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64" r:id="rId3"/>
    <p:sldId id="282" r:id="rId4"/>
    <p:sldId id="337" r:id="rId5"/>
    <p:sldId id="287" r:id="rId6"/>
    <p:sldId id="349" r:id="rId7"/>
    <p:sldId id="341" r:id="rId8"/>
    <p:sldId id="286" r:id="rId9"/>
    <p:sldId id="291" r:id="rId10"/>
    <p:sldId id="338" r:id="rId11"/>
    <p:sldId id="268" r:id="rId12"/>
    <p:sldId id="362" r:id="rId13"/>
    <p:sldId id="270" r:id="rId14"/>
    <p:sldId id="344" r:id="rId15"/>
    <p:sldId id="361" r:id="rId16"/>
    <p:sldId id="356" r:id="rId17"/>
    <p:sldId id="317" r:id="rId18"/>
    <p:sldId id="316" r:id="rId19"/>
    <p:sldId id="329" r:id="rId20"/>
    <p:sldId id="331" r:id="rId21"/>
    <p:sldId id="320" r:id="rId22"/>
    <p:sldId id="326" r:id="rId23"/>
    <p:sldId id="357" r:id="rId24"/>
    <p:sldId id="355" r:id="rId25"/>
    <p:sldId id="360" r:id="rId26"/>
    <p:sldId id="272" r:id="rId27"/>
    <p:sldId id="350" r:id="rId28"/>
    <p:sldId id="266" r:id="rId29"/>
    <p:sldId id="288" r:id="rId30"/>
    <p:sldId id="289" r:id="rId31"/>
    <p:sldId id="273" r:id="rId32"/>
    <p:sldId id="345" r:id="rId33"/>
    <p:sldId id="339" r:id="rId34"/>
    <p:sldId id="353" r:id="rId35"/>
    <p:sldId id="352" r:id="rId36"/>
    <p:sldId id="343" r:id="rId37"/>
    <p:sldId id="358" r:id="rId38"/>
    <p:sldId id="359" r:id="rId39"/>
    <p:sldId id="296" r:id="rId40"/>
    <p:sldId id="297" r:id="rId41"/>
    <p:sldId id="298" r:id="rId42"/>
  </p:sldIdLst>
  <p:sldSz cx="9144000" cy="6858000" type="screen4x3"/>
  <p:notesSz cx="6954838" cy="9240838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.alfa2010@hotmail.com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90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4" autoAdjust="0"/>
    <p:restoredTop sz="94964" autoAdjust="0"/>
  </p:normalViewPr>
  <p:slideViewPr>
    <p:cSldViewPr>
      <p:cViewPr>
        <p:scale>
          <a:sx n="70" d="100"/>
          <a:sy n="70" d="100"/>
        </p:scale>
        <p:origin x="-1770" y="-39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explosion val="7"/>
          </c:dPt>
          <c:dPt>
            <c:idx val="1"/>
            <c:bubble3D val="0"/>
            <c:explosion val="7"/>
          </c:dPt>
          <c:dPt>
            <c:idx val="2"/>
            <c:bubble3D val="0"/>
            <c:explosion val="14"/>
          </c:dPt>
          <c:cat>
            <c:strRef>
              <c:f>Hoja1!$A$2:$A$4</c:f>
              <c:strCache>
                <c:ptCount val="3"/>
                <c:pt idx="0">
                  <c:v>Ingresos</c:v>
                </c:pt>
                <c:pt idx="1">
                  <c:v>Egresos</c:v>
                </c:pt>
                <c:pt idx="2">
                  <c:v>Excedente de fondos para el 2015</c:v>
                </c:pt>
              </c:strCache>
            </c:strRef>
          </c:cat>
          <c:val>
            <c:numRef>
              <c:f>Hoja1!$B$2:$B$4</c:f>
              <c:numCache>
                <c:formatCode>"$"#,##0;[Red]\-"$"#,##0</c:formatCode>
                <c:ptCount val="3"/>
                <c:pt idx="0">
                  <c:v>12045022</c:v>
                </c:pt>
                <c:pt idx="1">
                  <c:v>11611220</c:v>
                </c:pt>
                <c:pt idx="2">
                  <c:v>433802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9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21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904739204290959E-3"/>
          <c:w val="0.60459417345460598"/>
          <c:h val="0.91725971467917899"/>
        </c:manualLayout>
      </c:layout>
      <c:pie3DChart>
        <c:varyColors val="1"/>
        <c:ser>
          <c:idx val="0"/>
          <c:order val="0"/>
          <c:explosion val="23"/>
          <c:dPt>
            <c:idx val="0"/>
            <c:bubble3D val="0"/>
            <c:explosion val="6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.11787653105861801"/>
                  <c:y val="9.6732775157969703E-3"/>
                </c:manualLayout>
              </c:layout>
              <c:tx>
                <c:rich>
                  <a:bodyPr/>
                  <a:lstStyle/>
                  <a:p>
                    <a:pPr>
                      <a:defRPr lang="es-SV" sz="2400"/>
                    </a:pPr>
                    <a:r>
                      <a:rPr lang="en-US" sz="1800" b="1" smtClean="0"/>
                      <a:t>$</a:t>
                    </a:r>
                    <a:r>
                      <a:rPr lang="en-US" sz="1800" b="1" dirty="0"/>
                      <a:t>159,771.52 </a:t>
                    </a:r>
                    <a:endParaRPr lang="en-US" sz="2400" dirty="0"/>
                  </a:p>
                </c:rich>
              </c:tx>
              <c:spPr>
                <a:ln w="3175"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754811898512706E-2"/>
                  <c:y val="7.298098021937149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 $</a:t>
                    </a:r>
                    <a:r>
                      <a:rPr lang="en-US" b="1" dirty="0" smtClean="0"/>
                      <a:t>54,390.38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899168853893301E-3"/>
                  <c:y val="0.10423647201956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 $</a:t>
                    </a:r>
                    <a:r>
                      <a:rPr lang="en-US" b="1" dirty="0" smtClean="0"/>
                      <a:t>50,000.00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0474628171478598E-3"/>
                  <c:y val="5.69960952268123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 $</a:t>
                    </a:r>
                    <a:r>
                      <a:rPr lang="en-US" b="1" dirty="0" smtClean="0"/>
                      <a:t>39,152.66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339457567804001E-2"/>
                  <c:y val="1.994566765894700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 $</a:t>
                    </a:r>
                    <a:r>
                      <a:rPr lang="en-US" b="1" dirty="0" smtClean="0"/>
                      <a:t>16,463.86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1886482939632501E-3"/>
                  <c:y val="-2.70261468294781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 $</a:t>
                    </a:r>
                    <a:r>
                      <a:rPr lang="en-US" b="1" dirty="0" smtClean="0"/>
                      <a:t>13,696.38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6554024496938E-3"/>
                  <c:y val="-6.976248047731410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 $</a:t>
                    </a:r>
                    <a:r>
                      <a:rPr lang="en-US" b="1" dirty="0" smtClean="0"/>
                      <a:t>4,768.50 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43606976975442"/>
                  <c:y val="-1.477782552064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 w="3175">
                <a:noFill/>
              </a:ln>
            </c:spPr>
            <c:txPr>
              <a:bodyPr/>
              <a:lstStyle/>
              <a:p>
                <a:pPr>
                  <a:defRPr lang="es-SV"/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Hoja1!$B$42:$B$51</c:f>
              <c:strCache>
                <c:ptCount val="10"/>
                <c:pt idx="0">
                  <c:v>Medicamentos y Vacunas.</c:v>
                </c:pt>
                <c:pt idx="1">
                  <c:v>Equipo Medico, Odontológico y de  Laboratorio, Accesorios e Instrumental.  </c:v>
                </c:pt>
                <c:pt idx="2">
                  <c:v>Reactivos para Laboratorio.</c:v>
                </c:pt>
                <c:pt idx="3">
                  <c:v>Materia Prima para la elaboración de Productos Farmacéuticos.</c:v>
                </c:pt>
                <c:pt idx="4">
                  <c:v>Varios.</c:v>
                </c:pt>
                <c:pt idx="5">
                  <c:v>Equipo Industrial</c:v>
                </c:pt>
                <c:pt idx="6">
                  <c:v>Material Medico e Instrumental Menor.</c:v>
                </c:pt>
                <c:pt idx="7">
                  <c:v>Medicamentos General y Oncológico.</c:v>
                </c:pt>
                <c:pt idx="8">
                  <c:v>Producto Químico (Alcohol).</c:v>
                </c:pt>
                <c:pt idx="9">
                  <c:v>Anestésicos.</c:v>
                </c:pt>
              </c:strCache>
            </c:strRef>
          </c:cat>
          <c:val>
            <c:numRef>
              <c:f>Hoja1!$C$42:$C$51</c:f>
              <c:numCache>
                <c:formatCode>_("$"* #.##000_);_("$"* \(#.##000\);_("$"* "-"??_);_(@_)</c:formatCode>
                <c:ptCount val="10"/>
                <c:pt idx="0">
                  <c:v>2727740.28</c:v>
                </c:pt>
                <c:pt idx="1">
                  <c:v>805003.91</c:v>
                </c:pt>
                <c:pt idx="2">
                  <c:v>372678.7</c:v>
                </c:pt>
                <c:pt idx="3">
                  <c:v>71793.149999999994</c:v>
                </c:pt>
                <c:pt idx="4">
                  <c:v>54390.38</c:v>
                </c:pt>
                <c:pt idx="5">
                  <c:v>50000</c:v>
                </c:pt>
                <c:pt idx="6">
                  <c:v>39152.660000000003</c:v>
                </c:pt>
                <c:pt idx="7">
                  <c:v>16463.86</c:v>
                </c:pt>
                <c:pt idx="8">
                  <c:v>13696.38</c:v>
                </c:pt>
                <c:pt idx="9">
                  <c:v>4768.5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2379347636837"/>
          <c:y val="0.14337293801339701"/>
          <c:w val="0.37762061093248001"/>
          <c:h val="0.85662706198660299"/>
        </c:manualLayout>
      </c:layout>
      <c:overlay val="0"/>
      <c:txPr>
        <a:bodyPr/>
        <a:lstStyle/>
        <a:p>
          <a:pPr>
            <a:defRPr lang="es-SV"/>
          </a:pPr>
          <a:endParaRPr lang="es-SV"/>
        </a:p>
      </c:txPr>
    </c:legend>
    <c:plotVisOnly val="1"/>
    <c:dispBlanksAs val="zero"/>
    <c:showDLblsOverMax val="0"/>
  </c:chart>
  <c:txPr>
    <a:bodyPr/>
    <a:lstStyle/>
    <a:p>
      <a:pPr>
        <a:defRPr sz="1800">
          <a:ln w="12700">
            <a:solidFill>
              <a:sysClr val="windowText" lastClr="000000"/>
            </a:solidFill>
          </a:ln>
        </a:defRPr>
      </a:pPr>
      <a:endParaRPr lang="es-SV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DONACIONES</c:v>
                </c:pt>
              </c:strCache>
            </c:strRef>
          </c:tx>
          <c:explosion val="25"/>
          <c:dPt>
            <c:idx val="0"/>
            <c:bubble3D val="0"/>
            <c:explosion val="6"/>
          </c:dPt>
          <c:dPt>
            <c:idx val="1"/>
            <c:bubble3D val="0"/>
            <c:explosion val="0"/>
          </c:dPt>
          <c:cat>
            <c:strRef>
              <c:f>Hoja1!$A$2:$A$3</c:f>
              <c:strCache>
                <c:ptCount val="2"/>
                <c:pt idx="0">
                  <c:v>FONDO 4%</c:v>
                </c:pt>
                <c:pt idx="1">
                  <c:v>FONDO CEFAFA</c:v>
                </c:pt>
              </c:strCache>
            </c:strRef>
          </c:cat>
          <c:val>
            <c:numRef>
              <c:f>Hoja1!$B$2:$B$3</c:f>
              <c:numCache>
                <c:formatCode>"$"#,##0.00_);[Red]\("$"#,##0.00\)</c:formatCode>
                <c:ptCount val="2"/>
                <c:pt idx="0">
                  <c:v>3349388.73</c:v>
                </c:pt>
                <c:pt idx="1">
                  <c:v>806299.09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s-SV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06T08:03:58.889" idx="4">
    <p:pos x="3323" y="1183"/>
    <p:text>ESTRUCTURA ORGANIZATIVA
FINALIDAD
MISION
VISION
OBJETIVOS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FCEFE-5696-42F0-AAF5-7F00D0BF1A7C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SV"/>
        </a:p>
      </dgm:t>
    </dgm:pt>
    <dgm:pt modelId="{EB3996A8-B134-4DB3-AB48-E314FB234854}">
      <dgm:prSet phldrT="[Texto]" custT="1"/>
      <dgm:spPr>
        <a:solidFill>
          <a:srgbClr val="006600"/>
        </a:solidFill>
        <a:ln>
          <a:noFill/>
        </a:ln>
      </dgm:spPr>
      <dgm:t>
        <a:bodyPr/>
        <a:lstStyle/>
        <a:p>
          <a:r>
            <a:rPr lang="es-SV" sz="3600" b="1" dirty="0" smtClean="0">
              <a:solidFill>
                <a:schemeClr val="bg1"/>
              </a:solidFill>
            </a:rPr>
            <a:t>CEFAFA</a:t>
          </a:r>
          <a:endParaRPr lang="es-SV" sz="3600" b="1" dirty="0">
            <a:solidFill>
              <a:schemeClr val="bg1"/>
            </a:solidFill>
          </a:endParaRPr>
        </a:p>
      </dgm:t>
    </dgm:pt>
    <dgm:pt modelId="{F575B5B5-2AFB-4D49-8305-D6026EE8620C}" type="parTrans" cxnId="{DD16FF91-59E7-42C4-827B-13FE796985A8}">
      <dgm:prSet/>
      <dgm:spPr/>
      <dgm:t>
        <a:bodyPr/>
        <a:lstStyle/>
        <a:p>
          <a:endParaRPr lang="es-SV" sz="2400"/>
        </a:p>
      </dgm:t>
    </dgm:pt>
    <dgm:pt modelId="{BC9FAB7D-3876-41D5-A252-D43C8ED4CA78}" type="sibTrans" cxnId="{DD16FF91-59E7-42C4-827B-13FE796985A8}">
      <dgm:prSet/>
      <dgm:spPr/>
      <dgm:t>
        <a:bodyPr/>
        <a:lstStyle/>
        <a:p>
          <a:endParaRPr lang="es-SV" sz="2400"/>
        </a:p>
      </dgm:t>
    </dgm:pt>
    <dgm:pt modelId="{3AE37E5E-A122-4382-84BE-9100BE5F6B72}" type="pres">
      <dgm:prSet presAssocID="{D4EFCEFE-5696-42F0-AAF5-7F00D0BF1A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SV"/>
        </a:p>
      </dgm:t>
    </dgm:pt>
    <dgm:pt modelId="{2FA0A7AF-40C3-4BF5-AB1C-18B3BC177672}" type="pres">
      <dgm:prSet presAssocID="{EB3996A8-B134-4DB3-AB48-E314FB234854}" presName="singleCycle" presStyleCnt="0"/>
      <dgm:spPr/>
    </dgm:pt>
    <dgm:pt modelId="{96314AAA-1760-4A29-8D1C-A2704CAFBB4B}" type="pres">
      <dgm:prSet presAssocID="{EB3996A8-B134-4DB3-AB48-E314FB234854}" presName="singleCenter" presStyleLbl="node1" presStyleIdx="0" presStyleCnt="1" custScaleX="51864" custScaleY="10001" custLinFactNeighborX="54" custLinFactNeighborY="-10269">
        <dgm:presLayoutVars>
          <dgm:chMax val="7"/>
          <dgm:chPref val="7"/>
        </dgm:presLayoutVars>
      </dgm:prSet>
      <dgm:spPr/>
      <dgm:t>
        <a:bodyPr/>
        <a:lstStyle/>
        <a:p>
          <a:endParaRPr lang="es-SV"/>
        </a:p>
      </dgm:t>
    </dgm:pt>
  </dgm:ptLst>
  <dgm:cxnLst>
    <dgm:cxn modelId="{1A4F8138-A6D2-4744-AA76-EDAE12AFF692}" type="presOf" srcId="{EB3996A8-B134-4DB3-AB48-E314FB234854}" destId="{96314AAA-1760-4A29-8D1C-A2704CAFBB4B}" srcOrd="0" destOrd="0" presId="urn:microsoft.com/office/officeart/2008/layout/RadialCluster"/>
    <dgm:cxn modelId="{60F3F3B1-BB42-4682-9975-597A5286662D}" type="presOf" srcId="{D4EFCEFE-5696-42F0-AAF5-7F00D0BF1A7C}" destId="{3AE37E5E-A122-4382-84BE-9100BE5F6B72}" srcOrd="0" destOrd="0" presId="urn:microsoft.com/office/officeart/2008/layout/RadialCluster"/>
    <dgm:cxn modelId="{DD16FF91-59E7-42C4-827B-13FE796985A8}" srcId="{D4EFCEFE-5696-42F0-AAF5-7F00D0BF1A7C}" destId="{EB3996A8-B134-4DB3-AB48-E314FB234854}" srcOrd="0" destOrd="0" parTransId="{F575B5B5-2AFB-4D49-8305-D6026EE8620C}" sibTransId="{BC9FAB7D-3876-41D5-A252-D43C8ED4CA78}"/>
    <dgm:cxn modelId="{E2DF83A1-CBF1-4742-9370-0FFD2F3043B9}" type="presParOf" srcId="{3AE37E5E-A122-4382-84BE-9100BE5F6B72}" destId="{2FA0A7AF-40C3-4BF5-AB1C-18B3BC177672}" srcOrd="0" destOrd="0" presId="urn:microsoft.com/office/officeart/2008/layout/RadialCluster"/>
    <dgm:cxn modelId="{0D8B56B4-15E6-4212-B1B7-85BD198FBCAD}" type="presParOf" srcId="{2FA0A7AF-40C3-4BF5-AB1C-18B3BC177672}" destId="{96314AAA-1760-4A29-8D1C-A2704CAFBB4B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D1FD8-B4B8-4F88-B4B2-ABEC332CDBE7}" type="doc">
      <dgm:prSet loTypeId="urn:microsoft.com/office/officeart/2005/8/layout/arrow1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SV"/>
        </a:p>
      </dgm:t>
    </dgm:pt>
    <dgm:pt modelId="{D2A770BB-0742-48F7-8C8D-6787DEFF7A76}">
      <dgm:prSet phldrT="[Texto]" custT="1"/>
      <dgm:spPr/>
      <dgm:t>
        <a:bodyPr/>
        <a:lstStyle/>
        <a:p>
          <a:r>
            <a:rPr lang="es-SV" sz="1600" b="1" dirty="0" smtClean="0"/>
            <a:t>COMERCIALIZACIÓN DE PRODUCTOS FARMACÉUTICOS, SIMILARES Y OTROS</a:t>
          </a:r>
          <a:endParaRPr lang="es-SV" sz="1600" b="1" dirty="0"/>
        </a:p>
      </dgm:t>
    </dgm:pt>
    <dgm:pt modelId="{8C6DA162-2CB8-49B9-9449-A175CC699E8C}" type="parTrans" cxnId="{93FEF874-5593-4F02-B844-1FB3C0F58F31}">
      <dgm:prSet/>
      <dgm:spPr/>
      <dgm:t>
        <a:bodyPr/>
        <a:lstStyle/>
        <a:p>
          <a:endParaRPr lang="es-SV" sz="1600" b="1"/>
        </a:p>
      </dgm:t>
    </dgm:pt>
    <dgm:pt modelId="{FE60BBF5-0991-44C3-BFD0-B4DE5DBA7CA0}" type="sibTrans" cxnId="{93FEF874-5593-4F02-B844-1FB3C0F58F31}">
      <dgm:prSet/>
      <dgm:spPr/>
      <dgm:t>
        <a:bodyPr/>
        <a:lstStyle/>
        <a:p>
          <a:endParaRPr lang="es-SV" sz="1600" b="1"/>
        </a:p>
      </dgm:t>
    </dgm:pt>
    <dgm:pt modelId="{CACA2CCE-5F57-441D-9A7E-4650CFE79B6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SV" sz="1600" b="1" dirty="0" smtClean="0"/>
            <a:t>COTIZACIONES  4% DEL PERSONAL DE ALTA F.A.</a:t>
          </a:r>
          <a:endParaRPr lang="es-SV" sz="1600" b="1" dirty="0"/>
        </a:p>
      </dgm:t>
    </dgm:pt>
    <dgm:pt modelId="{305F00CF-BC1D-421C-973A-0A037490EDF1}" type="parTrans" cxnId="{C10D94D6-1D2E-4456-9ED6-FB19E797F580}">
      <dgm:prSet/>
      <dgm:spPr/>
      <dgm:t>
        <a:bodyPr/>
        <a:lstStyle/>
        <a:p>
          <a:endParaRPr lang="es-SV" sz="1600" b="1"/>
        </a:p>
      </dgm:t>
    </dgm:pt>
    <dgm:pt modelId="{28AB1E7E-FC3A-48FD-AFC6-D3DA47F21252}" type="sibTrans" cxnId="{C10D94D6-1D2E-4456-9ED6-FB19E797F580}">
      <dgm:prSet/>
      <dgm:spPr/>
      <dgm:t>
        <a:bodyPr/>
        <a:lstStyle/>
        <a:p>
          <a:endParaRPr lang="es-SV" sz="1600" b="1"/>
        </a:p>
      </dgm:t>
    </dgm:pt>
    <dgm:pt modelId="{44EFC280-FFDF-4224-9FB0-10AA4FE80EC0}" type="pres">
      <dgm:prSet presAssocID="{BFFD1FD8-B4B8-4F88-B4B2-ABEC332CDB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E64CFCA1-4078-4A33-B6DC-E5368D0AEDE4}" type="pres">
      <dgm:prSet presAssocID="{D2A770BB-0742-48F7-8C8D-6787DEFF7A76}" presName="arrow" presStyleLbl="node1" presStyleIdx="0" presStyleCnt="2" custScaleX="76996" custScaleY="76996" custRadScaleRad="119867" custRadScaleInc="9267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0ABA2BD-4003-4414-8072-3E16E69442D4}" type="pres">
      <dgm:prSet presAssocID="{CACA2CCE-5F57-441D-9A7E-4650CFE79B65}" presName="arrow" presStyleLbl="node1" presStyleIdx="1" presStyleCnt="2" custScaleX="76996" custScaleY="76996" custRadScaleRad="123973" custRadScaleInc="-9292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021E1AC8-FDAE-4E1E-A2C5-1A0532889024}" type="presOf" srcId="{BFFD1FD8-B4B8-4F88-B4B2-ABEC332CDBE7}" destId="{44EFC280-FFDF-4224-9FB0-10AA4FE80EC0}" srcOrd="0" destOrd="0" presId="urn:microsoft.com/office/officeart/2005/8/layout/arrow1"/>
    <dgm:cxn modelId="{C10D94D6-1D2E-4456-9ED6-FB19E797F580}" srcId="{BFFD1FD8-B4B8-4F88-B4B2-ABEC332CDBE7}" destId="{CACA2CCE-5F57-441D-9A7E-4650CFE79B65}" srcOrd="1" destOrd="0" parTransId="{305F00CF-BC1D-421C-973A-0A037490EDF1}" sibTransId="{28AB1E7E-FC3A-48FD-AFC6-D3DA47F21252}"/>
    <dgm:cxn modelId="{C5900CB2-4B22-463A-B7A5-7711D388709D}" type="presOf" srcId="{D2A770BB-0742-48F7-8C8D-6787DEFF7A76}" destId="{E64CFCA1-4078-4A33-B6DC-E5368D0AEDE4}" srcOrd="0" destOrd="0" presId="urn:microsoft.com/office/officeart/2005/8/layout/arrow1"/>
    <dgm:cxn modelId="{93FEF874-5593-4F02-B844-1FB3C0F58F31}" srcId="{BFFD1FD8-B4B8-4F88-B4B2-ABEC332CDBE7}" destId="{D2A770BB-0742-48F7-8C8D-6787DEFF7A76}" srcOrd="0" destOrd="0" parTransId="{8C6DA162-2CB8-49B9-9449-A175CC699E8C}" sibTransId="{FE60BBF5-0991-44C3-BFD0-B4DE5DBA7CA0}"/>
    <dgm:cxn modelId="{7D45E542-F5E6-4513-8CF4-069D50D095B0}" type="presOf" srcId="{CACA2CCE-5F57-441D-9A7E-4650CFE79B65}" destId="{10ABA2BD-4003-4414-8072-3E16E69442D4}" srcOrd="0" destOrd="0" presId="urn:microsoft.com/office/officeart/2005/8/layout/arrow1"/>
    <dgm:cxn modelId="{A7706337-8428-482E-934C-B5B0CD6C6942}" type="presParOf" srcId="{44EFC280-FFDF-4224-9FB0-10AA4FE80EC0}" destId="{E64CFCA1-4078-4A33-B6DC-E5368D0AEDE4}" srcOrd="0" destOrd="0" presId="urn:microsoft.com/office/officeart/2005/8/layout/arrow1"/>
    <dgm:cxn modelId="{CF4A036C-FD29-4426-9980-CB56B6C5BCED}" type="presParOf" srcId="{44EFC280-FFDF-4224-9FB0-10AA4FE80EC0}" destId="{10ABA2BD-4003-4414-8072-3E16E69442D4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14AAA-1760-4A29-8D1C-A2704CAFBB4B}">
      <dsp:nvSpPr>
        <dsp:cNvPr id="0" name=""/>
        <dsp:cNvSpPr/>
      </dsp:nvSpPr>
      <dsp:spPr>
        <a:xfrm>
          <a:off x="3096246" y="199788"/>
          <a:ext cx="2614236" cy="504106"/>
        </a:xfrm>
        <a:prstGeom prst="roundRect">
          <a:avLst/>
        </a:prstGeom>
        <a:solidFill>
          <a:srgbClr val="00660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600" b="1" kern="1200" dirty="0" smtClean="0">
              <a:solidFill>
                <a:schemeClr val="bg1"/>
              </a:solidFill>
            </a:rPr>
            <a:t>CEFAFA</a:t>
          </a:r>
          <a:endParaRPr lang="es-SV" sz="3600" b="1" kern="1200" dirty="0">
            <a:solidFill>
              <a:schemeClr val="bg1"/>
            </a:solidFill>
          </a:endParaRPr>
        </a:p>
      </dsp:txBody>
      <dsp:txXfrm>
        <a:off x="3120854" y="224396"/>
        <a:ext cx="2565020" cy="454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CFCA1-4078-4A33-B6DC-E5368D0AEDE4}">
      <dsp:nvSpPr>
        <dsp:cNvPr id="0" name=""/>
        <dsp:cNvSpPr/>
      </dsp:nvSpPr>
      <dsp:spPr>
        <a:xfrm rot="16200000">
          <a:off x="3987012" y="155579"/>
          <a:ext cx="2348107" cy="2348107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 dirty="0" smtClean="0"/>
            <a:t>COMERCIALIZACIÓN DE PRODUCTOS FARMACÉUTICOS, SIMILARES Y OTROS</a:t>
          </a:r>
          <a:endParaRPr lang="es-SV" sz="1600" b="1" kern="1200" dirty="0"/>
        </a:p>
      </dsp:txBody>
      <dsp:txXfrm rot="5400000">
        <a:off x="4397932" y="742605"/>
        <a:ext cx="1937188" cy="1174053"/>
      </dsp:txXfrm>
    </dsp:sp>
    <dsp:sp modelId="{10ABA2BD-4003-4414-8072-3E16E69442D4}">
      <dsp:nvSpPr>
        <dsp:cNvPr id="0" name=""/>
        <dsp:cNvSpPr/>
      </dsp:nvSpPr>
      <dsp:spPr>
        <a:xfrm rot="5400000">
          <a:off x="10" y="155596"/>
          <a:ext cx="2348107" cy="2348107"/>
        </a:xfrm>
        <a:prstGeom prst="up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SV" sz="1600" b="1" kern="1200" dirty="0" smtClean="0"/>
            <a:t>COTIZACIONES  4% DEL PERSONAL DE ALTA F.A.</a:t>
          </a:r>
          <a:endParaRPr lang="es-SV" sz="1600" b="1" kern="1200" dirty="0"/>
        </a:p>
      </dsp:txBody>
      <dsp:txXfrm rot="-5400000">
        <a:off x="11" y="742623"/>
        <a:ext cx="1937188" cy="1174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0.27557</cdr:x>
      <cdr:y>0.69159</cdr:y>
    </cdr:from>
    <cdr:to>
      <cdr:x>0.42519</cdr:x>
      <cdr:y>0.75116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519772" y="4395788"/>
          <a:ext cx="1368152" cy="37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$372,678.70 </a:t>
          </a:r>
          <a:endParaRPr lang="es-SV" sz="16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03446E8A-6112-4143-B3BD-C3B042D9840E}" type="datetimeFigureOut">
              <a:rPr lang="es-SV" smtClean="0"/>
              <a:t>26/09/2014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81FB42FA-1552-4C20-807F-4278EB9164E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2304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AC988BC1-592B-4DA9-9885-09B29BF5A03F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76649615-89ED-45B7-B13E-F5E2658BDBD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2184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5427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814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b="1" dirty="0" smtClean="0"/>
              <a:t>INGRESOS</a:t>
            </a:r>
          </a:p>
          <a:p>
            <a:r>
              <a:rPr lang="es-SV" b="1" dirty="0" smtClean="0"/>
              <a:t>FONDO 4%: </a:t>
            </a:r>
            <a:r>
              <a:rPr lang="es-SV" dirty="0" smtClean="0"/>
              <a:t>Cotizaciones del 4% del personal</a:t>
            </a:r>
            <a:r>
              <a:rPr lang="es-SV" baseline="0" dirty="0" smtClean="0"/>
              <a:t> de Alta de la Fuerza Armada</a:t>
            </a:r>
          </a:p>
          <a:p>
            <a:endParaRPr lang="es-SV" baseline="0" dirty="0" smtClean="0"/>
          </a:p>
          <a:p>
            <a:r>
              <a:rPr lang="es-SV" b="1" baseline="0" dirty="0" smtClean="0"/>
              <a:t>Venta de Bienes, Servicios y Otros: </a:t>
            </a:r>
            <a:r>
              <a:rPr lang="es-SV" baseline="0" dirty="0" smtClean="0"/>
              <a:t>Ventas de las sucursales de CEFAFA, (Otros: Alquileres, multas, intereses por depósitos a plazo)</a:t>
            </a:r>
          </a:p>
          <a:p>
            <a:endParaRPr lang="es-SV" baseline="0" dirty="0" smtClean="0"/>
          </a:p>
          <a:p>
            <a:r>
              <a:rPr lang="es-SV" b="1" baseline="0" dirty="0" smtClean="0"/>
              <a:t>EGRESOS</a:t>
            </a:r>
          </a:p>
          <a:p>
            <a:r>
              <a:rPr lang="es-SV" b="1" baseline="0" dirty="0" smtClean="0"/>
              <a:t>Remuneraciones: </a:t>
            </a:r>
            <a:r>
              <a:rPr lang="es-SV" baseline="0" dirty="0" smtClean="0"/>
              <a:t>Salarios, Bonificación, Indemnización, Aguinaldos, Aporte Patronal, Gastos de Representación, Dietas.</a:t>
            </a:r>
          </a:p>
          <a:p>
            <a:endParaRPr lang="es-SV" baseline="0" dirty="0" smtClean="0"/>
          </a:p>
          <a:p>
            <a:r>
              <a:rPr lang="es-SV" b="1" baseline="0" dirty="0" smtClean="0"/>
              <a:t>Adquisiciones de Bienes y Servicios: </a:t>
            </a:r>
            <a:r>
              <a:rPr lang="es-SV" baseline="0" dirty="0" smtClean="0"/>
              <a:t>Compra de Inventario para la venta comercial, donaciones al COSAM del 4% y gastos de operación de CEFAFA.</a:t>
            </a:r>
          </a:p>
          <a:p>
            <a:endParaRPr lang="es-SV" baseline="0" dirty="0" smtClean="0"/>
          </a:p>
          <a:p>
            <a:r>
              <a:rPr lang="es-SV" b="1" baseline="0" dirty="0" smtClean="0"/>
              <a:t>Gastos Financieros y Otros: </a:t>
            </a:r>
            <a:r>
              <a:rPr lang="es-SV" baseline="0" dirty="0" smtClean="0"/>
              <a:t>Impuestos para Hacienda y Alcaldías; comisiones de venta con tarjeta; Primas de Seguros; Derechos de la DNM.</a:t>
            </a:r>
          </a:p>
          <a:p>
            <a:endParaRPr lang="es-SV" baseline="0" dirty="0" smtClean="0"/>
          </a:p>
          <a:p>
            <a:r>
              <a:rPr lang="es-SV" b="1" baseline="0" dirty="0" smtClean="0"/>
              <a:t>Inversiones en Activos Fijos: </a:t>
            </a:r>
            <a:r>
              <a:rPr lang="es-SV" baseline="0" dirty="0" smtClean="0"/>
              <a:t>Compras de Activo Fijo para la Institución (Mobiliario, Aire Acondicionados, Rótulos, Computadoras, etc.) Compra de bienes inmuebles y equipo médico para el COSAM por fondo 4%.</a:t>
            </a:r>
          </a:p>
          <a:p>
            <a:endParaRPr lang="es-SV" baseline="0" dirty="0" smtClean="0"/>
          </a:p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225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7291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6435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025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b="1" dirty="0" smtClean="0"/>
              <a:t>VARIOS:</a:t>
            </a:r>
          </a:p>
          <a:p>
            <a:r>
              <a:rPr lang="es-SV" b="1" dirty="0" smtClean="0"/>
              <a:t>REPUESTOS DE EQUIPOS MÉDICOS, BÁSCULA, ETC.</a:t>
            </a:r>
          </a:p>
          <a:p>
            <a:r>
              <a:rPr lang="es-SV" dirty="0" smtClean="0"/>
              <a:t>Repuestos</a:t>
            </a:r>
            <a:r>
              <a:rPr lang="es-SV" baseline="0" dirty="0" smtClean="0"/>
              <a:t> para equipo odontológico</a:t>
            </a:r>
          </a:p>
          <a:p>
            <a:r>
              <a:rPr lang="es-SV" baseline="0" dirty="0" smtClean="0"/>
              <a:t>Medicamentos Oncológicos</a:t>
            </a:r>
          </a:p>
          <a:p>
            <a:r>
              <a:rPr lang="es-SV" baseline="0" dirty="0" smtClean="0"/>
              <a:t>Suministro de Báscula de Pedestal con superficie antideslizante</a:t>
            </a:r>
          </a:p>
          <a:p>
            <a:r>
              <a:rPr lang="es-SV" baseline="0" dirty="0" smtClean="0"/>
              <a:t>2 Unidades de Electroterapia</a:t>
            </a:r>
          </a:p>
          <a:p>
            <a:r>
              <a:rPr lang="es-SV" baseline="0" dirty="0" smtClean="0"/>
              <a:t>Repuestos de Equipo Médico e industrial.</a:t>
            </a:r>
          </a:p>
          <a:p>
            <a:r>
              <a:rPr lang="es-SV" baseline="0" dirty="0" smtClean="0"/>
              <a:t>Repuestos para aires acondicionados.</a:t>
            </a:r>
          </a:p>
          <a:p>
            <a:r>
              <a:rPr lang="es-SV" baseline="0" dirty="0" smtClean="0"/>
              <a:t>Equipo médico e industrial (Laser y compresor)</a:t>
            </a:r>
          </a:p>
          <a:p>
            <a:r>
              <a:rPr lang="es-SV" baseline="0" dirty="0" smtClean="0"/>
              <a:t>Adquisición de Repuestos para ascensores del HMC</a:t>
            </a:r>
          </a:p>
          <a:p>
            <a:r>
              <a:rPr lang="es-SV" baseline="0" dirty="0" smtClean="0"/>
              <a:t>Medicamentos procesos especiales (ampolla de heparina)</a:t>
            </a:r>
          </a:p>
          <a:p>
            <a:r>
              <a:rPr lang="es-SV" baseline="0" dirty="0" smtClean="0"/>
              <a:t>Medicamento </a:t>
            </a:r>
            <a:r>
              <a:rPr lang="es-SV" baseline="0" dirty="0" err="1" smtClean="0"/>
              <a:t>Linezolid</a:t>
            </a:r>
            <a:endParaRPr lang="es-SV" baseline="0" dirty="0" smtClean="0"/>
          </a:p>
          <a:p>
            <a:r>
              <a:rPr lang="es-SV" baseline="0" dirty="0" smtClean="0"/>
              <a:t>Repuestos para calderas del HMC</a:t>
            </a:r>
          </a:p>
          <a:p>
            <a:r>
              <a:rPr lang="es-SV" baseline="0" dirty="0" smtClean="0"/>
              <a:t>Servicio de alquiler de equipo </a:t>
            </a:r>
            <a:r>
              <a:rPr lang="es-SV" baseline="0" dirty="0" err="1" smtClean="0"/>
              <a:t>Angio</a:t>
            </a:r>
            <a:r>
              <a:rPr lang="es-SV" baseline="0" dirty="0" smtClean="0"/>
              <a:t> – Jet.</a:t>
            </a:r>
          </a:p>
          <a:p>
            <a:r>
              <a:rPr lang="es-SV" baseline="0" dirty="0" err="1" smtClean="0"/>
              <a:t>Alteplasa</a:t>
            </a:r>
            <a:r>
              <a:rPr lang="es-SV" baseline="0" dirty="0" smtClean="0"/>
              <a:t> kit 50 </a:t>
            </a:r>
            <a:r>
              <a:rPr lang="es-SV" baseline="0" smtClean="0"/>
              <a:t>Mg.</a:t>
            </a:r>
            <a:endParaRPr lang="es-SV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841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67474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693738"/>
            <a:ext cx="4618038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2 Marcador de notas"/>
          <p:cNvSpPr txBox="1">
            <a:spLocks noGrp="1"/>
          </p:cNvSpPr>
          <p:nvPr>
            <p:ph type="body" sz="quarter" idx="1"/>
          </p:nvPr>
        </p:nvSpPr>
        <p:spPr bwMode="auto">
          <a:xfrm>
            <a:off x="695924" y="4388268"/>
            <a:ext cx="5562992" cy="415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es-ES" altLang="en-US"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693738"/>
            <a:ext cx="4618038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6627" name="2 Marcador de notas"/>
          <p:cNvSpPr txBox="1">
            <a:spLocks noGrp="1"/>
          </p:cNvSpPr>
          <p:nvPr>
            <p:ph type="body" sz="quarter" idx="1"/>
          </p:nvPr>
        </p:nvSpPr>
        <p:spPr bwMode="auto">
          <a:xfrm>
            <a:off x="695924" y="4388268"/>
            <a:ext cx="5562992" cy="415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es-ES" altLang="en-US"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693738"/>
            <a:ext cx="4618038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9939" name="2 Marcador de notas"/>
          <p:cNvSpPr txBox="1">
            <a:spLocks noGrp="1"/>
          </p:cNvSpPr>
          <p:nvPr>
            <p:ph type="body" sz="quarter" idx="1"/>
          </p:nvPr>
        </p:nvSpPr>
        <p:spPr bwMode="auto">
          <a:xfrm>
            <a:off x="695924" y="4388268"/>
            <a:ext cx="5562992" cy="415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es-ES" altLang="en-US"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94538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693738"/>
            <a:ext cx="4618038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1987" name="2 Marcador de notas"/>
          <p:cNvSpPr txBox="1">
            <a:spLocks noGrp="1"/>
          </p:cNvSpPr>
          <p:nvPr>
            <p:ph type="body" sz="quarter" idx="1"/>
          </p:nvPr>
        </p:nvSpPr>
        <p:spPr bwMode="auto">
          <a:xfrm>
            <a:off x="695924" y="4388268"/>
            <a:ext cx="5562992" cy="415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es-ES" altLang="en-US"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693738"/>
            <a:ext cx="4618038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3" name="2 Marcador de notas"/>
          <p:cNvSpPr txBox="1">
            <a:spLocks noGrp="1"/>
          </p:cNvSpPr>
          <p:nvPr>
            <p:ph type="body" sz="quarter" idx="1"/>
          </p:nvPr>
        </p:nvSpPr>
        <p:spPr bwMode="auto">
          <a:xfrm>
            <a:off x="695924" y="4388268"/>
            <a:ext cx="5562992" cy="415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es-ES" altLang="en-US"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693738"/>
            <a:ext cx="4618038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7" name="2 Marcador de notas"/>
          <p:cNvSpPr txBox="1">
            <a:spLocks noGrp="1"/>
          </p:cNvSpPr>
          <p:nvPr>
            <p:ph type="body" sz="quarter" idx="1"/>
          </p:nvPr>
        </p:nvSpPr>
        <p:spPr bwMode="auto">
          <a:xfrm>
            <a:off x="695924" y="4388268"/>
            <a:ext cx="5562992" cy="415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es-ES" altLang="en-US"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693738"/>
            <a:ext cx="4618038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7" name="2 Marcador de notas"/>
          <p:cNvSpPr txBox="1">
            <a:spLocks noGrp="1"/>
          </p:cNvSpPr>
          <p:nvPr>
            <p:ph type="body" sz="quarter" idx="1"/>
          </p:nvPr>
        </p:nvSpPr>
        <p:spPr bwMode="auto">
          <a:xfrm>
            <a:off x="695924" y="4388268"/>
            <a:ext cx="5562992" cy="415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es-ES" altLang="en-US" dirty="0"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693738"/>
            <a:ext cx="4618038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3" name="2 Marcador de notas"/>
          <p:cNvSpPr txBox="1">
            <a:spLocks noGrp="1"/>
          </p:cNvSpPr>
          <p:nvPr>
            <p:ph type="body" sz="quarter" idx="1"/>
          </p:nvPr>
        </p:nvSpPr>
        <p:spPr bwMode="auto">
          <a:xfrm>
            <a:off x="695924" y="4388268"/>
            <a:ext cx="5562992" cy="415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es-ES" altLang="en-US"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68400" y="693738"/>
            <a:ext cx="4618038" cy="34639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3" name="2 Marcador de notas"/>
          <p:cNvSpPr txBox="1">
            <a:spLocks noGrp="1"/>
          </p:cNvSpPr>
          <p:nvPr>
            <p:ph type="body" sz="quarter" idx="1"/>
          </p:nvPr>
        </p:nvSpPr>
        <p:spPr bwMode="auto">
          <a:xfrm>
            <a:off x="695924" y="4388268"/>
            <a:ext cx="5562992" cy="4159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es-ES" altLang="en-US" smtClean="0">
              <a:solidFill>
                <a:srgbClr val="000000"/>
              </a:solidFill>
              <a:latin typeface="Arial" pitchFamily="34" charset="0"/>
              <a:cs typeface="Mangal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26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02734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27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18170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28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5665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29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6520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7065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30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61884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31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7251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32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195648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33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514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TODAS LA</a:t>
            </a:r>
            <a:r>
              <a:rPr lang="es-SV" baseline="0" dirty="0" smtClean="0"/>
              <a:t> INFORMACIÓN SOLICITADA HA SIDO DE CARÁCTER PUBLICO</a:t>
            </a:r>
          </a:p>
          <a:p>
            <a:r>
              <a:rPr lang="es-SV" baseline="0" dirty="0" smtClean="0"/>
              <a:t>-Hasta el momento no se ha solicitado requerimientos  de carácter Reservado ni Confidencial.</a:t>
            </a:r>
          </a:p>
          <a:p>
            <a:endParaRPr lang="es-SV" baseline="0" dirty="0" smtClean="0"/>
          </a:p>
          <a:p>
            <a:r>
              <a:rPr lang="es-SV" baseline="0" dirty="0" smtClean="0"/>
              <a:t>Los requerimientos son cada una de las preguntas que se hacen en la solicitud.</a:t>
            </a:r>
          </a:p>
          <a:p>
            <a:endParaRPr lang="es-SV" baseline="0" dirty="0" smtClean="0"/>
          </a:p>
          <a:p>
            <a:endParaRPr lang="es-SV" baseline="0" dirty="0" smtClean="0"/>
          </a:p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34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5487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35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47404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Los DEPARTAMENTOS</a:t>
            </a:r>
            <a:r>
              <a:rPr lang="es-SV" baseline="0" dirty="0" smtClean="0"/>
              <a:t> en los que aún no se tiene presencia son Morazán…</a:t>
            </a:r>
          </a:p>
          <a:p>
            <a:r>
              <a:rPr lang="es-SV" baseline="0" dirty="0" smtClean="0"/>
              <a:t> </a:t>
            </a:r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36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67542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37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512862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38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901312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39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189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90526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40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018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41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322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706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1648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VISIÓN:</a:t>
            </a:r>
            <a:r>
              <a:rPr lang="es-MX" b="1" dirty="0"/>
              <a:t>                                        		</a:t>
            </a:r>
            <a:endParaRPr lang="es-SV" dirty="0"/>
          </a:p>
          <a:p>
            <a:r>
              <a:rPr lang="es-ES_tradnl" dirty="0"/>
              <a:t>“</a:t>
            </a:r>
            <a:r>
              <a:rPr lang="es-ES" dirty="0"/>
              <a:t>Ser  una Institución que garantice el suministro de productos Farmacéuticos, similares y otros a los miembros de la Fuerza Armada”</a:t>
            </a:r>
            <a:endParaRPr lang="es-SV" dirty="0"/>
          </a:p>
          <a:p>
            <a:endParaRPr lang="es-ES" b="1" dirty="0"/>
          </a:p>
          <a:p>
            <a:r>
              <a:rPr lang="es-ES" b="1" dirty="0"/>
              <a:t>MISIÓN:</a:t>
            </a:r>
            <a:endParaRPr lang="es-SV" dirty="0"/>
          </a:p>
          <a:p>
            <a:r>
              <a:rPr lang="es-ES" dirty="0"/>
              <a:t>“Brindar un servicio eficiente mediante la comercialización efectiva de productos farmacéuticos y similares y otros, generando ingresos que permitan apoyar a través de donaciones al sistema de Sanidad Militar”</a:t>
            </a:r>
            <a:endParaRPr lang="es-SV" dirty="0"/>
          </a:p>
          <a:p>
            <a:pPr algn="l"/>
            <a:r>
              <a:rPr lang="es-ES" b="1" dirty="0"/>
              <a:t> </a:t>
            </a:r>
          </a:p>
          <a:p>
            <a:pPr defTabSz="80978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b="1" dirty="0">
                <a:solidFill>
                  <a:srgbClr val="008000"/>
                </a:solidFill>
                <a:latin typeface="Tw Cen MT" pitchFamily="34" charset="0"/>
              </a:rPr>
              <a:t>FINALIDAD </a:t>
            </a:r>
          </a:p>
          <a:p>
            <a:pPr defTabSz="80978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rgbClr val="002060"/>
                </a:solidFill>
                <a:latin typeface="Tw Cen MT" pitchFamily="34" charset="0"/>
              </a:rPr>
              <a:t>El suministro de productos farmacéuticos y similares para los elementos de la Fuerza Armada. </a:t>
            </a:r>
            <a:endParaRPr lang="es-SV" dirty="0"/>
          </a:p>
          <a:p>
            <a:endParaRPr lang="es-SV" dirty="0"/>
          </a:p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001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706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49615-89ED-45B7-B13E-F5E2658BDBDC}" type="slidenum">
              <a:rPr lang="es-SV" smtClean="0"/>
              <a:pPr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4333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8029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7443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135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91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2044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370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773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927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755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0187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2135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A4A3-F7C0-4DD2-A0D4-6EDD30DEFA07}" type="datetimeFigureOut">
              <a:rPr lang="es-SV" smtClean="0"/>
              <a:pPr/>
              <a:t>26/09/2014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1EBA2-80A0-4423-B99E-A0E9C16A4748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2998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4.jpe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32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3768251" y="6091535"/>
            <a:ext cx="160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 smtClean="0">
                <a:solidFill>
                  <a:srgbClr val="002060"/>
                </a:solidFill>
                <a:latin typeface="Tw Cen MT" pitchFamily="34" charset="0"/>
              </a:rPr>
              <a:t>26SEP014</a:t>
            </a:r>
            <a:endParaRPr lang="es-SV" sz="2400" dirty="0">
              <a:solidFill>
                <a:srgbClr val="002060"/>
              </a:solidFill>
              <a:latin typeface="Tw Cen MT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819900" cy="272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EFAFA transparen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327" y="3799075"/>
            <a:ext cx="1652071" cy="16642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2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066102620"/>
              </p:ext>
            </p:extLst>
          </p:nvPr>
        </p:nvGraphicFramePr>
        <p:xfrm>
          <a:off x="1334526" y="2948728"/>
          <a:ext cx="6405826" cy="357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3833045" y="3996353"/>
            <a:ext cx="1431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200" b="1" dirty="0" smtClean="0">
                <a:solidFill>
                  <a:srgbClr val="006600"/>
                </a:solidFill>
              </a:rPr>
              <a:t>CEFAFA</a:t>
            </a:r>
            <a:endParaRPr lang="es-SV" sz="3200" b="1" dirty="0">
              <a:solidFill>
                <a:srgbClr val="0066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110087" y="1424970"/>
            <a:ext cx="7422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000" b="1" dirty="0" smtClean="0">
                <a:solidFill>
                  <a:srgbClr val="008000"/>
                </a:solidFill>
                <a:latin typeface="Tw Cen MT" pitchFamily="34" charset="0"/>
              </a:rPr>
              <a:t>PROCEDENCIA DE LOS FONDOS </a:t>
            </a:r>
            <a:endParaRPr lang="es-SV" sz="40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2411760" y="1124744"/>
            <a:ext cx="4536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600" b="1" dirty="0" smtClean="0">
                <a:solidFill>
                  <a:srgbClr val="008000"/>
                </a:solidFill>
                <a:latin typeface="Tw Cen MT" pitchFamily="34" charset="0"/>
              </a:rPr>
              <a:t>INGRESOS Y EGRESOS</a:t>
            </a:r>
          </a:p>
          <a:p>
            <a:pPr algn="ctr"/>
            <a:r>
              <a:rPr lang="es-SV" sz="3600" b="1" dirty="0" smtClean="0">
                <a:solidFill>
                  <a:srgbClr val="008000"/>
                </a:solidFill>
                <a:latin typeface="Tw Cen MT" pitchFamily="34" charset="0"/>
              </a:rPr>
              <a:t>JUN013-MAY014</a:t>
            </a:r>
            <a:endParaRPr lang="es-SV" sz="36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177040"/>
              </p:ext>
            </p:extLst>
          </p:nvPr>
        </p:nvGraphicFramePr>
        <p:xfrm>
          <a:off x="1187624" y="2480122"/>
          <a:ext cx="6698294" cy="162033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4033998"/>
                <a:gridCol w="2664296"/>
              </a:tblGrid>
              <a:tr h="332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</a:rPr>
                        <a:t>INGRESOS</a:t>
                      </a:r>
                      <a:endParaRPr lang="es-SV" sz="20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57485" marR="57485" marT="0" marB="0" anchor="b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  <a:latin typeface="Tw Cen MT" panose="020B0602020104020603" pitchFamily="34" charset="0"/>
                        </a:rPr>
                        <a:t>PERCIBIDO</a:t>
                      </a:r>
                      <a:endParaRPr lang="es-SV" sz="2000" dirty="0"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57485" marR="57485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</a:tr>
              <a:tr h="433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Contribuciones a la Seguridad Social (Fondo 4%)</a:t>
                      </a:r>
                      <a:endParaRPr lang="es-SV" sz="20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57485" marR="57485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 $     4,081,604 </a:t>
                      </a:r>
                      <a:endParaRPr lang="es-SV" sz="20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57485" marR="57485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9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Venta de </a:t>
                      </a:r>
                      <a:r>
                        <a:rPr lang="es-SV" sz="1800" dirty="0" smtClean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Bienes,</a:t>
                      </a:r>
                      <a:r>
                        <a:rPr lang="es-SV" sz="1800" baseline="0" dirty="0" smtClean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s-SV" sz="1800" dirty="0" smtClean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Servicios y otros</a:t>
                      </a:r>
                      <a:endParaRPr lang="es-SV" sz="20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57485" marR="57485" marT="0" marB="0" anchor="b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 $     </a:t>
                      </a:r>
                      <a:r>
                        <a:rPr lang="es-SV" sz="1800" dirty="0" smtClean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7,963,418 </a:t>
                      </a:r>
                      <a:endParaRPr lang="es-SV" sz="20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57485" marR="57485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9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SV" sz="1800" b="1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s-SV" sz="2000" b="1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57485" marR="57485" marT="0" marB="0" anchor="b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b="1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 $   12,045,022 </a:t>
                      </a:r>
                      <a:endParaRPr lang="es-SV" sz="2000" b="1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57485" marR="57485" marT="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277219"/>
              </p:ext>
            </p:extLst>
          </p:nvPr>
        </p:nvGraphicFramePr>
        <p:xfrm>
          <a:off x="1189174" y="4208314"/>
          <a:ext cx="6696744" cy="246104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4034183"/>
                <a:gridCol w="2662561"/>
              </a:tblGrid>
              <a:tr h="382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  <a:ea typeface="+mn-ea"/>
                        </a:rPr>
                        <a:t>EGRESOS</a:t>
                      </a:r>
                      <a:endParaRPr lang="es-SV" sz="18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effectLst/>
                          <a:latin typeface="Tw Cen MT" panose="020B0602020104020603" pitchFamily="34" charset="0"/>
                        </a:rPr>
                        <a:t>EJECUTADO</a:t>
                      </a:r>
                      <a:endParaRPr lang="es-SV" sz="180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</a:tr>
              <a:tr h="410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SV" sz="1800" dirty="0" smtClean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Remuneraciones</a:t>
                      </a:r>
                      <a:endParaRPr lang="es-SV" sz="18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 $     1,391,862 </a:t>
                      </a:r>
                      <a:endParaRPr lang="es-SV" sz="18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64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Adquisición de Bienes y Servicios</a:t>
                      </a:r>
                      <a:endParaRPr lang="es-SV" sz="18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 $     9,839,221 </a:t>
                      </a:r>
                      <a:endParaRPr lang="es-SV" sz="18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10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Gastos Financieros y Otros</a:t>
                      </a:r>
                      <a:endParaRPr lang="es-SV" sz="18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 $        224,559 </a:t>
                      </a:r>
                      <a:endParaRPr lang="es-SV" sz="18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101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Inversiones en Activos Fijos</a:t>
                      </a:r>
                      <a:endParaRPr lang="es-SV" sz="18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 $        155,578 </a:t>
                      </a:r>
                      <a:endParaRPr lang="es-SV" sz="1800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82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SV" sz="1800" b="1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s-SV" sz="1800" b="1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800" b="1" dirty="0">
                          <a:solidFill>
                            <a:srgbClr val="002060"/>
                          </a:solidFill>
                          <a:effectLst/>
                          <a:latin typeface="Tw Cen MT" panose="020B0602020104020603" pitchFamily="34" charset="0"/>
                        </a:rPr>
                        <a:t> $   11,611,220 </a:t>
                      </a:r>
                      <a:endParaRPr lang="es-SV" sz="1800" b="1" dirty="0">
                        <a:solidFill>
                          <a:srgbClr val="002060"/>
                        </a:solidFill>
                        <a:effectLst/>
                        <a:latin typeface="Tw Cen MT" panose="020B0602020104020603" pitchFamily="34" charset="0"/>
                        <a:ea typeface="Times New Roman"/>
                      </a:endParaRPr>
                    </a:p>
                  </a:txBody>
                  <a:tcPr marL="63804" marR="63804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6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-8429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467544" y="1342509"/>
            <a:ext cx="8079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600" b="1" dirty="0" smtClean="0">
                <a:solidFill>
                  <a:srgbClr val="008000"/>
                </a:solidFill>
                <a:latin typeface="Tw Cen MT" pitchFamily="34" charset="0"/>
              </a:rPr>
              <a:t>COMPARATIVO DE INGRESOS/ EGRESOS</a:t>
            </a:r>
            <a:endParaRPr lang="es-SV" sz="36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352398984"/>
              </p:ext>
            </p:extLst>
          </p:nvPr>
        </p:nvGraphicFramePr>
        <p:xfrm>
          <a:off x="1594756" y="2204864"/>
          <a:ext cx="6649651" cy="40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2051720" y="386104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dirty="0" smtClean="0">
                <a:solidFill>
                  <a:schemeClr val="bg1"/>
                </a:solidFill>
              </a:rPr>
              <a:t>$12,045,022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11960" y="3859345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dirty="0" smtClean="0">
                <a:solidFill>
                  <a:schemeClr val="bg1"/>
                </a:solidFill>
              </a:rPr>
              <a:t>$11,611,220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 flipH="1">
            <a:off x="3095186" y="6228020"/>
            <a:ext cx="828742" cy="225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2147561" y="622802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dirty="0" smtClean="0"/>
              <a:t>$433,802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35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39 Grupo"/>
          <p:cNvGrpSpPr/>
          <p:nvPr/>
        </p:nvGrpSpPr>
        <p:grpSpPr>
          <a:xfrm>
            <a:off x="1151620" y="3352800"/>
            <a:ext cx="1044116" cy="2353464"/>
            <a:chOff x="1151620" y="3352800"/>
            <a:chExt cx="1044116" cy="2353464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1151620" y="3352800"/>
              <a:ext cx="0" cy="2353464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>
              <a:off x="1151620" y="5697252"/>
              <a:ext cx="1044116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38 Grupo"/>
          <p:cNvGrpSpPr/>
          <p:nvPr/>
        </p:nvGrpSpPr>
        <p:grpSpPr>
          <a:xfrm>
            <a:off x="1151620" y="1363568"/>
            <a:ext cx="1044116" cy="2353464"/>
            <a:chOff x="1151620" y="1363568"/>
            <a:chExt cx="1044116" cy="2353464"/>
          </a:xfrm>
        </p:grpSpPr>
        <p:cxnSp>
          <p:nvCxnSpPr>
            <p:cNvPr id="28" name="27 Conector recto"/>
            <p:cNvCxnSpPr/>
            <p:nvPr/>
          </p:nvCxnSpPr>
          <p:spPr>
            <a:xfrm>
              <a:off x="1151620" y="1363568"/>
              <a:ext cx="0" cy="2353464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Conector recto de flecha"/>
            <p:cNvCxnSpPr/>
            <p:nvPr/>
          </p:nvCxnSpPr>
          <p:spPr>
            <a:xfrm>
              <a:off x="1151620" y="1376772"/>
              <a:ext cx="1044116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Rectángulo redondeado"/>
          <p:cNvSpPr/>
          <p:nvPr/>
        </p:nvSpPr>
        <p:spPr>
          <a:xfrm>
            <a:off x="73596" y="2708920"/>
            <a:ext cx="2160240" cy="1512168"/>
          </a:xfrm>
          <a:prstGeom prst="roundRect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Rectángulo redondeado"/>
          <p:cNvSpPr/>
          <p:nvPr/>
        </p:nvSpPr>
        <p:spPr>
          <a:xfrm>
            <a:off x="5436096" y="5257801"/>
            <a:ext cx="3528392" cy="141156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 redondeado"/>
          <p:cNvSpPr/>
          <p:nvPr/>
        </p:nvSpPr>
        <p:spPr>
          <a:xfrm>
            <a:off x="5436096" y="1052736"/>
            <a:ext cx="3528392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Rectángulo redondeado"/>
          <p:cNvSpPr/>
          <p:nvPr/>
        </p:nvSpPr>
        <p:spPr>
          <a:xfrm>
            <a:off x="5508104" y="2298476"/>
            <a:ext cx="3528392" cy="2714699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35496" y="2913291"/>
            <a:ext cx="22322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100" b="1" dirty="0" smtClean="0">
                <a:solidFill>
                  <a:srgbClr val="008000"/>
                </a:solidFill>
                <a:latin typeface="Tw Cen MT" pitchFamily="34" charset="0"/>
              </a:rPr>
              <a:t>INFORMES DE ENTES </a:t>
            </a:r>
          </a:p>
          <a:p>
            <a:pPr algn="ctr"/>
            <a:r>
              <a:rPr lang="es-SV" sz="2100" b="1" dirty="0" smtClean="0">
                <a:solidFill>
                  <a:srgbClr val="008000"/>
                </a:solidFill>
                <a:latin typeface="Tw Cen MT" pitchFamily="34" charset="0"/>
              </a:rPr>
              <a:t>FISCALIZADORES</a:t>
            </a:r>
            <a:endParaRPr lang="es-SV" sz="21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2195737" y="2326228"/>
            <a:ext cx="6768751" cy="3046988"/>
            <a:chOff x="1770235" y="2856751"/>
            <a:chExt cx="6768751" cy="3046988"/>
          </a:xfrm>
        </p:grpSpPr>
        <p:sp>
          <p:nvSpPr>
            <p:cNvPr id="19" name="18 Rectángulo redondeado"/>
            <p:cNvSpPr/>
            <p:nvPr/>
          </p:nvSpPr>
          <p:spPr>
            <a:xfrm>
              <a:off x="2194073" y="3743499"/>
              <a:ext cx="2592288" cy="5040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770235" y="3764694"/>
              <a:ext cx="33123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2400" b="1" dirty="0">
                  <a:solidFill>
                    <a:srgbClr val="002060"/>
                  </a:solidFill>
                  <a:latin typeface="Tw Cen MT" pitchFamily="34" charset="0"/>
                </a:rPr>
                <a:t>Auditoría </a:t>
              </a:r>
              <a:r>
                <a:rPr lang="es-ES" sz="2400" b="1" dirty="0" smtClean="0">
                  <a:solidFill>
                    <a:srgbClr val="002060"/>
                  </a:solidFill>
                  <a:latin typeface="Tw Cen MT" pitchFamily="34" charset="0"/>
                </a:rPr>
                <a:t>Externa:</a:t>
              </a:r>
              <a:endParaRPr lang="es-SV" sz="2400" b="1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5082602" y="2856751"/>
              <a:ext cx="345638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dirty="0" smtClean="0">
                  <a:solidFill>
                    <a:srgbClr val="002060"/>
                  </a:solidFill>
                  <a:latin typeface="Tw Cen MT" pitchFamily="34" charset="0"/>
                </a:rPr>
                <a:t>-Auditores </a:t>
              </a:r>
              <a:r>
                <a:rPr lang="es-ES" dirty="0">
                  <a:solidFill>
                    <a:srgbClr val="002060"/>
                  </a:solidFill>
                  <a:latin typeface="Tw Cen MT" pitchFamily="34" charset="0"/>
                </a:rPr>
                <a:t>Externos y Fiscales </a:t>
              </a:r>
              <a:r>
                <a:rPr lang="es-ES" dirty="0" smtClean="0">
                  <a:solidFill>
                    <a:srgbClr val="002060"/>
                  </a:solidFill>
                  <a:latin typeface="Tw Cen MT" pitchFamily="34" charset="0"/>
                </a:rPr>
                <a:t>de BMM </a:t>
              </a:r>
              <a:r>
                <a:rPr lang="es-ES" dirty="0">
                  <a:solidFill>
                    <a:srgbClr val="002060"/>
                  </a:solidFill>
                  <a:latin typeface="Tw Cen MT" pitchFamily="34" charset="0"/>
                </a:rPr>
                <a:t>&amp; Asociados, S.A. de C.V., </a:t>
              </a:r>
              <a:r>
                <a:rPr lang="es-ES" dirty="0" smtClean="0">
                  <a:solidFill>
                    <a:srgbClr val="002060"/>
                  </a:solidFill>
                  <a:latin typeface="Tw Cen MT" pitchFamily="34" charset="0"/>
                </a:rPr>
                <a:t>dictaminó:</a:t>
              </a:r>
              <a:r>
                <a:rPr lang="es-ES" b="1" dirty="0" smtClean="0">
                  <a:solidFill>
                    <a:srgbClr val="002060"/>
                  </a:solidFill>
                  <a:latin typeface="Tw Cen MT" pitchFamily="34" charset="0"/>
                </a:rPr>
                <a:t> </a:t>
              </a:r>
              <a:r>
                <a:rPr lang="es-ES" b="1" dirty="0" smtClean="0">
                  <a:solidFill>
                    <a:srgbClr val="009900"/>
                  </a:solidFill>
                  <a:latin typeface="Tw Cen MT" pitchFamily="34" charset="0"/>
                </a:rPr>
                <a:t>OPINION  LIMPIA</a:t>
              </a:r>
            </a:p>
            <a:p>
              <a:pPr algn="ctr"/>
              <a:endParaRPr lang="es-ES" b="1" dirty="0">
                <a:solidFill>
                  <a:srgbClr val="002060"/>
                </a:solidFill>
                <a:latin typeface="Tw Cen MT" pitchFamily="34" charset="0"/>
              </a:endParaRPr>
            </a:p>
            <a:p>
              <a:pPr algn="just"/>
              <a:r>
                <a:rPr lang="es-ES" dirty="0">
                  <a:solidFill>
                    <a:srgbClr val="002060"/>
                  </a:solidFill>
                  <a:latin typeface="Tw Cen MT" pitchFamily="34" charset="0"/>
                </a:rPr>
                <a:t>-</a:t>
              </a:r>
              <a:r>
                <a:rPr lang="es-ES" dirty="0" smtClean="0">
                  <a:solidFill>
                    <a:srgbClr val="002060"/>
                  </a:solidFill>
                  <a:latin typeface="Tw Cen MT" pitchFamily="34" charset="0"/>
                </a:rPr>
                <a:t>CEFAFA </a:t>
              </a:r>
              <a:r>
                <a:rPr lang="es-ES" dirty="0">
                  <a:solidFill>
                    <a:srgbClr val="002060"/>
                  </a:solidFill>
                  <a:latin typeface="Tw Cen MT" pitchFamily="34" charset="0"/>
                </a:rPr>
                <a:t>cumplió con todas las obligaciones tributarias formales y </a:t>
              </a:r>
              <a:r>
                <a:rPr lang="es-ES" dirty="0" smtClean="0">
                  <a:solidFill>
                    <a:srgbClr val="002060"/>
                  </a:solidFill>
                  <a:latin typeface="Tw Cen MT" pitchFamily="34" charset="0"/>
                </a:rPr>
                <a:t>sustantivas y revela </a:t>
              </a:r>
              <a:r>
                <a:rPr lang="es-ES" dirty="0">
                  <a:solidFill>
                    <a:srgbClr val="002060"/>
                  </a:solidFill>
                  <a:latin typeface="Tw Cen MT" pitchFamily="34" charset="0"/>
                </a:rPr>
                <a:t>que las utilidades del ejercicio </a:t>
              </a:r>
              <a:r>
                <a:rPr lang="es-ES" dirty="0" smtClean="0">
                  <a:solidFill>
                    <a:srgbClr val="002060"/>
                  </a:solidFill>
                  <a:latin typeface="Tw Cen MT" pitchFamily="34" charset="0"/>
                </a:rPr>
                <a:t>2013 fueron de  </a:t>
              </a:r>
              <a:r>
                <a:rPr lang="es-ES" sz="2400" b="1" u="sng" dirty="0">
                  <a:solidFill>
                    <a:srgbClr val="009900"/>
                  </a:solidFill>
                  <a:latin typeface="Tw Cen MT" pitchFamily="34" charset="0"/>
                </a:rPr>
                <a:t>$1,328,637.00</a:t>
              </a:r>
              <a:endParaRPr lang="es-SV" sz="2400" b="1" u="sng" dirty="0">
                <a:solidFill>
                  <a:srgbClr val="009900"/>
                </a:solidFill>
                <a:latin typeface="Tw Cen MT" pitchFamily="34" charset="0"/>
              </a:endParaRPr>
            </a:p>
            <a:p>
              <a:pPr algn="ctr"/>
              <a:endParaRPr lang="en-US" sz="2400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1835696" y="5229200"/>
            <a:ext cx="6895306" cy="1785104"/>
            <a:chOff x="4631132" y="4009166"/>
            <a:chExt cx="6895306" cy="1785104"/>
          </a:xfrm>
        </p:grpSpPr>
        <p:sp>
          <p:nvSpPr>
            <p:cNvPr id="20" name="19 Rectángulo redondeado"/>
            <p:cNvSpPr/>
            <p:nvPr/>
          </p:nvSpPr>
          <p:spPr>
            <a:xfrm>
              <a:off x="5319312" y="4225190"/>
              <a:ext cx="2515668" cy="5040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4631132" y="4225190"/>
              <a:ext cx="38246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2400" b="1" dirty="0" smtClean="0">
                  <a:solidFill>
                    <a:srgbClr val="002060"/>
                  </a:solidFill>
                  <a:latin typeface="Tw Cen MT" pitchFamily="34" charset="0"/>
                </a:rPr>
                <a:t>Corte de Cuentas:</a:t>
              </a:r>
              <a:endParaRPr lang="es-SV" sz="2400" b="1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8402807" y="4009166"/>
              <a:ext cx="312363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rgbClr val="002060"/>
                  </a:solidFill>
                  <a:latin typeface="Tw Cen MT" panose="020B0602020104020603" pitchFamily="34" charset="0"/>
                </a:rPr>
                <a:t>Realizó Auditoria de Gestión </a:t>
              </a:r>
              <a:r>
                <a:rPr lang="es-ES" dirty="0" smtClean="0">
                  <a:solidFill>
                    <a:srgbClr val="002060"/>
                  </a:solidFill>
                  <a:latin typeface="Tw Cen MT" panose="020B0602020104020603" pitchFamily="34" charset="0"/>
                </a:rPr>
                <a:t>evaluando </a:t>
              </a:r>
              <a:r>
                <a:rPr lang="es-ES" dirty="0">
                  <a:solidFill>
                    <a:srgbClr val="002060"/>
                  </a:solidFill>
                  <a:latin typeface="Tw Cen MT" panose="020B0602020104020603" pitchFamily="34" charset="0"/>
                </a:rPr>
                <a:t>el período comprendido del 01ENE012 al </a:t>
              </a:r>
              <a:r>
                <a:rPr lang="es-ES" dirty="0" smtClean="0">
                  <a:solidFill>
                    <a:srgbClr val="002060"/>
                  </a:solidFill>
                  <a:latin typeface="Tw Cen MT" panose="020B0602020104020603" pitchFamily="34" charset="0"/>
                </a:rPr>
                <a:t>30JUN013, dictaminó: </a:t>
              </a:r>
              <a:r>
                <a:rPr lang="es-ES" b="1" dirty="0" smtClean="0">
                  <a:solidFill>
                    <a:srgbClr val="009900"/>
                  </a:solidFill>
                  <a:latin typeface="Tw Cen MT" panose="020B0602020104020603" pitchFamily="34" charset="0"/>
                </a:rPr>
                <a:t>OPINION LIMPIA</a:t>
              </a:r>
              <a:endParaRPr lang="en-US" b="1" dirty="0">
                <a:solidFill>
                  <a:srgbClr val="009900"/>
                </a:solidFill>
                <a:latin typeface="Tw Cen MT" panose="020B0602020104020603" pitchFamily="34" charset="0"/>
              </a:endParaRPr>
            </a:p>
            <a:p>
              <a:pPr algn="ctr"/>
              <a:endParaRPr lang="en-US" dirty="0">
                <a:solidFill>
                  <a:srgbClr val="00206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1763688" y="1021204"/>
            <a:ext cx="7380312" cy="1277273"/>
            <a:chOff x="-1594698" y="2745122"/>
            <a:chExt cx="7380312" cy="1277273"/>
          </a:xfrm>
        </p:grpSpPr>
        <p:sp>
          <p:nvSpPr>
            <p:cNvPr id="5" name="4 Rectángulo redondeado"/>
            <p:cNvSpPr/>
            <p:nvPr/>
          </p:nvSpPr>
          <p:spPr>
            <a:xfrm>
              <a:off x="-874618" y="2848662"/>
              <a:ext cx="2448272" cy="5040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-1594698" y="2856654"/>
              <a:ext cx="38246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2400" b="1" dirty="0">
                  <a:solidFill>
                    <a:srgbClr val="002060"/>
                  </a:solidFill>
                  <a:latin typeface="Tw Cen MT" pitchFamily="34" charset="0"/>
                </a:rPr>
                <a:t>Auditoría </a:t>
              </a:r>
              <a:r>
                <a:rPr lang="es-ES" sz="2400" b="1" dirty="0" smtClean="0">
                  <a:solidFill>
                    <a:srgbClr val="002060"/>
                  </a:solidFill>
                  <a:latin typeface="Tw Cen MT" pitchFamily="34" charset="0"/>
                </a:rPr>
                <a:t>Interna:</a:t>
              </a:r>
              <a:endParaRPr lang="es-SV" sz="2400" b="1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001597" y="2745122"/>
              <a:ext cx="3784017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900" dirty="0">
                  <a:solidFill>
                    <a:srgbClr val="002060"/>
                  </a:solidFill>
                  <a:latin typeface="Tw Cen MT" panose="020B0602020104020603" pitchFamily="34" charset="0"/>
                </a:rPr>
                <a:t>Realizó </a:t>
              </a:r>
              <a:r>
                <a:rPr lang="es-SV" sz="1900" dirty="0" smtClean="0">
                  <a:solidFill>
                    <a:srgbClr val="002060"/>
                  </a:solidFill>
                  <a:latin typeface="Tw Cen MT" panose="020B0602020104020603" pitchFamily="34" charset="0"/>
                </a:rPr>
                <a:t>auditorias en el </a:t>
              </a:r>
              <a:r>
                <a:rPr lang="es-SV" sz="1900" dirty="0">
                  <a:solidFill>
                    <a:srgbClr val="002060"/>
                  </a:solidFill>
                  <a:latin typeface="Tw Cen MT" panose="020B0602020104020603" pitchFamily="34" charset="0"/>
                </a:rPr>
                <a:t>periodo JUN013-MAY014, y presentó </a:t>
              </a:r>
              <a:r>
                <a:rPr lang="es-SV" sz="1900" dirty="0" smtClean="0">
                  <a:solidFill>
                    <a:srgbClr val="002060"/>
                  </a:solidFill>
                  <a:latin typeface="Tw Cen MT" panose="020B0602020104020603" pitchFamily="34" charset="0"/>
                </a:rPr>
                <a:t>los informes correspondientes</a:t>
              </a:r>
              <a:endParaRPr lang="en-US" sz="1900" b="1" dirty="0">
                <a:solidFill>
                  <a:srgbClr val="002060"/>
                </a:solidFill>
                <a:latin typeface="Tw Cen MT" panose="020B0602020104020603" pitchFamily="34" charset="0"/>
              </a:endParaRPr>
            </a:p>
            <a:p>
              <a:pPr algn="ctr"/>
              <a:endParaRPr lang="en-US" sz="2000" dirty="0">
                <a:solidFill>
                  <a:srgbClr val="002060"/>
                </a:solidFill>
                <a:latin typeface="Tw Cen MT" panose="020B0602020104020603" pitchFamily="34" charset="0"/>
              </a:endParaRPr>
            </a:p>
          </p:txBody>
        </p:sp>
      </p:grpSp>
      <p:cxnSp>
        <p:nvCxnSpPr>
          <p:cNvPr id="36" name="35 Conector recto de flecha"/>
          <p:cNvCxnSpPr/>
          <p:nvPr/>
        </p:nvCxnSpPr>
        <p:spPr>
          <a:xfrm>
            <a:off x="5035947" y="1376772"/>
            <a:ext cx="324036" cy="10399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flipV="1">
            <a:off x="2267744" y="3465004"/>
            <a:ext cx="351831" cy="20959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>
            <a:stCxn id="19" idx="3"/>
            <a:endCxn id="11" idx="3"/>
          </p:cNvCxnSpPr>
          <p:nvPr/>
        </p:nvCxnSpPr>
        <p:spPr>
          <a:xfrm>
            <a:off x="5211863" y="3465004"/>
            <a:ext cx="296242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>
            <a:off x="4999942" y="5706264"/>
            <a:ext cx="423839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CuadroTexto"/>
          <p:cNvSpPr txBox="1"/>
          <p:nvPr/>
        </p:nvSpPr>
        <p:spPr>
          <a:xfrm>
            <a:off x="356040" y="2924944"/>
            <a:ext cx="85364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6000" b="1" dirty="0" smtClean="0">
                <a:solidFill>
                  <a:srgbClr val="008000"/>
                </a:solidFill>
                <a:latin typeface="Tw Cen MT" pitchFamily="34" charset="0"/>
              </a:rPr>
              <a:t>DONACIONES AL COSAM</a:t>
            </a:r>
          </a:p>
          <a:p>
            <a:pPr algn="ctr"/>
            <a:r>
              <a:rPr lang="es-SV" sz="6000" b="1" dirty="0" smtClean="0">
                <a:solidFill>
                  <a:srgbClr val="008000"/>
                </a:solidFill>
                <a:latin typeface="Tw Cen MT" pitchFamily="34" charset="0"/>
              </a:rPr>
              <a:t>JUN013-MAY014</a:t>
            </a:r>
            <a:endParaRPr lang="es-SV" sz="60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59 CuadroTexto"/>
          <p:cNvSpPr txBox="1"/>
          <p:nvPr/>
        </p:nvSpPr>
        <p:spPr>
          <a:xfrm>
            <a:off x="1079611" y="1176254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 smtClean="0">
                <a:latin typeface="Tw Cen MT" pitchFamily="34" charset="0"/>
              </a:rPr>
              <a:t>DONACIONES AL COSAM JUNIO 2013 – MAYO2014</a:t>
            </a:r>
            <a:endParaRPr lang="es-SV" sz="2400" b="1" u="sng" dirty="0">
              <a:latin typeface="Tw Cen M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graphicFrame>
        <p:nvGraphicFramePr>
          <p:cNvPr id="1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312824"/>
              </p:ext>
            </p:extLst>
          </p:nvPr>
        </p:nvGraphicFramePr>
        <p:xfrm>
          <a:off x="3528392" y="670812"/>
          <a:ext cx="9144000" cy="635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9" name="28 Grupo"/>
          <p:cNvGrpSpPr/>
          <p:nvPr/>
        </p:nvGrpSpPr>
        <p:grpSpPr>
          <a:xfrm>
            <a:off x="132135" y="1872048"/>
            <a:ext cx="3359745" cy="338554"/>
            <a:chOff x="132135" y="1872048"/>
            <a:chExt cx="3359745" cy="338554"/>
          </a:xfrm>
        </p:grpSpPr>
        <p:sp>
          <p:nvSpPr>
            <p:cNvPr id="2" name="1 CuadroTexto"/>
            <p:cNvSpPr txBox="1"/>
            <p:nvPr/>
          </p:nvSpPr>
          <p:spPr>
            <a:xfrm>
              <a:off x="251520" y="1872048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SV" sz="1600" b="1" dirty="0" smtClean="0">
                  <a:latin typeface="Tw Cen MT" pitchFamily="34" charset="0"/>
                </a:rPr>
                <a:t>Medicamentos y Vacunas</a:t>
              </a:r>
              <a:endParaRPr lang="es-SV" sz="1600" b="1" dirty="0">
                <a:latin typeface="Tw Cen MT" pitchFamily="34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32135" y="1988840"/>
              <a:ext cx="125863" cy="1258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132135" y="2237963"/>
            <a:ext cx="3359745" cy="830997"/>
            <a:chOff x="132135" y="2237963"/>
            <a:chExt cx="3359745" cy="830997"/>
          </a:xfrm>
        </p:grpSpPr>
        <p:sp>
          <p:nvSpPr>
            <p:cNvPr id="9" name="8 CuadroTexto"/>
            <p:cNvSpPr txBox="1"/>
            <p:nvPr/>
          </p:nvSpPr>
          <p:spPr>
            <a:xfrm>
              <a:off x="251520" y="2237963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SV" sz="1600" b="1" dirty="0" smtClean="0">
                  <a:latin typeface="Tw Cen MT" pitchFamily="34" charset="0"/>
                </a:rPr>
                <a:t>Equipo Médico, Odontológico y de Laboratorio, Accesorios e Instrumental.</a:t>
              </a: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32135" y="2348880"/>
              <a:ext cx="125863" cy="1258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150917" y="3028376"/>
            <a:ext cx="3340963" cy="338554"/>
            <a:chOff x="150917" y="3028376"/>
            <a:chExt cx="3340963" cy="338554"/>
          </a:xfrm>
        </p:grpSpPr>
        <p:sp>
          <p:nvSpPr>
            <p:cNvPr id="10" name="9 CuadroTexto"/>
            <p:cNvSpPr txBox="1"/>
            <p:nvPr/>
          </p:nvSpPr>
          <p:spPr>
            <a:xfrm>
              <a:off x="251520" y="3028376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SV" sz="1600" b="1" dirty="0" smtClean="0">
                  <a:latin typeface="Tw Cen MT" pitchFamily="34" charset="0"/>
                </a:rPr>
                <a:t>Reactivos para Laboratorio</a:t>
              </a: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50917" y="3140968"/>
              <a:ext cx="125863" cy="1258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32" name="31 Grupo"/>
          <p:cNvGrpSpPr/>
          <p:nvPr/>
        </p:nvGrpSpPr>
        <p:grpSpPr>
          <a:xfrm>
            <a:off x="150917" y="3366350"/>
            <a:ext cx="3340963" cy="584775"/>
            <a:chOff x="150917" y="3366350"/>
            <a:chExt cx="3340963" cy="584775"/>
          </a:xfrm>
        </p:grpSpPr>
        <p:sp>
          <p:nvSpPr>
            <p:cNvPr id="14" name="13 CuadroTexto"/>
            <p:cNvSpPr txBox="1"/>
            <p:nvPr/>
          </p:nvSpPr>
          <p:spPr>
            <a:xfrm>
              <a:off x="251520" y="3366350"/>
              <a:ext cx="3240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SV" sz="1600" b="1" dirty="0" smtClean="0">
                  <a:latin typeface="Tw Cen MT" pitchFamily="34" charset="0"/>
                </a:rPr>
                <a:t>Materia prima para la elaboración de </a:t>
              </a:r>
              <a:r>
                <a:rPr lang="es-SV" sz="1600" b="1" dirty="0">
                  <a:latin typeface="Tw Cen MT" pitchFamily="34" charset="0"/>
                </a:rPr>
                <a:t>P</a:t>
              </a:r>
              <a:r>
                <a:rPr lang="es-SV" sz="1600" b="1" dirty="0" smtClean="0">
                  <a:latin typeface="Tw Cen MT" pitchFamily="34" charset="0"/>
                </a:rPr>
                <a:t>roductos Farmacéuticos</a:t>
              </a: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50917" y="3501008"/>
              <a:ext cx="125863" cy="12586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50917" y="3974584"/>
            <a:ext cx="3340963" cy="584775"/>
            <a:chOff x="150917" y="3974584"/>
            <a:chExt cx="3340963" cy="584775"/>
          </a:xfrm>
        </p:grpSpPr>
        <p:sp>
          <p:nvSpPr>
            <p:cNvPr id="23" name="22 Rectángulo"/>
            <p:cNvSpPr/>
            <p:nvPr/>
          </p:nvSpPr>
          <p:spPr>
            <a:xfrm>
              <a:off x="150917" y="4095225"/>
              <a:ext cx="125863" cy="12586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51520" y="3974584"/>
              <a:ext cx="3240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SV" sz="1600" b="1" dirty="0" smtClean="0">
                  <a:latin typeface="Tw Cen MT" pitchFamily="34" charset="0"/>
                </a:rPr>
                <a:t>Repuestos de equipos médicos, báscula, etc.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150917" y="4602614"/>
            <a:ext cx="3340963" cy="338554"/>
            <a:chOff x="150917" y="4334624"/>
            <a:chExt cx="3340963" cy="338554"/>
          </a:xfrm>
        </p:grpSpPr>
        <p:sp>
          <p:nvSpPr>
            <p:cNvPr id="17" name="16 CuadroTexto"/>
            <p:cNvSpPr txBox="1"/>
            <p:nvPr/>
          </p:nvSpPr>
          <p:spPr>
            <a:xfrm>
              <a:off x="251520" y="4334624"/>
              <a:ext cx="3240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SV" sz="1600" b="1" dirty="0" smtClean="0">
                  <a:latin typeface="Tw Cen MT" pitchFamily="34" charset="0"/>
                </a:rPr>
                <a:t>Equipo Industrial</a:t>
              </a: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150917" y="4455265"/>
              <a:ext cx="125863" cy="1258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150917" y="4935359"/>
            <a:ext cx="3556987" cy="338554"/>
            <a:chOff x="150917" y="4644425"/>
            <a:chExt cx="3556987" cy="338554"/>
          </a:xfrm>
        </p:grpSpPr>
        <p:sp>
          <p:nvSpPr>
            <p:cNvPr id="19" name="18 CuadroTexto"/>
            <p:cNvSpPr txBox="1"/>
            <p:nvPr/>
          </p:nvSpPr>
          <p:spPr>
            <a:xfrm>
              <a:off x="251520" y="4644425"/>
              <a:ext cx="3456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SV" sz="1600" b="1" dirty="0" smtClean="0">
                  <a:latin typeface="Tw Cen MT" pitchFamily="34" charset="0"/>
                </a:rPr>
                <a:t>Material Médico e Instrumental menor</a:t>
              </a: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0917" y="4743297"/>
              <a:ext cx="125863" cy="1258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150917" y="5232102"/>
            <a:ext cx="4677357" cy="338554"/>
            <a:chOff x="150917" y="4941168"/>
            <a:chExt cx="4677357" cy="338554"/>
          </a:xfrm>
        </p:grpSpPr>
        <p:sp>
          <p:nvSpPr>
            <p:cNvPr id="4" name="3 Rectángulo"/>
            <p:cNvSpPr/>
            <p:nvPr/>
          </p:nvSpPr>
          <p:spPr>
            <a:xfrm>
              <a:off x="256274" y="4941168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SV" sz="1600" b="1" dirty="0">
                  <a:latin typeface="Tw Cen MT" pitchFamily="34" charset="0"/>
                </a:rPr>
                <a:t>Medicamentos General y </a:t>
              </a:r>
              <a:r>
                <a:rPr lang="es-SV" sz="1600" b="1" dirty="0" smtClean="0">
                  <a:latin typeface="Tw Cen MT" pitchFamily="34" charset="0"/>
                </a:rPr>
                <a:t>Oncológico</a:t>
              </a:r>
              <a:endParaRPr lang="es-SV" sz="1600" b="1" dirty="0">
                <a:latin typeface="Tw Cen MT" pitchFamily="34" charset="0"/>
              </a:endParaRPr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150917" y="5031329"/>
              <a:ext cx="125863" cy="1258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150917" y="5529426"/>
            <a:ext cx="4677357" cy="338554"/>
            <a:chOff x="150917" y="5238492"/>
            <a:chExt cx="4677357" cy="338554"/>
          </a:xfrm>
        </p:grpSpPr>
        <p:sp>
          <p:nvSpPr>
            <p:cNvPr id="5" name="4 Rectángulo"/>
            <p:cNvSpPr/>
            <p:nvPr/>
          </p:nvSpPr>
          <p:spPr>
            <a:xfrm>
              <a:off x="256274" y="5238492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SV" sz="1600" b="1" dirty="0" smtClean="0">
                  <a:latin typeface="Tw Cen MT" pitchFamily="34" charset="0"/>
                </a:rPr>
                <a:t>Producto </a:t>
              </a:r>
              <a:r>
                <a:rPr lang="es-SV" sz="1600" b="1" dirty="0">
                  <a:latin typeface="Tw Cen MT" pitchFamily="34" charset="0"/>
                </a:rPr>
                <a:t>Químico (Alcohol</a:t>
              </a:r>
              <a:r>
                <a:rPr lang="es-SV" sz="1600" b="1" dirty="0" smtClean="0">
                  <a:latin typeface="Tw Cen MT" pitchFamily="34" charset="0"/>
                </a:rPr>
                <a:t>)</a:t>
              </a:r>
              <a:endParaRPr lang="es-SV" sz="1600" b="1" dirty="0">
                <a:latin typeface="Tw Cen MT" pitchFamily="34" charset="0"/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50917" y="5319361"/>
              <a:ext cx="125863" cy="1258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150917" y="5826750"/>
            <a:ext cx="1205393" cy="338554"/>
            <a:chOff x="150917" y="5535816"/>
            <a:chExt cx="1205393" cy="338554"/>
          </a:xfrm>
        </p:grpSpPr>
        <p:sp>
          <p:nvSpPr>
            <p:cNvPr id="6" name="5 Rectángulo"/>
            <p:cNvSpPr/>
            <p:nvPr/>
          </p:nvSpPr>
          <p:spPr>
            <a:xfrm>
              <a:off x="251520" y="5535816"/>
              <a:ext cx="11047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SV" sz="1600" b="1" dirty="0">
                  <a:latin typeface="Tw Cen MT" pitchFamily="34" charset="0"/>
                </a:rPr>
                <a:t>Anestésico</a:t>
              </a:r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150917" y="5661248"/>
              <a:ext cx="125863" cy="1258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</p:grpSp>
      <p:cxnSp>
        <p:nvCxnSpPr>
          <p:cNvPr id="40" name="39 Conector recto"/>
          <p:cNvCxnSpPr/>
          <p:nvPr/>
        </p:nvCxnSpPr>
        <p:spPr>
          <a:xfrm>
            <a:off x="5724128" y="5787111"/>
            <a:ext cx="72008" cy="162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5508104" y="5733256"/>
            <a:ext cx="72008" cy="5942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1 Conector recto"/>
          <p:cNvCxnSpPr/>
          <p:nvPr/>
        </p:nvCxnSpPr>
        <p:spPr>
          <a:xfrm flipH="1">
            <a:off x="5156944" y="5701648"/>
            <a:ext cx="144016" cy="7482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H="1">
            <a:off x="5004048" y="5661248"/>
            <a:ext cx="152896" cy="4145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H="1">
            <a:off x="4860032" y="5601619"/>
            <a:ext cx="178110" cy="2665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flipH="1">
            <a:off x="4860032" y="5577046"/>
            <a:ext cx="89055" cy="245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flipH="1" flipV="1">
            <a:off x="4828274" y="5319361"/>
            <a:ext cx="120813" cy="629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1 CuadroTexto"/>
          <p:cNvSpPr txBox="1"/>
          <p:nvPr/>
        </p:nvSpPr>
        <p:spPr>
          <a:xfrm>
            <a:off x="5080496" y="2056856"/>
            <a:ext cx="1935336" cy="4154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$2,727,740.28</a:t>
            </a:r>
            <a:endParaRPr lang="es-SV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236296" y="393305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$805,003.91</a:t>
            </a:r>
            <a:endParaRPr lang="es-SV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Chart bld="category"/>
        </p:bldSub>
      </p:bldGraphic>
      <p:bldP spid="4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56 Grupo"/>
          <p:cNvGrpSpPr/>
          <p:nvPr/>
        </p:nvGrpSpPr>
        <p:grpSpPr>
          <a:xfrm>
            <a:off x="335320" y="3282187"/>
            <a:ext cx="3432799" cy="1016823"/>
            <a:chOff x="5904353" y="4005064"/>
            <a:chExt cx="3432799" cy="1016823"/>
          </a:xfrm>
        </p:grpSpPr>
        <p:sp>
          <p:nvSpPr>
            <p:cNvPr id="56" name="55 Rectángulo redondeado"/>
            <p:cNvSpPr/>
            <p:nvPr/>
          </p:nvSpPr>
          <p:spPr>
            <a:xfrm>
              <a:off x="6228184" y="4509120"/>
              <a:ext cx="2808312" cy="504056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SV"/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5904353" y="4005064"/>
              <a:ext cx="3432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SV" sz="2400" b="1" dirty="0" smtClean="0">
                  <a:solidFill>
                    <a:srgbClr val="006600"/>
                  </a:solidFill>
                  <a:latin typeface="Tw Cen MT" pitchFamily="34" charset="0"/>
                </a:rPr>
                <a:t>TOTAL DE DONACIONES:</a:t>
              </a:r>
              <a:endParaRPr lang="es-SV" sz="2400" b="1" dirty="0">
                <a:solidFill>
                  <a:srgbClr val="006600"/>
                </a:solidFill>
                <a:latin typeface="Tw Cen MT" pitchFamily="34" charset="0"/>
              </a:endParaRP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6228184" y="4437112"/>
              <a:ext cx="2686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SV" sz="3200" b="1" dirty="0" smtClean="0">
                  <a:solidFill>
                    <a:schemeClr val="bg1"/>
                  </a:solidFill>
                  <a:latin typeface="Tw Cen MT" pitchFamily="34" charset="0"/>
                </a:rPr>
                <a:t>$4,155,687.82</a:t>
              </a:r>
              <a:endParaRPr lang="es-SV" sz="3200" b="1" dirty="0">
                <a:solidFill>
                  <a:schemeClr val="bg1"/>
                </a:solidFill>
                <a:latin typeface="Tw Cen MT" pitchFamily="34" charset="0"/>
              </a:endParaRPr>
            </a:p>
          </p:txBody>
        </p:sp>
      </p:grpSp>
      <p:sp>
        <p:nvSpPr>
          <p:cNvPr id="60" name="59 CuadroTexto"/>
          <p:cNvSpPr txBox="1"/>
          <p:nvPr/>
        </p:nvSpPr>
        <p:spPr>
          <a:xfrm>
            <a:off x="1079611" y="1176254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 smtClean="0">
                <a:latin typeface="Tw Cen MT" pitchFamily="34" charset="0"/>
              </a:rPr>
              <a:t>DONACIONES AL COSAM JUNIO 2013 – MAYO2014</a:t>
            </a:r>
            <a:endParaRPr lang="es-SV" sz="2400" b="1" u="sng" dirty="0">
              <a:latin typeface="Tw Cen M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904188399"/>
              </p:ext>
            </p:extLst>
          </p:nvPr>
        </p:nvGraphicFramePr>
        <p:xfrm>
          <a:off x="2411760" y="1155902"/>
          <a:ext cx="7795089" cy="579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1 CuadroTexto"/>
          <p:cNvSpPr txBox="1"/>
          <p:nvPr/>
        </p:nvSpPr>
        <p:spPr>
          <a:xfrm>
            <a:off x="4266199" y="2775335"/>
            <a:ext cx="2394033" cy="10137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2000" b="1" dirty="0" smtClean="0">
                <a:solidFill>
                  <a:schemeClr val="bg1"/>
                </a:solidFill>
              </a:rPr>
              <a:t>FONDO CEFAFA</a:t>
            </a:r>
          </a:p>
          <a:p>
            <a:pPr algn="ctr"/>
            <a:r>
              <a:rPr lang="es-SV" sz="2000" b="1" dirty="0" smtClean="0">
                <a:solidFill>
                  <a:schemeClr val="bg1"/>
                </a:solidFill>
              </a:rPr>
              <a:t>$806,299.09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1 CuadroTexto"/>
          <p:cNvSpPr txBox="1"/>
          <p:nvPr/>
        </p:nvSpPr>
        <p:spPr>
          <a:xfrm>
            <a:off x="5364088" y="4724197"/>
            <a:ext cx="2394033" cy="10137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SV" sz="2000" b="1" dirty="0" smtClean="0">
                <a:solidFill>
                  <a:schemeClr val="bg1"/>
                </a:solidFill>
              </a:rPr>
              <a:t>FONDO 4%</a:t>
            </a:r>
          </a:p>
          <a:p>
            <a:pPr algn="ctr"/>
            <a:r>
              <a:rPr lang="es-SV" sz="2000" b="1" dirty="0" smtClean="0">
                <a:solidFill>
                  <a:schemeClr val="bg1"/>
                </a:solidFill>
              </a:rPr>
              <a:t>$3,349,388.73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6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Rectángulo redondeado"/>
          <p:cNvSpPr/>
          <p:nvPr/>
        </p:nvSpPr>
        <p:spPr>
          <a:xfrm>
            <a:off x="5220072" y="4437112"/>
            <a:ext cx="2520280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11 Rectángulo"/>
          <p:cNvSpPr>
            <a:spLocks noChangeArrowheads="1"/>
          </p:cNvSpPr>
          <p:nvPr/>
        </p:nvSpPr>
        <p:spPr bwMode="auto">
          <a:xfrm>
            <a:off x="4283968" y="1981342"/>
            <a:ext cx="4104456" cy="137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86" tIns="41093" rIns="82186" bIns="410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MX" altLang="en-US" sz="2800" b="1" dirty="0">
                <a:solidFill>
                  <a:srgbClr val="002060"/>
                </a:solidFill>
                <a:latin typeface="Tw Cen MT" pitchFamily="34" charset="0"/>
              </a:rPr>
              <a:t>Una (01) Torre de </a:t>
            </a:r>
            <a:r>
              <a:rPr lang="es-MX" altLang="en-US" sz="2800" b="1" dirty="0" smtClean="0">
                <a:solidFill>
                  <a:srgbClr val="002060"/>
                </a:solidFill>
                <a:latin typeface="Tw Cen MT" pitchFamily="34" charset="0"/>
              </a:rPr>
              <a:t>Urología para Sala de Operaciones </a:t>
            </a:r>
            <a:endParaRPr lang="es-MX" altLang="en-US" sz="2800" b="1" dirty="0">
              <a:solidFill>
                <a:srgbClr val="002060"/>
              </a:solidFill>
              <a:latin typeface="Tw Cen MT" pitchFamily="34" charset="0"/>
            </a:endParaRPr>
          </a:p>
        </p:txBody>
      </p:sp>
      <p:pic>
        <p:nvPicPr>
          <p:cNvPr id="4104" name="Picture 35" descr="IMG-20140122-0028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3484" y="2062153"/>
            <a:ext cx="2662412" cy="4247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22 CuadroTexto"/>
          <p:cNvSpPr txBox="1"/>
          <p:nvPr/>
        </p:nvSpPr>
        <p:spPr>
          <a:xfrm>
            <a:off x="4617620" y="4005064"/>
            <a:ext cx="3770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199" indent="-308199" algn="ctr">
              <a:defRPr/>
            </a:pPr>
            <a:r>
              <a:rPr lang="es-ES" sz="2400" dirty="0">
                <a:solidFill>
                  <a:srgbClr val="002060"/>
                </a:solidFill>
                <a:latin typeface="Tw Cen MT" pitchFamily="34" charset="0"/>
              </a:rPr>
              <a:t>Costo Total: </a:t>
            </a:r>
          </a:p>
          <a:p>
            <a:pPr marL="308199" indent="-308199" algn="ctr">
              <a:defRPr/>
            </a:pPr>
            <a:r>
              <a:rPr lang="es-ES" sz="3200" b="1" dirty="0">
                <a:solidFill>
                  <a:schemeClr val="bg1"/>
                </a:solidFill>
                <a:latin typeface="Tw Cen MT" pitchFamily="34" charset="0"/>
              </a:rPr>
              <a:t>$ </a:t>
            </a:r>
            <a:r>
              <a:rPr lang="es-MX" sz="3200" b="1" dirty="0" smtClean="0">
                <a:solidFill>
                  <a:schemeClr val="bg1"/>
                </a:solidFill>
                <a:latin typeface="Tw Cen MT" pitchFamily="34" charset="0"/>
              </a:rPr>
              <a:t>198,000.00</a:t>
            </a:r>
            <a:endParaRPr lang="es-MX" sz="3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79611" y="1176254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 smtClean="0">
                <a:latin typeface="Tw Cen MT" pitchFamily="34" charset="0"/>
              </a:rPr>
              <a:t>DONACIONES AL COSAM JUNIO 2013 – MAYO2014</a:t>
            </a:r>
            <a:endParaRPr lang="es-SV" sz="24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414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4485018"/>
            <a:ext cx="9396536" cy="2601581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148064" y="4725144"/>
            <a:ext cx="2520280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11 Rectángulo"/>
          <p:cNvSpPr>
            <a:spLocks noChangeArrowheads="1"/>
          </p:cNvSpPr>
          <p:nvPr/>
        </p:nvSpPr>
        <p:spPr bwMode="auto">
          <a:xfrm>
            <a:off x="3275856" y="1911655"/>
            <a:ext cx="5735844" cy="223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86" tIns="41093" rIns="82186" bIns="410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SV" altLang="en-US" sz="2800" b="1" dirty="0">
                <a:solidFill>
                  <a:srgbClr val="002060"/>
                </a:solidFill>
                <a:latin typeface="Tw Cen MT" pitchFamily="34" charset="0"/>
              </a:rPr>
              <a:t>Ocho (08) Monitores de signos vitales adulto/pediátrico con central de </a:t>
            </a:r>
            <a:r>
              <a:rPr lang="es-SV" altLang="en-US" sz="2800" b="1" dirty="0" smtClean="0">
                <a:solidFill>
                  <a:srgbClr val="002060"/>
                </a:solidFill>
                <a:latin typeface="Tw Cen MT" pitchFamily="34" charset="0"/>
              </a:rPr>
              <a:t>monitoreo para los Servicios de Cuidados </a:t>
            </a:r>
            <a:r>
              <a:rPr lang="es-SV" altLang="en-US" sz="2800" b="1" dirty="0">
                <a:solidFill>
                  <a:srgbClr val="002060"/>
                </a:solidFill>
                <a:latin typeface="Tw Cen MT" pitchFamily="34" charset="0"/>
              </a:rPr>
              <a:t>C</a:t>
            </a:r>
            <a:r>
              <a:rPr lang="es-SV" altLang="en-US" sz="2800" b="1" dirty="0" smtClean="0">
                <a:solidFill>
                  <a:srgbClr val="002060"/>
                </a:solidFill>
                <a:latin typeface="Tw Cen MT" pitchFamily="34" charset="0"/>
              </a:rPr>
              <a:t>oronarios y Cuidados </a:t>
            </a:r>
            <a:r>
              <a:rPr lang="es-SV" altLang="en-US" sz="2800" b="1" dirty="0">
                <a:solidFill>
                  <a:srgbClr val="002060"/>
                </a:solidFill>
                <a:latin typeface="Tw Cen MT" pitchFamily="34" charset="0"/>
              </a:rPr>
              <a:t>I</a:t>
            </a:r>
            <a:r>
              <a:rPr lang="es-SV" altLang="en-US" sz="2800" b="1" dirty="0" smtClean="0">
                <a:solidFill>
                  <a:srgbClr val="002060"/>
                </a:solidFill>
                <a:latin typeface="Tw Cen MT" pitchFamily="34" charset="0"/>
              </a:rPr>
              <a:t>ntensivos del HMC</a:t>
            </a:r>
          </a:p>
        </p:txBody>
      </p:sp>
      <p:pic>
        <p:nvPicPr>
          <p:cNvPr id="12" name="11 Imagen" descr="G:\Fotos HMC\20140704_084349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48704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31 CuadroTexto"/>
          <p:cNvSpPr txBox="1"/>
          <p:nvPr/>
        </p:nvSpPr>
        <p:spPr>
          <a:xfrm>
            <a:off x="4545612" y="4316903"/>
            <a:ext cx="377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Tw Cen MT" pitchFamily="34" charset="0"/>
              </a:rPr>
              <a:t>Costo Total: </a:t>
            </a:r>
          </a:p>
          <a:p>
            <a:pPr algn="ctr">
              <a:defRPr/>
            </a:pPr>
            <a:r>
              <a:rPr lang="es-ES" sz="3200" b="1" dirty="0">
                <a:solidFill>
                  <a:schemeClr val="bg1"/>
                </a:solidFill>
                <a:latin typeface="Tw Cen MT" pitchFamily="34" charset="0"/>
              </a:rPr>
              <a:t>$</a:t>
            </a:r>
            <a:r>
              <a:rPr lang="es-MX" sz="3200" b="1" dirty="0">
                <a:solidFill>
                  <a:schemeClr val="bg1"/>
                </a:solidFill>
                <a:latin typeface="Tw Cen MT" pitchFamily="34" charset="0"/>
              </a:rPr>
              <a:t>180,000.00</a:t>
            </a:r>
            <a:endParaRPr lang="es-ES" sz="3200" b="1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s-ES" sz="16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9611" y="1176254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 smtClean="0">
                <a:latin typeface="Tw Cen MT" pitchFamily="34" charset="0"/>
              </a:rPr>
              <a:t>DONACIONES AL COSAM JUNIO 2013 – MAYO2014</a:t>
            </a:r>
            <a:endParaRPr lang="es-SV" sz="24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368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143078" y="5013176"/>
            <a:ext cx="2520280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988975" y="2045172"/>
            <a:ext cx="4220761" cy="1815876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>
              <a:defRPr/>
            </a:pPr>
            <a:r>
              <a:rPr lang="es-SV" sz="2800" b="1" dirty="0">
                <a:solidFill>
                  <a:srgbClr val="002060"/>
                </a:solidFill>
                <a:latin typeface="Tw Cen MT" pitchFamily="34" charset="0"/>
              </a:rPr>
              <a:t>Tres (03) Maquinas de Anestesia </a:t>
            </a:r>
            <a:r>
              <a:rPr lang="es-SV" sz="2800" b="1" dirty="0" smtClean="0">
                <a:solidFill>
                  <a:srgbClr val="002060"/>
                </a:solidFill>
                <a:latin typeface="Tw Cen MT" pitchFamily="34" charset="0"/>
              </a:rPr>
              <a:t>moderna con </a:t>
            </a:r>
            <a:r>
              <a:rPr lang="es-SV" sz="2800" b="1" dirty="0" err="1" smtClean="0">
                <a:solidFill>
                  <a:srgbClr val="002060"/>
                </a:solidFill>
                <a:latin typeface="Tw Cen MT" pitchFamily="34" charset="0"/>
              </a:rPr>
              <a:t>Capnografía</a:t>
            </a:r>
            <a:r>
              <a:rPr lang="es-SV" sz="2800" b="1" dirty="0" smtClean="0">
                <a:solidFill>
                  <a:srgbClr val="002060"/>
                </a:solidFill>
                <a:latin typeface="Tw Cen MT" pitchFamily="34" charset="0"/>
              </a:rPr>
              <a:t> para Sala de Operaciones del HMC</a:t>
            </a:r>
            <a:endParaRPr lang="es-SV" sz="2800" b="1" dirty="0">
              <a:solidFill>
                <a:srgbClr val="002060"/>
              </a:solidFill>
              <a:latin typeface="Tw Cen MT" pitchFamily="34" charset="0"/>
              <a:ea typeface="Batang"/>
              <a:cs typeface="Times New Roman"/>
            </a:endParaRPr>
          </a:p>
        </p:txBody>
      </p:sp>
      <p:pic>
        <p:nvPicPr>
          <p:cNvPr id="12" name="Picture 44" descr="WP_20140724_0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9950" y="2224101"/>
            <a:ext cx="2029656" cy="3941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32 CuadroTexto"/>
          <p:cNvSpPr txBox="1"/>
          <p:nvPr/>
        </p:nvSpPr>
        <p:spPr>
          <a:xfrm>
            <a:off x="4473604" y="4630353"/>
            <a:ext cx="3770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Tw Cen MT" pitchFamily="34" charset="0"/>
              </a:rPr>
              <a:t>Costo Total:</a:t>
            </a:r>
          </a:p>
          <a:p>
            <a:pPr algn="ctr">
              <a:defRPr/>
            </a:pPr>
            <a:r>
              <a:rPr lang="es-ES" sz="3200" b="1" dirty="0">
                <a:solidFill>
                  <a:schemeClr val="bg1"/>
                </a:solidFill>
                <a:latin typeface="Tw Cen MT" pitchFamily="34" charset="0"/>
              </a:rPr>
              <a:t>$ </a:t>
            </a:r>
            <a:r>
              <a:rPr lang="es-ES" sz="3200" b="1" dirty="0" smtClean="0">
                <a:solidFill>
                  <a:schemeClr val="bg1"/>
                </a:solidFill>
                <a:latin typeface="Tw Cen MT" pitchFamily="34" charset="0"/>
              </a:rPr>
              <a:t>114,300.00</a:t>
            </a:r>
            <a:endParaRPr lang="es-ES" sz="3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9611" y="1176254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 smtClean="0">
                <a:latin typeface="Tw Cen MT" pitchFamily="34" charset="0"/>
              </a:rPr>
              <a:t>DONACIONES AL COSAM JUNIO 2013 – MAYO2014</a:t>
            </a:r>
            <a:endParaRPr lang="es-SV" sz="24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629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940432" y="1064930"/>
            <a:ext cx="5555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000" b="1" dirty="0" smtClean="0">
                <a:latin typeface="Tw Cen MT" pitchFamily="34" charset="0"/>
              </a:rPr>
              <a:t>GUÌA DE PRESENTACION</a:t>
            </a:r>
            <a:endParaRPr lang="es-SV" sz="4000" b="1" dirty="0">
              <a:latin typeface="Tw Cen MT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95536" y="2001029"/>
            <a:ext cx="8748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SV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¿QUÉ ES EL CEFAFA?</a:t>
            </a:r>
          </a:p>
          <a:p>
            <a:endParaRPr lang="es-SV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SV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GESTIÓN FINANCIERA.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SV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SV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DONACIONES AL COSAM.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SV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SV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LOGROS DEL CEFAFA.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SV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SV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DATOS ESTADISTICOS/ OFICINA DE INFORMACIÓN.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SV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SV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PROYECCIONES INSTITUCIONALES.</a:t>
            </a:r>
            <a:endParaRPr lang="es-SV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4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851920" y="1973164"/>
            <a:ext cx="4680520" cy="1384988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>
              <a:defRPr/>
            </a:pPr>
            <a:r>
              <a:rPr lang="es-SV" sz="2800" b="1" dirty="0">
                <a:solidFill>
                  <a:srgbClr val="002060"/>
                </a:solidFill>
                <a:latin typeface="Tw Cen MT" pitchFamily="34" charset="0"/>
              </a:rPr>
              <a:t>Seis (06) Maquinas </a:t>
            </a:r>
            <a:r>
              <a:rPr lang="es-SV" sz="2800" b="1" dirty="0" smtClean="0">
                <a:solidFill>
                  <a:srgbClr val="002060"/>
                </a:solidFill>
                <a:latin typeface="Tw Cen MT" pitchFamily="34" charset="0"/>
              </a:rPr>
              <a:t>modernas para el servicio de Hemodiálisis del HMC.</a:t>
            </a:r>
            <a:endParaRPr lang="es-SV" sz="2800" b="1" dirty="0">
              <a:solidFill>
                <a:srgbClr val="002060"/>
              </a:solidFill>
              <a:latin typeface="Tw Cen MT" pitchFamily="34" charset="0"/>
              <a:ea typeface="Batang"/>
              <a:cs typeface="Times New Roman"/>
            </a:endParaRPr>
          </a:p>
        </p:txBody>
      </p:sp>
      <p:pic>
        <p:nvPicPr>
          <p:cNvPr id="12" name="Picture 39" descr="WP_20140724_0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29805" y="2061740"/>
            <a:ext cx="2064132" cy="4391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030436" y="4653136"/>
            <a:ext cx="2520280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CuadroTexto"/>
          <p:cNvSpPr txBox="1"/>
          <p:nvPr/>
        </p:nvSpPr>
        <p:spPr>
          <a:xfrm>
            <a:off x="4427984" y="4254187"/>
            <a:ext cx="3770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Tw Cen MT" pitchFamily="34" charset="0"/>
              </a:rPr>
              <a:t>Costo Total: </a:t>
            </a:r>
          </a:p>
          <a:p>
            <a:pPr algn="ctr">
              <a:defRPr/>
            </a:pPr>
            <a:r>
              <a:rPr lang="es-ES" sz="3200" b="1" dirty="0">
                <a:solidFill>
                  <a:schemeClr val="bg1"/>
                </a:solidFill>
                <a:latin typeface="Tw Cen MT" pitchFamily="34" charset="0"/>
              </a:rPr>
              <a:t>$</a:t>
            </a:r>
            <a:r>
              <a:rPr lang="es-ES" sz="3200" b="1" dirty="0" smtClean="0">
                <a:solidFill>
                  <a:schemeClr val="bg1"/>
                </a:solidFill>
                <a:latin typeface="Tw Cen MT" pitchFamily="34" charset="0"/>
              </a:rPr>
              <a:t>113,700.00</a:t>
            </a:r>
            <a:endParaRPr lang="es-ES" sz="3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9611" y="1176254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 smtClean="0">
                <a:latin typeface="Tw Cen MT" pitchFamily="34" charset="0"/>
              </a:rPr>
              <a:t>DONACIONES AL COSAM JUNIO 2013 – MAYO2014</a:t>
            </a:r>
            <a:endParaRPr lang="es-SV" sz="24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4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545612" y="2278036"/>
            <a:ext cx="3665898" cy="944763"/>
          </a:xfrm>
          <a:prstGeom prst="rect">
            <a:avLst/>
          </a:prstGeom>
        </p:spPr>
        <p:txBody>
          <a:bodyPr wrap="square" lIns="82186" tIns="41093" rIns="82186" bIns="41093">
            <a:spAutoFit/>
          </a:bodyPr>
          <a:lstStyle/>
          <a:p>
            <a:pPr algn="ctr">
              <a:defRPr/>
            </a:pPr>
            <a:r>
              <a:rPr lang="es-SV" sz="2800" b="1" dirty="0">
                <a:solidFill>
                  <a:srgbClr val="002060"/>
                </a:solidFill>
                <a:latin typeface="Tw Cen MT" pitchFamily="34" charset="0"/>
              </a:rPr>
              <a:t>Compresor</a:t>
            </a:r>
            <a:r>
              <a:rPr lang="pt-BR" sz="2800" b="1" dirty="0">
                <a:solidFill>
                  <a:srgbClr val="002060"/>
                </a:solidFill>
                <a:latin typeface="Tw Cen MT" pitchFamily="34" charset="0"/>
              </a:rPr>
              <a:t> de Duplex Aire Médico 20HP</a:t>
            </a:r>
            <a:endParaRPr lang="es-SV" sz="2800" b="1" dirty="0">
              <a:solidFill>
                <a:srgbClr val="002060"/>
              </a:solidFill>
              <a:latin typeface="Tw Cen MT" pitchFamily="34" charset="0"/>
            </a:endParaRPr>
          </a:p>
        </p:txBody>
      </p:sp>
      <p:pic>
        <p:nvPicPr>
          <p:cNvPr id="7176" name="Picture 34" descr="IMG-20140122-0030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6020" y="2305810"/>
            <a:ext cx="3541924" cy="3715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148064" y="4077072"/>
            <a:ext cx="2520280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CuadroTexto"/>
          <p:cNvSpPr txBox="1"/>
          <p:nvPr/>
        </p:nvSpPr>
        <p:spPr>
          <a:xfrm>
            <a:off x="4545612" y="3668831"/>
            <a:ext cx="377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Tw Cen MT" pitchFamily="34" charset="0"/>
              </a:rPr>
              <a:t>Costo Total: </a:t>
            </a:r>
          </a:p>
          <a:p>
            <a:pPr algn="ctr">
              <a:defRPr/>
            </a:pPr>
            <a:r>
              <a:rPr lang="es-ES" sz="3200" b="1" dirty="0">
                <a:solidFill>
                  <a:schemeClr val="bg1"/>
                </a:solidFill>
                <a:latin typeface="Tw Cen MT" pitchFamily="34" charset="0"/>
              </a:rPr>
              <a:t>$</a:t>
            </a:r>
            <a:r>
              <a:rPr lang="es-MX" sz="3200" b="1" dirty="0">
                <a:solidFill>
                  <a:schemeClr val="bg1"/>
                </a:solidFill>
                <a:latin typeface="Tw Cen MT" pitchFamily="34" charset="0"/>
              </a:rPr>
              <a:t>53,840.00</a:t>
            </a:r>
            <a:endParaRPr lang="es-ES" sz="3200" b="1" dirty="0">
              <a:solidFill>
                <a:schemeClr val="bg1"/>
              </a:solidFill>
              <a:latin typeface="Tw Cen MT" pitchFamily="34" charset="0"/>
            </a:endParaRPr>
          </a:p>
          <a:p>
            <a:pPr algn="ctr">
              <a:defRPr/>
            </a:pPr>
            <a:endParaRPr lang="es-ES" sz="16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9611" y="1176254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 smtClean="0">
                <a:latin typeface="Tw Cen MT" pitchFamily="34" charset="0"/>
              </a:rPr>
              <a:t>DONACIONES AL COSAM JUNIO 2013 – MAYO2014</a:t>
            </a:r>
            <a:endParaRPr lang="es-SV" sz="24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04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4067944" y="2060848"/>
            <a:ext cx="4608512" cy="1815876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latin typeface="Tw Cen MT" pitchFamily="34" charset="0"/>
                <a:ea typeface="Batang"/>
                <a:cs typeface="Times New Roman"/>
              </a:rPr>
              <a:t>Cuarto Frio de 3 </a:t>
            </a:r>
            <a:r>
              <a:rPr lang="pt-BR" sz="2800" b="1" dirty="0" smtClean="0">
                <a:solidFill>
                  <a:srgbClr val="002060"/>
                </a:solidFill>
                <a:latin typeface="Tw Cen MT" pitchFamily="34" charset="0"/>
                <a:ea typeface="Batang"/>
                <a:cs typeface="Times New Roman"/>
              </a:rPr>
              <a:t>Toneladas para </a:t>
            </a:r>
            <a:r>
              <a:rPr lang="pt-BR" sz="2800" b="1" dirty="0" err="1" smtClean="0">
                <a:solidFill>
                  <a:srgbClr val="002060"/>
                </a:solidFill>
                <a:latin typeface="Tw Cen MT" pitchFamily="34" charset="0"/>
                <a:ea typeface="Batang"/>
                <a:cs typeface="Times New Roman"/>
              </a:rPr>
              <a:t>el</a:t>
            </a:r>
            <a:r>
              <a:rPr lang="pt-BR" sz="2800" b="1" dirty="0" smtClean="0">
                <a:solidFill>
                  <a:srgbClr val="002060"/>
                </a:solidFill>
                <a:latin typeface="Tw Cen MT" pitchFamily="34" charset="0"/>
                <a:ea typeface="Batang"/>
                <a:cs typeface="Times New Roman"/>
              </a:rPr>
              <a:t> </a:t>
            </a:r>
            <a:r>
              <a:rPr lang="pt-BR" sz="2800" b="1" dirty="0" err="1" smtClean="0">
                <a:solidFill>
                  <a:srgbClr val="002060"/>
                </a:solidFill>
                <a:latin typeface="Tw Cen MT" pitchFamily="34" charset="0"/>
                <a:ea typeface="Batang"/>
                <a:cs typeface="Times New Roman"/>
              </a:rPr>
              <a:t>Dpto</a:t>
            </a:r>
            <a:r>
              <a:rPr lang="pt-BR" sz="2800" b="1" dirty="0" smtClean="0">
                <a:solidFill>
                  <a:srgbClr val="002060"/>
                </a:solidFill>
                <a:latin typeface="Tw Cen MT" pitchFamily="34" charset="0"/>
                <a:ea typeface="Batang"/>
                <a:cs typeface="Times New Roman"/>
              </a:rPr>
              <a:t>. De </a:t>
            </a:r>
            <a:r>
              <a:rPr lang="pt-BR" sz="2800" b="1" dirty="0" err="1" smtClean="0">
                <a:solidFill>
                  <a:srgbClr val="002060"/>
                </a:solidFill>
                <a:latin typeface="Tw Cen MT" pitchFamily="34" charset="0"/>
                <a:ea typeface="Batang"/>
                <a:cs typeface="Times New Roman"/>
              </a:rPr>
              <a:t>Alimentación</a:t>
            </a:r>
            <a:r>
              <a:rPr lang="pt-BR" sz="2800" b="1" dirty="0" smtClean="0">
                <a:solidFill>
                  <a:srgbClr val="002060"/>
                </a:solidFill>
                <a:latin typeface="Tw Cen MT" pitchFamily="34" charset="0"/>
                <a:ea typeface="Batang"/>
                <a:cs typeface="Times New Roman"/>
              </a:rPr>
              <a:t> y Dietas </a:t>
            </a:r>
            <a:r>
              <a:rPr lang="pt-BR" sz="2800" b="1" dirty="0" err="1" smtClean="0">
                <a:solidFill>
                  <a:srgbClr val="002060"/>
                </a:solidFill>
                <a:latin typeface="Tw Cen MT" pitchFamily="34" charset="0"/>
                <a:ea typeface="Batang"/>
                <a:cs typeface="Times New Roman"/>
              </a:rPr>
              <a:t>del</a:t>
            </a:r>
            <a:r>
              <a:rPr lang="pt-BR" sz="2800" b="1" dirty="0" smtClean="0">
                <a:solidFill>
                  <a:srgbClr val="002060"/>
                </a:solidFill>
                <a:latin typeface="Tw Cen MT" pitchFamily="34" charset="0"/>
                <a:ea typeface="Batang"/>
                <a:cs typeface="Times New Roman"/>
              </a:rPr>
              <a:t> HMC</a:t>
            </a:r>
            <a:endParaRPr lang="es-SV" sz="2800" b="1" dirty="0">
              <a:solidFill>
                <a:srgbClr val="002060"/>
              </a:solidFill>
              <a:latin typeface="Tw Cen MT" pitchFamily="34" charset="0"/>
              <a:ea typeface="Batang"/>
              <a:cs typeface="Times New Roman"/>
            </a:endParaRPr>
          </a:p>
        </p:txBody>
      </p:sp>
      <p:pic>
        <p:nvPicPr>
          <p:cNvPr id="12" name="11 Imagen" descr="G:\Fotos HMC\20140813_144558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2657" y="2449628"/>
            <a:ext cx="2686309" cy="349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121676" y="4581128"/>
            <a:ext cx="2520280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CuadroTexto"/>
          <p:cNvSpPr txBox="1"/>
          <p:nvPr/>
        </p:nvSpPr>
        <p:spPr>
          <a:xfrm>
            <a:off x="4545612" y="4171289"/>
            <a:ext cx="3770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Tw Cen MT" pitchFamily="34" charset="0"/>
              </a:rPr>
              <a:t>Costo Total</a:t>
            </a:r>
          </a:p>
          <a:p>
            <a:pPr algn="ctr">
              <a:defRPr/>
            </a:pPr>
            <a:r>
              <a:rPr lang="es-ES" sz="3200" b="1" dirty="0">
                <a:solidFill>
                  <a:schemeClr val="bg1"/>
                </a:solidFill>
                <a:latin typeface="Tw Cen MT" pitchFamily="34" charset="0"/>
              </a:rPr>
              <a:t>$</a:t>
            </a:r>
            <a:r>
              <a:rPr lang="es-MX" sz="3200" b="1" dirty="0" smtClean="0">
                <a:solidFill>
                  <a:schemeClr val="bg1"/>
                </a:solidFill>
                <a:latin typeface="Tw Cen MT" pitchFamily="34" charset="0"/>
              </a:rPr>
              <a:t>21,025.00</a:t>
            </a:r>
            <a:endParaRPr lang="es-ES" sz="3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9611" y="1176254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 smtClean="0">
                <a:latin typeface="Tw Cen MT" pitchFamily="34" charset="0"/>
              </a:rPr>
              <a:t>DONACIONES AL COSAM JUNIO 2013 – MAYO2014</a:t>
            </a:r>
            <a:endParaRPr lang="es-SV" sz="24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860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864278" y="1903478"/>
            <a:ext cx="5115561" cy="1815876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>
              <a:defRPr/>
            </a:pPr>
            <a:r>
              <a:rPr lang="es-SV" altLang="en-US" sz="2800" b="1" dirty="0">
                <a:solidFill>
                  <a:srgbClr val="002060"/>
                </a:solidFill>
                <a:latin typeface="Tw Cen MT" panose="020B0602020104020603" pitchFamily="34" charset="0"/>
              </a:rPr>
              <a:t>Cinco (05) </a:t>
            </a:r>
            <a:r>
              <a:rPr lang="es-SV" altLang="en-US" sz="28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Esterilizadores Eléctricos </a:t>
            </a:r>
            <a:r>
              <a:rPr lang="es-SV" altLang="en-US" sz="2800" b="1" dirty="0">
                <a:solidFill>
                  <a:srgbClr val="002060"/>
                </a:solidFill>
                <a:latin typeface="Tw Cen MT" panose="020B0602020104020603" pitchFamily="34" charset="0"/>
              </a:rPr>
              <a:t>de Mesa para </a:t>
            </a:r>
            <a:r>
              <a:rPr lang="es-SV" altLang="en-US" sz="28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el Batallón de Sanidad Militar</a:t>
            </a:r>
          </a:p>
          <a:p>
            <a:pPr algn="ctr">
              <a:defRPr/>
            </a:pPr>
            <a:endParaRPr lang="es-MX" altLang="en-US" sz="28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217541" y="4874533"/>
            <a:ext cx="2520280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CuadroTexto"/>
          <p:cNvSpPr txBox="1"/>
          <p:nvPr/>
        </p:nvSpPr>
        <p:spPr>
          <a:xfrm>
            <a:off x="4617620" y="4478722"/>
            <a:ext cx="3770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Tw Cen MT" pitchFamily="34" charset="0"/>
              </a:rPr>
              <a:t>Costo Total</a:t>
            </a:r>
          </a:p>
          <a:p>
            <a:pPr algn="ctr">
              <a:defRPr/>
            </a:pPr>
            <a:r>
              <a:rPr lang="es-E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$ </a:t>
            </a:r>
            <a:r>
              <a:rPr lang="es-MX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19,000.00</a:t>
            </a:r>
            <a:endParaRPr lang="es-MX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Picture 2" descr="H:\Cordova\DSC_093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2359" y="2571155"/>
            <a:ext cx="3411920" cy="2715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1 CuadroTexto"/>
          <p:cNvSpPr txBox="1"/>
          <p:nvPr/>
        </p:nvSpPr>
        <p:spPr>
          <a:xfrm>
            <a:off x="1079611" y="1176254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 smtClean="0">
                <a:latin typeface="Tw Cen MT" pitchFamily="34" charset="0"/>
              </a:rPr>
              <a:t>DONACIONES AL COSAM JUNIO 2013 – MAYO2014</a:t>
            </a:r>
            <a:endParaRPr lang="es-SV" sz="2400" b="1" u="sng" dirty="0">
              <a:latin typeface="Tw Cen MT" pitchFamily="34" charset="0"/>
            </a:endParaRPr>
          </a:p>
        </p:txBody>
      </p:sp>
      <p:pic>
        <p:nvPicPr>
          <p:cNvPr id="15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581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pic>
        <p:nvPicPr>
          <p:cNvPr id="15" name="Picture 51" descr="IMG_20140721_1502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2154" b="7062"/>
          <a:stretch>
            <a:fillRect/>
          </a:stretch>
        </p:blipFill>
        <p:spPr bwMode="auto">
          <a:xfrm>
            <a:off x="1187624" y="2021100"/>
            <a:ext cx="2149047" cy="3928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1 Rectángulo redondeado"/>
          <p:cNvSpPr/>
          <p:nvPr/>
        </p:nvSpPr>
        <p:spPr>
          <a:xfrm>
            <a:off x="5076056" y="4437112"/>
            <a:ext cx="2520280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4499992" y="4027273"/>
            <a:ext cx="3770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Tw Cen MT" pitchFamily="34" charset="0"/>
              </a:rPr>
              <a:t>Costo Total</a:t>
            </a:r>
          </a:p>
          <a:p>
            <a:pPr algn="ctr">
              <a:defRPr/>
            </a:pPr>
            <a:r>
              <a:rPr lang="es-E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$ </a:t>
            </a:r>
            <a:r>
              <a:rPr lang="es-MX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17,000.00</a:t>
            </a:r>
            <a:endParaRPr lang="es-MX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067944" y="2186867"/>
            <a:ext cx="4608512" cy="954101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>
              <a:defRPr/>
            </a:pPr>
            <a:r>
              <a:rPr lang="es-SV" altLang="en-US" sz="28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Diez (10) Compresores Odontológicos 2 HP</a:t>
            </a:r>
            <a:endParaRPr lang="es-MX" altLang="en-US" sz="28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79611" y="1176254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 smtClean="0">
                <a:latin typeface="Tw Cen MT" pitchFamily="34" charset="0"/>
              </a:rPr>
              <a:t>DONACIONES AL COSAM JUNIO 2013 – MAYO2014</a:t>
            </a:r>
            <a:endParaRPr lang="es-SV" sz="24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4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932040" y="4437112"/>
            <a:ext cx="2520280" cy="576064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CuadroTexto"/>
          <p:cNvSpPr txBox="1"/>
          <p:nvPr/>
        </p:nvSpPr>
        <p:spPr>
          <a:xfrm>
            <a:off x="4355976" y="4027273"/>
            <a:ext cx="3770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rgbClr val="002060"/>
                </a:solidFill>
                <a:latin typeface="Tw Cen MT" pitchFamily="34" charset="0"/>
              </a:rPr>
              <a:t>Costo </a:t>
            </a:r>
            <a:r>
              <a:rPr lang="es-ES" sz="2400" dirty="0" smtClean="0">
                <a:solidFill>
                  <a:srgbClr val="002060"/>
                </a:solidFill>
                <a:latin typeface="Tw Cen MT" pitchFamily="34" charset="0"/>
              </a:rPr>
              <a:t>Total</a:t>
            </a:r>
          </a:p>
          <a:p>
            <a:pPr algn="ctr"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$ </a:t>
            </a:r>
            <a:r>
              <a:rPr lang="es-MX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3,097.50</a:t>
            </a:r>
            <a:endParaRPr lang="es-ES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923928" y="2173068"/>
            <a:ext cx="4608512" cy="1815876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>
              <a:defRPr/>
            </a:pPr>
            <a:r>
              <a:rPr lang="es-SV" altLang="en-US" sz="2800" b="1" dirty="0">
                <a:solidFill>
                  <a:srgbClr val="002060"/>
                </a:solidFill>
                <a:latin typeface="Tw Cen MT" panose="020B0602020104020603" pitchFamily="34" charset="0"/>
              </a:rPr>
              <a:t>Un (01) Laser para </a:t>
            </a:r>
            <a:r>
              <a:rPr lang="es-SV" altLang="en-US" sz="28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Fisioterapia donado a la Escuela Militar </a:t>
            </a:r>
            <a:endParaRPr lang="es-MX" altLang="en-US" sz="2800" b="1" dirty="0">
              <a:solidFill>
                <a:srgbClr val="002060"/>
              </a:solidFill>
              <a:latin typeface="Tw Cen MT" panose="020B0602020104020603" pitchFamily="34" charset="0"/>
            </a:endParaRPr>
          </a:p>
          <a:p>
            <a:pPr algn="ctr">
              <a:defRPr/>
            </a:pPr>
            <a:endParaRPr lang="es-MX" altLang="en-US" sz="28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Picture 2" descr="C:\Users\comando\Downloads\IMG-20140906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02607"/>
            <a:ext cx="2395642" cy="4258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10 CuadroTexto"/>
          <p:cNvSpPr txBox="1"/>
          <p:nvPr/>
        </p:nvSpPr>
        <p:spPr>
          <a:xfrm>
            <a:off x="1079611" y="1176254"/>
            <a:ext cx="69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 smtClean="0">
                <a:latin typeface="Tw Cen MT" pitchFamily="34" charset="0"/>
              </a:rPr>
              <a:t>DONACIONES AL COSAM JUNIO 2013 – MAYO2014</a:t>
            </a:r>
            <a:endParaRPr lang="es-SV" sz="24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24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45 CuadroTexto"/>
          <p:cNvSpPr txBox="1"/>
          <p:nvPr/>
        </p:nvSpPr>
        <p:spPr>
          <a:xfrm>
            <a:off x="1034310" y="2852936"/>
            <a:ext cx="70600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6000" b="1" dirty="0" smtClean="0">
                <a:solidFill>
                  <a:srgbClr val="008000"/>
                </a:solidFill>
                <a:latin typeface="Tw Cen MT" pitchFamily="34" charset="0"/>
              </a:rPr>
              <a:t>LOGROS DEL CEFAFA</a:t>
            </a:r>
          </a:p>
          <a:p>
            <a:pPr algn="ctr"/>
            <a:r>
              <a:rPr lang="es-SV" sz="6000" b="1" dirty="0" smtClean="0">
                <a:solidFill>
                  <a:srgbClr val="008000"/>
                </a:solidFill>
                <a:latin typeface="Tw Cen MT" pitchFamily="34" charset="0"/>
              </a:rPr>
              <a:t>JUN013-MAY014</a:t>
            </a:r>
            <a:endParaRPr lang="es-SV" sz="60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3491763" y="1196752"/>
            <a:ext cx="2219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b="1" dirty="0" smtClean="0">
                <a:solidFill>
                  <a:srgbClr val="008000"/>
                </a:solidFill>
                <a:latin typeface="Tw Cen MT" pitchFamily="34" charset="0"/>
              </a:rPr>
              <a:t>LOGROS</a:t>
            </a:r>
            <a:endParaRPr lang="es-SV" sz="44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21328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SV" sz="2000" dirty="0" smtClean="0">
                <a:solidFill>
                  <a:srgbClr val="002060"/>
                </a:solidFill>
                <a:latin typeface="Tw Cen MT" pitchFamily="34" charset="0"/>
              </a:rPr>
              <a:t>Apoyo al COSAM de </a:t>
            </a:r>
            <a:r>
              <a:rPr lang="es-SV" sz="2000" b="1" dirty="0" smtClean="0">
                <a:solidFill>
                  <a:srgbClr val="002060"/>
                </a:solidFill>
                <a:latin typeface="Tw Cen MT" pitchFamily="34" charset="0"/>
              </a:rPr>
              <a:t>$4,155,687.82</a:t>
            </a:r>
            <a:r>
              <a:rPr lang="es-SV" sz="2000" dirty="0" smtClean="0">
                <a:solidFill>
                  <a:srgbClr val="002060"/>
                </a:solidFill>
                <a:latin typeface="Tw Cen MT" pitchFamily="34" charset="0"/>
              </a:rPr>
              <a:t> en </a:t>
            </a:r>
            <a:r>
              <a:rPr lang="es-SV" sz="2000" dirty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es-SV" sz="2000" dirty="0" smtClean="0">
                <a:solidFill>
                  <a:srgbClr val="002060"/>
                </a:solidFill>
                <a:latin typeface="Tw Cen MT" pitchFamily="34" charset="0"/>
              </a:rPr>
              <a:t>donaciones de Medicamentos,  equipo médico, reactivos para exámenes de laboratorio clínico y otros.</a:t>
            </a:r>
          </a:p>
        </p:txBody>
      </p:sp>
      <p:pic>
        <p:nvPicPr>
          <p:cNvPr id="10" name="Picture 2" descr="H:\MERCADEO 2014\Fotografias\EQUIPO DONADO\20140709_102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46372"/>
            <a:ext cx="3748872" cy="210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 descr="H:\MERCADEO 2014\Fotografias\EQUIPO DONADO\20140709_102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64" y="3346372"/>
            <a:ext cx="3748871" cy="210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11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0" y="3278146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3491763" y="1196752"/>
            <a:ext cx="2219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b="1" dirty="0" smtClean="0">
                <a:solidFill>
                  <a:srgbClr val="008000"/>
                </a:solidFill>
                <a:latin typeface="Tw Cen MT" pitchFamily="34" charset="0"/>
              </a:rPr>
              <a:t>LOGROS</a:t>
            </a:r>
            <a:endParaRPr lang="es-SV" sz="44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1581472"/>
            <a:ext cx="8496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es-SV" sz="24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SV" sz="2400" dirty="0" smtClean="0">
                <a:solidFill>
                  <a:srgbClr val="002060"/>
                </a:solidFill>
                <a:latin typeface="Tw Cen MT" pitchFamily="34" charset="0"/>
              </a:rPr>
              <a:t>Cumplimiento de las exigencias, regulaciones y disposiciones emitidas en la Ley de Medicamentos </a:t>
            </a:r>
            <a:r>
              <a:rPr lang="es-SV" sz="2400" dirty="0">
                <a:solidFill>
                  <a:srgbClr val="002060"/>
                </a:solidFill>
                <a:latin typeface="Tw Cen MT" pitchFamily="34" charset="0"/>
              </a:rPr>
              <a:t>D</a:t>
            </a:r>
            <a:r>
              <a:rPr lang="es-SV" sz="2400" dirty="0" smtClean="0">
                <a:solidFill>
                  <a:srgbClr val="002060"/>
                </a:solidFill>
                <a:latin typeface="Tw Cen MT" pitchFamily="34" charset="0"/>
              </a:rPr>
              <a:t>ictada por la Dirección Nacional de Medicamentos</a:t>
            </a:r>
            <a:r>
              <a:rPr lang="es-SV" sz="2400" dirty="0">
                <a:solidFill>
                  <a:srgbClr val="002060"/>
                </a:solidFill>
                <a:latin typeface="Tw Cen MT" pitchFamily="34" charset="0"/>
              </a:rPr>
              <a:t> </a:t>
            </a:r>
            <a:r>
              <a:rPr lang="es-SV" sz="2400" dirty="0" smtClean="0">
                <a:solidFill>
                  <a:srgbClr val="002060"/>
                </a:solidFill>
                <a:latin typeface="Tw Cen MT" pitchFamily="34" charset="0"/>
              </a:rPr>
              <a:t>(DNM</a:t>
            </a:r>
            <a:r>
              <a:rPr lang="es-SV" sz="2000" dirty="0" smtClean="0">
                <a:solidFill>
                  <a:srgbClr val="002060"/>
                </a:solidFill>
                <a:latin typeface="Tw Cen MT" pitchFamily="34" charset="0"/>
              </a:rPr>
              <a:t>)</a:t>
            </a:r>
          </a:p>
          <a:p>
            <a:endParaRPr lang="es-SV" sz="2000" dirty="0" smtClean="0">
              <a:solidFill>
                <a:srgbClr val="002060"/>
              </a:solidFill>
              <a:latin typeface="Tw Cen MT" pitchFamily="34" charset="0"/>
            </a:endParaRPr>
          </a:p>
        </p:txBody>
      </p:sp>
      <p:pic>
        <p:nvPicPr>
          <p:cNvPr id="10" name="9 Imagen" descr="E:\kere\documentos\Mis imágenes\IMG_0065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576" t="3583" b="4723"/>
          <a:stretch>
            <a:fillRect/>
          </a:stretch>
        </p:blipFill>
        <p:spPr bwMode="auto">
          <a:xfrm>
            <a:off x="1285607" y="3789040"/>
            <a:ext cx="2350289" cy="2382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1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pic>
        <p:nvPicPr>
          <p:cNvPr id="1026" name="Picture 2" descr="C:\Users\comando\Desktop\1623373_755926257782385_6132696506311751039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37" y="3793672"/>
            <a:ext cx="2404239" cy="2404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30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836712"/>
            <a:ext cx="8568952" cy="4717877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946721" y="2345458"/>
            <a:ext cx="7394575" cy="2633663"/>
            <a:chOff x="874713" y="2524125"/>
            <a:chExt cx="7394575" cy="2633663"/>
          </a:xfrm>
        </p:grpSpPr>
        <p:pic>
          <p:nvPicPr>
            <p:cNvPr id="37" name="Picture 2" descr="G:\LOGOCEFAFA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4572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 descr="G:\LOGOCEFAFA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13" y="2636838"/>
              <a:ext cx="457200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 descr="G:\LOGOCEFAFA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2997200"/>
              <a:ext cx="4572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 descr="G:\LOGOCEFAFA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4243388"/>
              <a:ext cx="457200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 descr="G:\LOGOCEFAFA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3886200"/>
              <a:ext cx="4572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 descr="G:\LOGOCEFAFA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700" y="2524125"/>
              <a:ext cx="4572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 descr="G:\LOGOCEFAFA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781300"/>
              <a:ext cx="4572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" descr="G:\LOGOCEFAFA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829175"/>
              <a:ext cx="4572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" descr="G:\LOGOCEFAFA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111723"/>
              <a:ext cx="457200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" descr="G:\LOGOCEFAFA[1]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357563"/>
              <a:ext cx="457200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" descr="G:\LOGOCEFAFA[1]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888" y="4183731"/>
              <a:ext cx="4572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411538"/>
              <a:ext cx="457200" cy="328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605213"/>
              <a:ext cx="457200" cy="328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3744913"/>
              <a:ext cx="457200" cy="328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3 Rectángulo redondeado"/>
          <p:cNvSpPr/>
          <p:nvPr/>
        </p:nvSpPr>
        <p:spPr>
          <a:xfrm>
            <a:off x="323528" y="5301208"/>
            <a:ext cx="4248472" cy="1114771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s-ES_tradnl" sz="2400" b="1" dirty="0" smtClean="0">
                <a:solidFill>
                  <a:schemeClr val="bg1"/>
                </a:solidFill>
                <a:latin typeface="Tw Cen MT" pitchFamily="34" charset="0"/>
              </a:rPr>
              <a:t>Competitividad farmacéutica a través de 26  Sucursales de CEFAFA </a:t>
            </a:r>
            <a:r>
              <a:rPr lang="es-ES_tradnl" sz="2400" b="1" dirty="0">
                <a:solidFill>
                  <a:schemeClr val="bg1"/>
                </a:solidFill>
                <a:latin typeface="Tw Cen MT" pitchFamily="34" charset="0"/>
              </a:rPr>
              <a:t>en todo el país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2727988" y="663079"/>
            <a:ext cx="5372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 smtClean="0">
                <a:solidFill>
                  <a:srgbClr val="006600"/>
                </a:solidFill>
                <a:latin typeface="Tw Cen MT" pitchFamily="34" charset="0"/>
              </a:rPr>
              <a:t>LOGROS JUN013-MAY014</a:t>
            </a:r>
            <a:endParaRPr lang="es-SV" sz="2400" dirty="0">
              <a:solidFill>
                <a:srgbClr val="006600"/>
              </a:solidFill>
              <a:latin typeface="Tw Cen MT" pitchFamily="34" charset="0"/>
            </a:endParaRPr>
          </a:p>
        </p:txBody>
      </p:sp>
      <p:pic>
        <p:nvPicPr>
          <p:cNvPr id="56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48" y="3140535"/>
            <a:ext cx="45720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548713" y="336392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600" b="1" dirty="0" smtClean="0"/>
              <a:t>11</a:t>
            </a:r>
            <a:endParaRPr lang="es-SV" sz="16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14464" y="1852047"/>
            <a:ext cx="194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CHALATENANGO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331640" y="1889998"/>
            <a:ext cx="194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SANTA </a:t>
            </a:r>
          </a:p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1907232" y="3882534"/>
            <a:ext cx="194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LIBERTAD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-36984" y="2780928"/>
            <a:ext cx="194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AHUACHAPAN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899120" y="3645024"/>
            <a:ext cx="194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SONSONATE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7140352" y="3924345"/>
            <a:ext cx="194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</a:t>
            </a:r>
          </a:p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UNION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444208" y="2998860"/>
            <a:ext cx="194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MORAZAN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012160" y="4221088"/>
            <a:ext cx="194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</a:t>
            </a:r>
          </a:p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MIGUEL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932040" y="4232921"/>
            <a:ext cx="194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USULUTAN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4427512" y="3429000"/>
            <a:ext cx="194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 VICENTE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4319364" y="2802414"/>
            <a:ext cx="194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CABAÑAS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3276328" y="4299975"/>
            <a:ext cx="194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PAZ</a:t>
            </a:r>
          </a:p>
        </p:txBody>
      </p:sp>
      <p:sp>
        <p:nvSpPr>
          <p:cNvPr id="55" name="54 CuadroTexto"/>
          <p:cNvSpPr txBox="1"/>
          <p:nvPr/>
        </p:nvSpPr>
        <p:spPr>
          <a:xfrm rot="3646613">
            <a:off x="3141979" y="2894812"/>
            <a:ext cx="194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CUSCATLAN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2627784" y="2946430"/>
            <a:ext cx="194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S.S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03" y="3507508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052" y="3972314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26" y="3846733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57" y="4582411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44" y="3659908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61" y="3949612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57" y="3349572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205" y="2506885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64" y="2277361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08" y="2743098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04" y="3015905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08" y="3117169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88" y="2554380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09" y="3180218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C:\Users\oficial\Desktop\VIDEO\CONVENIOS\CEFAFA transparent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60" y="2370230"/>
            <a:ext cx="461702" cy="4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CuadroTexto"/>
          <p:cNvSpPr txBox="1"/>
          <p:nvPr/>
        </p:nvSpPr>
        <p:spPr>
          <a:xfrm>
            <a:off x="1171745" y="2708920"/>
            <a:ext cx="6901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6000" b="1" dirty="0" smtClean="0">
                <a:solidFill>
                  <a:srgbClr val="008000"/>
                </a:solidFill>
                <a:latin typeface="Tw Cen MT" pitchFamily="34" charset="0"/>
              </a:rPr>
              <a:t>¿QUÉ ES EL CEFAFA?</a:t>
            </a:r>
            <a:endParaRPr lang="es-SV" sz="60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617909" y="1126485"/>
            <a:ext cx="6266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600" b="1" dirty="0" smtClean="0">
                <a:solidFill>
                  <a:srgbClr val="008000"/>
                </a:solidFill>
                <a:latin typeface="Tw Cen MT" pitchFamily="34" charset="0"/>
              </a:rPr>
              <a:t>CONVENIOS INSTITUCIONALES</a:t>
            </a:r>
            <a:endParaRPr lang="es-SV" sz="36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pic>
        <p:nvPicPr>
          <p:cNvPr id="5122" name="Imagen 1" descr="Descripción: http://aplicaciones03.isbm.gob.sv/SICAF/img/isb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6" y="2001514"/>
            <a:ext cx="1883836" cy="82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n 972" descr="Descripción: Descripción: image00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17" y="3110346"/>
            <a:ext cx="1296144" cy="166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ISS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5383650"/>
            <a:ext cx="1425146" cy="1435664"/>
          </a:xfrm>
          <a:prstGeom prst="rect">
            <a:avLst/>
          </a:prstGeom>
        </p:spPr>
      </p:pic>
      <p:pic>
        <p:nvPicPr>
          <p:cNvPr id="41" name="Picture 40" descr="acacypac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49" y="5029200"/>
            <a:ext cx="1652071" cy="166426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383014" y="4742135"/>
            <a:ext cx="6972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Fondo de </a:t>
            </a:r>
            <a:r>
              <a:rPr lang="es-SV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SV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ctividades Especiales  de los Hospitales Militares (FAE</a:t>
            </a:r>
            <a:r>
              <a:rPr lang="es-SV" sz="1600" dirty="0" smtClean="0"/>
              <a:t>)</a:t>
            </a:r>
            <a:endParaRPr lang="es-SV" sz="1600" dirty="0"/>
          </a:p>
        </p:txBody>
      </p:sp>
      <p:grpSp>
        <p:nvGrpSpPr>
          <p:cNvPr id="2" name="1 Grupo"/>
          <p:cNvGrpSpPr/>
          <p:nvPr/>
        </p:nvGrpSpPr>
        <p:grpSpPr>
          <a:xfrm>
            <a:off x="7539342" y="1688614"/>
            <a:ext cx="1279886" cy="1631693"/>
            <a:chOff x="7539342" y="1688614"/>
            <a:chExt cx="1279886" cy="1631693"/>
          </a:xfrm>
        </p:grpSpPr>
        <p:pic>
          <p:nvPicPr>
            <p:cNvPr id="39" name="Picture 38" descr="Untitled-2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39342" y="1688614"/>
              <a:ext cx="1279886" cy="1289332"/>
            </a:xfrm>
            <a:prstGeom prst="rect">
              <a:avLst/>
            </a:prstGeom>
          </p:spPr>
        </p:pic>
        <p:sp>
          <p:nvSpPr>
            <p:cNvPr id="26" name="25 CuadroTexto"/>
            <p:cNvSpPr txBox="1"/>
            <p:nvPr/>
          </p:nvSpPr>
          <p:spPr>
            <a:xfrm>
              <a:off x="7599032" y="2981753"/>
              <a:ext cx="10618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SV" sz="1600" dirty="0" smtClean="0"/>
                <a:t>FOPROLYD</a:t>
              </a:r>
              <a:endParaRPr lang="es-SV" sz="1600" dirty="0"/>
            </a:p>
          </p:txBody>
        </p:sp>
      </p:grpSp>
      <p:pic>
        <p:nvPicPr>
          <p:cNvPr id="16" name="Picture 3" descr="C:\Users\oficial\Desktop\552026_370563846349663_1359431834_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37" y="3151030"/>
            <a:ext cx="1236715" cy="15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051720" y="364594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-36512" y="3429000"/>
            <a:ext cx="9289032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960735" y="1388095"/>
            <a:ext cx="3080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b="1" dirty="0" smtClean="0">
                <a:solidFill>
                  <a:srgbClr val="008000"/>
                </a:solidFill>
                <a:latin typeface="Tw Cen MT" pitchFamily="34" charset="0"/>
              </a:rPr>
              <a:t>APERTURAS</a:t>
            </a:r>
            <a:endParaRPr lang="es-SV" sz="44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pic>
        <p:nvPicPr>
          <p:cNvPr id="21" name="Picture 2" descr="C:\Users\oficial\Desktop\VIDEO\SUCURSALES\IMG-20140902-WA000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09"/>
          <a:stretch/>
        </p:blipFill>
        <p:spPr bwMode="auto">
          <a:xfrm>
            <a:off x="395536" y="2546067"/>
            <a:ext cx="3724685" cy="233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21 CuadroTexto"/>
          <p:cNvSpPr txBox="1"/>
          <p:nvPr/>
        </p:nvSpPr>
        <p:spPr>
          <a:xfrm>
            <a:off x="362753" y="5110247"/>
            <a:ext cx="356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dirty="0" smtClean="0">
                <a:solidFill>
                  <a:srgbClr val="002060"/>
                </a:solidFill>
                <a:latin typeface="Tw Cen MT" pitchFamily="34" charset="0"/>
              </a:rPr>
              <a:t>SUCURSAL </a:t>
            </a:r>
          </a:p>
          <a:p>
            <a:pPr algn="ctr"/>
            <a:r>
              <a:rPr lang="es-SV" sz="2000" dirty="0" smtClean="0">
                <a:solidFill>
                  <a:srgbClr val="002060"/>
                </a:solidFill>
                <a:latin typeface="Tw Cen MT" pitchFamily="34" charset="0"/>
              </a:rPr>
              <a:t> CEFAFA   ILOPANGO</a:t>
            </a:r>
            <a:endParaRPr lang="es-SV" sz="20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211960" y="5129159"/>
            <a:ext cx="406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dirty="0" smtClean="0">
                <a:solidFill>
                  <a:srgbClr val="002060"/>
                </a:solidFill>
                <a:latin typeface="Tw Cen MT" pitchFamily="34" charset="0"/>
              </a:rPr>
              <a:t>             SUCURSAL </a:t>
            </a:r>
          </a:p>
          <a:p>
            <a:pPr algn="ctr"/>
            <a:r>
              <a:rPr lang="es-SV" sz="2000" dirty="0" smtClean="0">
                <a:solidFill>
                  <a:srgbClr val="002060"/>
                </a:solidFill>
                <a:latin typeface="Tw Cen MT" pitchFamily="34" charset="0"/>
              </a:rPr>
              <a:t>           CEFAFA  BLOOM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pic>
        <p:nvPicPr>
          <p:cNvPr id="2050" name="Picture 2" descr="C:\Users\comando\Desktop\10636339_643809489051018_7402220648189356813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98"/>
          <a:stretch/>
        </p:blipFill>
        <p:spPr bwMode="auto">
          <a:xfrm>
            <a:off x="4644137" y="2492896"/>
            <a:ext cx="4067944" cy="2385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06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145347" y="1412776"/>
            <a:ext cx="6955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b="1" dirty="0" smtClean="0">
                <a:solidFill>
                  <a:srgbClr val="008000"/>
                </a:solidFill>
                <a:latin typeface="Tw Cen MT" pitchFamily="34" charset="0"/>
              </a:rPr>
              <a:t>ADQUISICIÓN  Y APERTURA</a:t>
            </a:r>
            <a:endParaRPr lang="es-SV" sz="44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699792" y="2164794"/>
            <a:ext cx="3580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dirty="0" smtClean="0">
                <a:solidFill>
                  <a:srgbClr val="002060"/>
                </a:solidFill>
                <a:latin typeface="Tw Cen MT" pitchFamily="34" charset="0"/>
              </a:rPr>
              <a:t>SUCURSAL CEFAFA SONSONATE</a:t>
            </a:r>
            <a:endParaRPr lang="es-SV" sz="2000" dirty="0">
              <a:solidFill>
                <a:srgbClr val="002060"/>
              </a:solidFill>
              <a:latin typeface="Tw Cen MT" pitchFamily="34" charset="0"/>
            </a:endParaRPr>
          </a:p>
        </p:txBody>
      </p:sp>
      <p:pic>
        <p:nvPicPr>
          <p:cNvPr id="2050" name="Picture 2" descr="C:\Users\cefafa\Desktop\SONSONATE\IMG_38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6" b="9932"/>
          <a:stretch/>
        </p:blipFill>
        <p:spPr bwMode="auto">
          <a:xfrm>
            <a:off x="323528" y="2996952"/>
            <a:ext cx="4045287" cy="2650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20 CuadroTexto"/>
          <p:cNvSpPr txBox="1"/>
          <p:nvPr/>
        </p:nvSpPr>
        <p:spPr>
          <a:xfrm>
            <a:off x="3779912" y="2460958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000" b="1" dirty="0" smtClean="0">
                <a:solidFill>
                  <a:srgbClr val="002060"/>
                </a:solidFill>
                <a:latin typeface="Tw Cen MT" pitchFamily="34" charset="0"/>
              </a:rPr>
              <a:t>$132,000.00</a:t>
            </a:r>
            <a:endParaRPr lang="es-SV" sz="2000" b="1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pic>
        <p:nvPicPr>
          <p:cNvPr id="3074" name="Picture 2" descr="C:\Users\comando\Downloads\IMG_38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r="9852"/>
          <a:stretch/>
        </p:blipFill>
        <p:spPr bwMode="auto">
          <a:xfrm>
            <a:off x="4734112" y="2996952"/>
            <a:ext cx="3996630" cy="2664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233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94791" y="3062570"/>
            <a:ext cx="86986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4400" b="1" dirty="0" smtClean="0">
                <a:solidFill>
                  <a:srgbClr val="008000"/>
                </a:solidFill>
                <a:latin typeface="Tw Cen MT" pitchFamily="34" charset="0"/>
              </a:rPr>
              <a:t>DATOS ESTADISTICOS/ OFICINA DE </a:t>
            </a:r>
          </a:p>
          <a:p>
            <a:pPr algn="ctr"/>
            <a:r>
              <a:rPr lang="es-SV" sz="4400" b="1" dirty="0" smtClean="0">
                <a:solidFill>
                  <a:srgbClr val="008000"/>
                </a:solidFill>
                <a:latin typeface="Tw Cen MT" pitchFamily="34" charset="0"/>
              </a:rPr>
              <a:t>INFORMACIÓN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02459"/>
              </p:ext>
            </p:extLst>
          </p:nvPr>
        </p:nvGraphicFramePr>
        <p:xfrm>
          <a:off x="1619673" y="3140969"/>
          <a:ext cx="5976663" cy="23762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15125"/>
                <a:gridCol w="1715125"/>
                <a:gridCol w="2546413"/>
              </a:tblGrid>
              <a:tr h="447702"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latin typeface="Tw Cen MT" panose="020B0602020104020603" pitchFamily="34" charset="0"/>
                        </a:rPr>
                        <a:t>Año</a:t>
                      </a:r>
                      <a:endParaRPr lang="es-SV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latin typeface="Tw Cen MT" panose="020B0602020104020603" pitchFamily="34" charset="0"/>
                        </a:rPr>
                        <a:t>Solicitudes</a:t>
                      </a:r>
                      <a:endParaRPr lang="es-SV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latin typeface="Tw Cen MT" panose="020B0602020104020603" pitchFamily="34" charset="0"/>
                        </a:rPr>
                        <a:t>Requerimientos</a:t>
                      </a:r>
                      <a:endParaRPr lang="es-SV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447702"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2012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1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2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7702"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2013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5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6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7702"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2014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37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5456">
                <a:tc>
                  <a:txBody>
                    <a:bodyPr/>
                    <a:lstStyle/>
                    <a:p>
                      <a:pPr algn="ctr"/>
                      <a:r>
                        <a:rPr lang="es-SV" sz="2400" b="1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TOTAL</a:t>
                      </a:r>
                      <a:endParaRPr lang="es-SV" sz="2400" b="1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b="1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  <a:endParaRPr lang="es-SV" sz="2400" b="1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b="1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45</a:t>
                      </a:r>
                      <a:endParaRPr lang="es-SV" sz="2400" b="1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115616" y="1628800"/>
            <a:ext cx="6660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dirty="0" smtClean="0">
                <a:solidFill>
                  <a:srgbClr val="002060"/>
                </a:solidFill>
                <a:latin typeface="Tw Cen MT" pitchFamily="34" charset="0"/>
              </a:rPr>
              <a:t>SOLICITUDES DE INFORMACIÓN GESTIONADAS DESDE LA ENTRADA EN VIGENCIA DE LA LEY DE ACCESO A LA INFORMACIÓN PÚBLICA (LAIP)</a:t>
            </a:r>
            <a:endParaRPr lang="es-SV" sz="24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619893" y="2708920"/>
            <a:ext cx="60484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6000" b="1" dirty="0" smtClean="0">
                <a:solidFill>
                  <a:srgbClr val="008000"/>
                </a:solidFill>
                <a:latin typeface="Tw Cen MT" pitchFamily="34" charset="0"/>
              </a:rPr>
              <a:t>PROYECCIONES </a:t>
            </a:r>
          </a:p>
          <a:p>
            <a:pPr algn="ctr"/>
            <a:r>
              <a:rPr lang="es-SV" sz="6000" b="1" dirty="0" smtClean="0">
                <a:solidFill>
                  <a:srgbClr val="008000"/>
                </a:solidFill>
                <a:latin typeface="Tw Cen MT" pitchFamily="34" charset="0"/>
              </a:rPr>
              <a:t>INSTITUCIONALES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2780643" y="1052736"/>
            <a:ext cx="3929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b="1" dirty="0" smtClean="0">
                <a:solidFill>
                  <a:srgbClr val="008000"/>
                </a:solidFill>
                <a:latin typeface="Tw Cen MT" pitchFamily="34" charset="0"/>
              </a:rPr>
              <a:t>PROYECCIONES</a:t>
            </a:r>
            <a:endParaRPr lang="es-SV" sz="44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2009861"/>
            <a:ext cx="8892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SV" sz="2800" dirty="0" smtClean="0">
                <a:solidFill>
                  <a:srgbClr val="002060"/>
                </a:solidFill>
                <a:latin typeface="Tw Cen MT" pitchFamily="34" charset="0"/>
              </a:rPr>
              <a:t>Fortalecer el apoyo de donaciones de medicamento, equipo medico e industrial, reactivos para laboratorio clínico y otros insumos al COSAM.</a:t>
            </a:r>
          </a:p>
          <a:p>
            <a:pPr algn="just"/>
            <a:endParaRPr lang="es-SV" sz="28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SV" sz="2800" dirty="0">
                <a:solidFill>
                  <a:srgbClr val="002060"/>
                </a:solidFill>
                <a:latin typeface="Tw Cen MT" pitchFamily="34" charset="0"/>
              </a:rPr>
              <a:t>Ampliar cobertura de créditos a los Miembros de la </a:t>
            </a:r>
            <a:r>
              <a:rPr lang="es-SV" sz="2800" dirty="0" smtClean="0">
                <a:solidFill>
                  <a:srgbClr val="002060"/>
                </a:solidFill>
                <a:latin typeface="Tw Cen MT" pitchFamily="34" charset="0"/>
              </a:rPr>
              <a:t>Fuerza Armada.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SV" sz="2800" dirty="0" smtClean="0">
              <a:solidFill>
                <a:srgbClr val="002060"/>
              </a:solidFill>
              <a:latin typeface="Tw Cen MT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SV" sz="2800" dirty="0">
                <a:solidFill>
                  <a:srgbClr val="002060"/>
                </a:solidFill>
                <a:latin typeface="Tw Cen MT" pitchFamily="34" charset="0"/>
              </a:rPr>
              <a:t>Aperturas de Sucursales en los departamentos en los que </a:t>
            </a:r>
            <a:r>
              <a:rPr lang="es-SV" sz="2800" dirty="0" smtClean="0">
                <a:solidFill>
                  <a:srgbClr val="002060"/>
                </a:solidFill>
                <a:latin typeface="Tw Cen MT" pitchFamily="34" charset="0"/>
              </a:rPr>
              <a:t>aún </a:t>
            </a:r>
            <a:r>
              <a:rPr lang="es-SV" sz="2800" dirty="0">
                <a:solidFill>
                  <a:srgbClr val="002060"/>
                </a:solidFill>
                <a:latin typeface="Tw Cen MT" pitchFamily="34" charset="0"/>
              </a:rPr>
              <a:t>no se tiene </a:t>
            </a:r>
            <a:r>
              <a:rPr lang="es-SV" sz="2800" dirty="0" smtClean="0">
                <a:solidFill>
                  <a:srgbClr val="002060"/>
                </a:solidFill>
                <a:latin typeface="Tw Cen MT" pitchFamily="34" charset="0"/>
              </a:rPr>
              <a:t>presencia.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7505" y="1777516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SV" sz="2800" dirty="0" smtClean="0">
                <a:solidFill>
                  <a:srgbClr val="002060"/>
                </a:solidFill>
                <a:latin typeface="Tw Cen MT" pitchFamily="34" charset="0"/>
              </a:rPr>
              <a:t>Ampliar </a:t>
            </a:r>
            <a:r>
              <a:rPr lang="es-SV" sz="2800" dirty="0">
                <a:solidFill>
                  <a:srgbClr val="002060"/>
                </a:solidFill>
                <a:latin typeface="Tw Cen MT" pitchFamily="34" charset="0"/>
              </a:rPr>
              <a:t>Convenios – Alianzas con otras  empresas e Instituciones (CAJA MUTUAL, ALCALDIAS, FEDECREDITO, CEL) ; </a:t>
            </a:r>
            <a:r>
              <a:rPr lang="es-SV" sz="2800" dirty="0" smtClean="0">
                <a:solidFill>
                  <a:srgbClr val="002060"/>
                </a:solidFill>
                <a:latin typeface="Tw Cen MT" pitchFamily="34" charset="0"/>
              </a:rPr>
              <a:t>Así como </a:t>
            </a:r>
            <a:r>
              <a:rPr lang="es-SV" sz="2800" dirty="0">
                <a:solidFill>
                  <a:srgbClr val="002060"/>
                </a:solidFill>
                <a:latin typeface="Tw Cen MT" pitchFamily="34" charset="0"/>
              </a:rPr>
              <a:t>fortalecer los CONVENIOS CON ISBM</a:t>
            </a:r>
            <a:r>
              <a:rPr lang="es-SV" sz="2800" dirty="0" smtClean="0">
                <a:solidFill>
                  <a:srgbClr val="002060"/>
                </a:solidFill>
                <a:latin typeface="Tw Cen MT" pitchFamily="34" charset="0"/>
              </a:rPr>
              <a:t>, ISSS</a:t>
            </a:r>
            <a:r>
              <a:rPr lang="es-SV" sz="2800" dirty="0">
                <a:solidFill>
                  <a:srgbClr val="002060"/>
                </a:solidFill>
                <a:latin typeface="Tw Cen MT" pitchFamily="34" charset="0"/>
              </a:rPr>
              <a:t>, FOPROLYD, FAE- </a:t>
            </a:r>
            <a:r>
              <a:rPr lang="es-SV" sz="2800" dirty="0" smtClean="0">
                <a:solidFill>
                  <a:srgbClr val="002060"/>
                </a:solidFill>
                <a:latin typeface="Tw Cen MT" pitchFamily="34" charset="0"/>
              </a:rPr>
              <a:t>HOSPITALES MILITARES, ACACYPAC.</a:t>
            </a:r>
          </a:p>
          <a:p>
            <a:pPr algn="just"/>
            <a:endParaRPr lang="es-SV" sz="2800" dirty="0">
              <a:solidFill>
                <a:srgbClr val="002060"/>
              </a:solidFill>
              <a:latin typeface="Tw Cen MT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SV" sz="2800" dirty="0">
                <a:solidFill>
                  <a:srgbClr val="002060"/>
                </a:solidFill>
                <a:latin typeface="Tw Cen MT" pitchFamily="34" charset="0"/>
              </a:rPr>
              <a:t>Modernización y adquisición de todo el equipo informático del CEFAFA</a:t>
            </a:r>
            <a:r>
              <a:rPr lang="es-SV" sz="2800" dirty="0" smtClean="0">
                <a:solidFill>
                  <a:srgbClr val="002060"/>
                </a:solidFill>
                <a:latin typeface="Tw Cen MT" pitchFamily="34" charset="0"/>
              </a:rPr>
              <a:t>.</a:t>
            </a:r>
          </a:p>
          <a:p>
            <a:pPr algn="just"/>
            <a:endParaRPr lang="es-SV" sz="2800" dirty="0">
              <a:solidFill>
                <a:srgbClr val="002060"/>
              </a:solidFill>
              <a:latin typeface="Tw Cen MT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SV" sz="2800" dirty="0">
                <a:solidFill>
                  <a:srgbClr val="002060"/>
                </a:solidFill>
                <a:latin typeface="Tw Cen MT" pitchFamily="34" charset="0"/>
              </a:rPr>
              <a:t>Fortalecer las estrategias de compra y venta de productos farmacéuticos para el </a:t>
            </a:r>
            <a:r>
              <a:rPr lang="es-SV" sz="2800" dirty="0" smtClean="0">
                <a:solidFill>
                  <a:srgbClr val="002060"/>
                </a:solidFill>
                <a:latin typeface="Tw Cen MT" pitchFamily="34" charset="0"/>
              </a:rPr>
              <a:t>público.</a:t>
            </a:r>
            <a:endParaRPr lang="es-SV" sz="2800" dirty="0">
              <a:solidFill>
                <a:srgbClr val="002060"/>
              </a:solidFill>
              <a:latin typeface="Tw Cen M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780643" y="1052736"/>
            <a:ext cx="3929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b="1" dirty="0" smtClean="0">
                <a:solidFill>
                  <a:srgbClr val="008000"/>
                </a:solidFill>
                <a:latin typeface="Tw Cen MT" pitchFamily="34" charset="0"/>
              </a:rPr>
              <a:t>PROYECCIONES</a:t>
            </a:r>
            <a:endParaRPr lang="es-SV" sz="4400" b="1" dirty="0">
              <a:solidFill>
                <a:srgbClr val="008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539552" y="3153742"/>
            <a:ext cx="822763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5700" b="1" dirty="0" smtClean="0">
                <a:solidFill>
                  <a:srgbClr val="008000"/>
                </a:solidFill>
                <a:latin typeface="Tw Cen MT" pitchFamily="34" charset="0"/>
              </a:rPr>
              <a:t>FIN DE LA PRESENTACIÓN</a:t>
            </a:r>
            <a:endParaRPr lang="es-SV" sz="57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052985" y="3140968"/>
            <a:ext cx="513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6000" b="1" dirty="0" smtClean="0">
                <a:solidFill>
                  <a:srgbClr val="008000"/>
                </a:solidFill>
                <a:latin typeface="Tw Cen MT" pitchFamily="34" charset="0"/>
              </a:rPr>
              <a:t>COMENTARIOS</a:t>
            </a:r>
            <a:endParaRPr lang="es-SV" sz="60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3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21441" y="3091607"/>
            <a:ext cx="7322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b="1" dirty="0" smtClean="0">
                <a:solidFill>
                  <a:srgbClr val="008000"/>
                </a:solidFill>
                <a:latin typeface="Tw Cen MT" pitchFamily="34" charset="0"/>
              </a:rPr>
              <a:t>ESTRUCTURA ORGANIZATIVA</a:t>
            </a:r>
            <a:endParaRPr lang="es-SV" sz="44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37894" y="3140968"/>
            <a:ext cx="4168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6000" b="1" dirty="0" smtClean="0">
                <a:solidFill>
                  <a:srgbClr val="008000"/>
                </a:solidFill>
                <a:latin typeface="Tw Cen MT" pitchFamily="34" charset="0"/>
              </a:rPr>
              <a:t>PREGUNTAS</a:t>
            </a:r>
            <a:endParaRPr lang="es-SV" sz="60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023123" y="3133417"/>
            <a:ext cx="3198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6000" b="1" dirty="0" smtClean="0">
                <a:solidFill>
                  <a:srgbClr val="008000"/>
                </a:solidFill>
                <a:latin typeface="Tw Cen MT" pitchFamily="34" charset="0"/>
              </a:rPr>
              <a:t>GRACIAS</a:t>
            </a:r>
            <a:endParaRPr lang="es-SV" sz="60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1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1815513" y="3238102"/>
            <a:ext cx="6177943" cy="2064418"/>
            <a:chOff x="2252866" y="2006212"/>
            <a:chExt cx="5633000" cy="1882320"/>
          </a:xfrm>
        </p:grpSpPr>
        <p:grpSp>
          <p:nvGrpSpPr>
            <p:cNvPr id="12" name="11 Grupo"/>
            <p:cNvGrpSpPr/>
            <p:nvPr/>
          </p:nvGrpSpPr>
          <p:grpSpPr>
            <a:xfrm>
              <a:off x="4375217" y="2006212"/>
              <a:ext cx="1474529" cy="422172"/>
              <a:chOff x="3223175" y="1355415"/>
              <a:chExt cx="1474529" cy="422172"/>
            </a:xfrm>
          </p:grpSpPr>
          <p:sp>
            <p:nvSpPr>
              <p:cNvPr id="35" name="34 Rectángulo redondeado"/>
              <p:cNvSpPr/>
              <p:nvPr/>
            </p:nvSpPr>
            <p:spPr>
              <a:xfrm>
                <a:off x="3223175" y="1355415"/>
                <a:ext cx="1474529" cy="422172"/>
              </a:xfrm>
              <a:prstGeom prst="roundRect">
                <a:avLst/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35 Rectángulo"/>
              <p:cNvSpPr/>
              <p:nvPr/>
            </p:nvSpPr>
            <p:spPr>
              <a:xfrm>
                <a:off x="3243784" y="1376024"/>
                <a:ext cx="1433311" cy="380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>
                    <a:latin typeface="+mj-lt"/>
                  </a:rPr>
                  <a:t>GERENTE GENERAL</a:t>
                </a:r>
              </a:p>
            </p:txBody>
          </p:sp>
        </p:grpSp>
        <p:cxnSp>
          <p:nvCxnSpPr>
            <p:cNvPr id="13" name="12 Conector recto"/>
            <p:cNvCxnSpPr/>
            <p:nvPr/>
          </p:nvCxnSpPr>
          <p:spPr>
            <a:xfrm>
              <a:off x="5067770" y="2428384"/>
              <a:ext cx="20331" cy="14601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13 Grupo"/>
            <p:cNvGrpSpPr/>
            <p:nvPr/>
          </p:nvGrpSpPr>
          <p:grpSpPr>
            <a:xfrm>
              <a:off x="2252866" y="2372588"/>
              <a:ext cx="1642554" cy="504310"/>
              <a:chOff x="0" y="2087238"/>
              <a:chExt cx="1474529" cy="514905"/>
            </a:xfrm>
          </p:grpSpPr>
          <p:sp>
            <p:nvSpPr>
              <p:cNvPr id="33" name="32 Rectángulo redondeado"/>
              <p:cNvSpPr/>
              <p:nvPr/>
            </p:nvSpPr>
            <p:spPr>
              <a:xfrm>
                <a:off x="0" y="2087238"/>
                <a:ext cx="1474529" cy="514905"/>
              </a:xfrm>
              <a:prstGeom prst="roundRect">
                <a:avLst/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33 Rectángulo"/>
              <p:cNvSpPr/>
              <p:nvPr/>
            </p:nvSpPr>
            <p:spPr>
              <a:xfrm>
                <a:off x="25136" y="2112374"/>
                <a:ext cx="1424257" cy="4646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>
                    <a:latin typeface="+mj-lt"/>
                  </a:rPr>
                  <a:t>DPTO. DE INFORMÁTICA</a:t>
                </a:r>
                <a:endParaRPr lang="es-SV" sz="1400" b="1" kern="1200" dirty="0">
                  <a:latin typeface="+mj-lt"/>
                </a:endParaRPr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2252866" y="2928177"/>
              <a:ext cx="1642554" cy="544565"/>
              <a:chOff x="1702869" y="2087238"/>
              <a:chExt cx="1615125" cy="544565"/>
            </a:xfrm>
          </p:grpSpPr>
          <p:sp>
            <p:nvSpPr>
              <p:cNvPr id="31" name="30 Rectángulo redondeado"/>
              <p:cNvSpPr/>
              <p:nvPr/>
            </p:nvSpPr>
            <p:spPr>
              <a:xfrm>
                <a:off x="1702869" y="2087238"/>
                <a:ext cx="1615125" cy="544565"/>
              </a:xfrm>
              <a:prstGeom prst="roundRect">
                <a:avLst/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31 Rectángulo"/>
              <p:cNvSpPr/>
              <p:nvPr/>
            </p:nvSpPr>
            <p:spPr>
              <a:xfrm>
                <a:off x="1729452" y="2113821"/>
                <a:ext cx="1561959" cy="491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>
                    <a:latin typeface="+mj-lt"/>
                  </a:rPr>
                  <a:t>DPTO. DE PLANIFICACIÓN Y ASESORÍA TÉCNICA</a:t>
                </a:r>
                <a:endParaRPr lang="es-SV" sz="1400" b="1" kern="1200" dirty="0">
                  <a:latin typeface="+mj-lt"/>
                </a:endParaRPr>
              </a:p>
            </p:txBody>
          </p:sp>
        </p:grpSp>
        <p:grpSp>
          <p:nvGrpSpPr>
            <p:cNvPr id="16" name="15 Grupo"/>
            <p:cNvGrpSpPr/>
            <p:nvPr/>
          </p:nvGrpSpPr>
          <p:grpSpPr>
            <a:xfrm>
              <a:off x="6227349" y="2348880"/>
              <a:ext cx="1658517" cy="485670"/>
              <a:chOff x="4104449" y="2087238"/>
              <a:chExt cx="1374349" cy="544565"/>
            </a:xfrm>
          </p:grpSpPr>
          <p:sp>
            <p:nvSpPr>
              <p:cNvPr id="29" name="28 Rectángulo redondeado"/>
              <p:cNvSpPr/>
              <p:nvPr/>
            </p:nvSpPr>
            <p:spPr>
              <a:xfrm>
                <a:off x="4104449" y="2087238"/>
                <a:ext cx="1374349" cy="544565"/>
              </a:xfrm>
              <a:prstGeom prst="roundRect">
                <a:avLst/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29 Rectángulo"/>
              <p:cNvSpPr/>
              <p:nvPr/>
            </p:nvSpPr>
            <p:spPr>
              <a:xfrm>
                <a:off x="4131032" y="2113821"/>
                <a:ext cx="1321183" cy="491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>
                    <a:latin typeface="+mj-lt"/>
                  </a:rPr>
                  <a:t>JEFE DE SEGURIDAD</a:t>
                </a:r>
                <a:endParaRPr lang="es-SV" sz="1400" b="1" kern="1200" dirty="0">
                  <a:latin typeface="+mj-lt"/>
                </a:endParaRPr>
              </a:p>
            </p:txBody>
          </p:sp>
        </p:grpSp>
        <p:grpSp>
          <p:nvGrpSpPr>
            <p:cNvPr id="17" name="16 Grupo"/>
            <p:cNvGrpSpPr/>
            <p:nvPr/>
          </p:nvGrpSpPr>
          <p:grpSpPr>
            <a:xfrm>
              <a:off x="6260516" y="2965353"/>
              <a:ext cx="1593270" cy="400549"/>
              <a:chOff x="5616623" y="2087238"/>
              <a:chExt cx="1156222" cy="544565"/>
            </a:xfrm>
          </p:grpSpPr>
          <p:sp>
            <p:nvSpPr>
              <p:cNvPr id="27" name="26 Rectángulo redondeado"/>
              <p:cNvSpPr/>
              <p:nvPr/>
            </p:nvSpPr>
            <p:spPr>
              <a:xfrm>
                <a:off x="5616623" y="2087238"/>
                <a:ext cx="1156222" cy="544565"/>
              </a:xfrm>
              <a:prstGeom prst="roundRect">
                <a:avLst/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27 Rectángulo"/>
              <p:cNvSpPr/>
              <p:nvPr/>
            </p:nvSpPr>
            <p:spPr>
              <a:xfrm>
                <a:off x="5643206" y="2113821"/>
                <a:ext cx="1103056" cy="491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>
                    <a:latin typeface="+mj-lt"/>
                  </a:rPr>
                  <a:t>UAIP</a:t>
                </a:r>
                <a:endParaRPr lang="es-SV" sz="1400" b="1" kern="1200" dirty="0">
                  <a:latin typeface="+mj-lt"/>
                </a:endParaRPr>
              </a:p>
            </p:txBody>
          </p:sp>
        </p:grpSp>
        <p:grpSp>
          <p:nvGrpSpPr>
            <p:cNvPr id="18" name="17 Grupo"/>
            <p:cNvGrpSpPr/>
            <p:nvPr/>
          </p:nvGrpSpPr>
          <p:grpSpPr>
            <a:xfrm>
              <a:off x="6264610" y="3442113"/>
              <a:ext cx="1572331" cy="393250"/>
              <a:chOff x="6866576" y="2087238"/>
              <a:chExt cx="1054303" cy="537266"/>
            </a:xfrm>
          </p:grpSpPr>
          <p:sp>
            <p:nvSpPr>
              <p:cNvPr id="25" name="24 Rectángulo redondeado"/>
              <p:cNvSpPr/>
              <p:nvPr/>
            </p:nvSpPr>
            <p:spPr>
              <a:xfrm>
                <a:off x="6866576" y="2087238"/>
                <a:ext cx="1054303" cy="537266"/>
              </a:xfrm>
              <a:prstGeom prst="roundRect">
                <a:avLst/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25 Rectángulo"/>
              <p:cNvSpPr/>
              <p:nvPr/>
            </p:nvSpPr>
            <p:spPr>
              <a:xfrm>
                <a:off x="6892803" y="2113465"/>
                <a:ext cx="1001849" cy="4848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>
                    <a:latin typeface="+mj-lt"/>
                  </a:rPr>
                  <a:t>ARCHIVO INSTITUCIONAL</a:t>
                </a:r>
                <a:endParaRPr lang="es-SV" sz="1400" b="1" kern="1200" dirty="0">
                  <a:latin typeface="+mj-lt"/>
                </a:endParaRPr>
              </a:p>
            </p:txBody>
          </p:sp>
        </p:grpSp>
        <p:cxnSp>
          <p:nvCxnSpPr>
            <p:cNvPr id="19" name="18 Conector recto"/>
            <p:cNvCxnSpPr/>
            <p:nvPr/>
          </p:nvCxnSpPr>
          <p:spPr>
            <a:xfrm flipH="1">
              <a:off x="5088101" y="2677906"/>
              <a:ext cx="11392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>
              <a:endCxn id="31" idx="3"/>
            </p:cNvCxnSpPr>
            <p:nvPr/>
          </p:nvCxnSpPr>
          <p:spPr>
            <a:xfrm flipH="1">
              <a:off x="3895420" y="3200460"/>
              <a:ext cx="119268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flipH="1" flipV="1">
              <a:off x="3895419" y="2677856"/>
              <a:ext cx="1204183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flipH="1" flipV="1">
              <a:off x="5098834" y="3196770"/>
              <a:ext cx="113924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flipH="1" flipV="1">
              <a:off x="5098066" y="3703384"/>
              <a:ext cx="113924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36 Grupo"/>
          <p:cNvGrpSpPr/>
          <p:nvPr/>
        </p:nvGrpSpPr>
        <p:grpSpPr>
          <a:xfrm>
            <a:off x="198362" y="5294302"/>
            <a:ext cx="8766126" cy="654978"/>
            <a:chOff x="864010" y="3933056"/>
            <a:chExt cx="7992888" cy="597204"/>
          </a:xfrm>
        </p:grpSpPr>
        <p:grpSp>
          <p:nvGrpSpPr>
            <p:cNvPr id="38" name="37 Grupo"/>
            <p:cNvGrpSpPr/>
            <p:nvPr/>
          </p:nvGrpSpPr>
          <p:grpSpPr>
            <a:xfrm>
              <a:off x="864010" y="4125321"/>
              <a:ext cx="1619758" cy="404939"/>
              <a:chOff x="3399" y="57220"/>
              <a:chExt cx="1619758" cy="404939"/>
            </a:xfrm>
          </p:grpSpPr>
          <p:sp>
            <p:nvSpPr>
              <p:cNvPr id="65" name="64 Rectángulo redondeado"/>
              <p:cNvSpPr/>
              <p:nvPr/>
            </p:nvSpPr>
            <p:spPr>
              <a:xfrm>
                <a:off x="3399" y="57220"/>
                <a:ext cx="1619758" cy="404939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6" name="65 Rectángulo"/>
              <p:cNvSpPr/>
              <p:nvPr/>
            </p:nvSpPr>
            <p:spPr>
              <a:xfrm>
                <a:off x="23166" y="76987"/>
                <a:ext cx="1580224" cy="3654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>
                    <a:solidFill>
                      <a:schemeClr val="bg1"/>
                    </a:solidFill>
                  </a:rPr>
                  <a:t>GERENCIA ADMINISTRATIVA</a:t>
                </a:r>
                <a:endParaRPr lang="es-SV" sz="14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38 Grupo"/>
            <p:cNvGrpSpPr/>
            <p:nvPr/>
          </p:nvGrpSpPr>
          <p:grpSpPr>
            <a:xfrm>
              <a:off x="2880234" y="4125321"/>
              <a:ext cx="1619758" cy="404939"/>
              <a:chOff x="1849923" y="57220"/>
              <a:chExt cx="1619758" cy="404939"/>
            </a:xfrm>
          </p:grpSpPr>
          <p:sp>
            <p:nvSpPr>
              <p:cNvPr id="63" name="62 Rectángulo redondeado"/>
              <p:cNvSpPr/>
              <p:nvPr/>
            </p:nvSpPr>
            <p:spPr>
              <a:xfrm>
                <a:off x="1849923" y="57220"/>
                <a:ext cx="1619758" cy="404939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4" name="63 Rectángulo"/>
              <p:cNvSpPr/>
              <p:nvPr/>
            </p:nvSpPr>
            <p:spPr>
              <a:xfrm>
                <a:off x="1869690" y="76987"/>
                <a:ext cx="1580224" cy="3654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>
                    <a:solidFill>
                      <a:schemeClr val="bg1"/>
                    </a:solidFill>
                  </a:rPr>
                  <a:t>GERENCIA COMERCIAL</a:t>
                </a:r>
                <a:endParaRPr lang="es-SV" sz="14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39 Grupo"/>
            <p:cNvGrpSpPr/>
            <p:nvPr/>
          </p:nvGrpSpPr>
          <p:grpSpPr>
            <a:xfrm>
              <a:off x="5364932" y="4125321"/>
              <a:ext cx="1619758" cy="404939"/>
              <a:chOff x="3696447" y="57220"/>
              <a:chExt cx="1619758" cy="404939"/>
            </a:xfrm>
          </p:grpSpPr>
          <p:sp>
            <p:nvSpPr>
              <p:cNvPr id="61" name="60 Rectángulo redondeado"/>
              <p:cNvSpPr/>
              <p:nvPr/>
            </p:nvSpPr>
            <p:spPr>
              <a:xfrm>
                <a:off x="3696447" y="57220"/>
                <a:ext cx="1619758" cy="404939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2" name="61 Rectángulo"/>
              <p:cNvSpPr/>
              <p:nvPr/>
            </p:nvSpPr>
            <p:spPr>
              <a:xfrm>
                <a:off x="3716214" y="76987"/>
                <a:ext cx="1580224" cy="3654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>
                    <a:solidFill>
                      <a:schemeClr val="bg1"/>
                    </a:solidFill>
                  </a:rPr>
                  <a:t>GERENCIA FINANCIERA</a:t>
                </a:r>
                <a:endParaRPr lang="es-SV" sz="14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" name="40 Grupo"/>
            <p:cNvGrpSpPr/>
            <p:nvPr/>
          </p:nvGrpSpPr>
          <p:grpSpPr>
            <a:xfrm>
              <a:off x="7237140" y="4125321"/>
              <a:ext cx="1619758" cy="404939"/>
              <a:chOff x="5542971" y="57220"/>
              <a:chExt cx="1619758" cy="404939"/>
            </a:xfrm>
          </p:grpSpPr>
          <p:sp>
            <p:nvSpPr>
              <p:cNvPr id="59" name="58 Rectángulo redondeado"/>
              <p:cNvSpPr/>
              <p:nvPr/>
            </p:nvSpPr>
            <p:spPr>
              <a:xfrm>
                <a:off x="5542971" y="57220"/>
                <a:ext cx="1619758" cy="404939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0" name="59 Rectángulo"/>
              <p:cNvSpPr/>
              <p:nvPr/>
            </p:nvSpPr>
            <p:spPr>
              <a:xfrm>
                <a:off x="5562738" y="76987"/>
                <a:ext cx="1580224" cy="3654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>
                    <a:solidFill>
                      <a:schemeClr val="bg1"/>
                    </a:solidFill>
                  </a:rPr>
                  <a:t>GERENCIA DE ADQUISICIONES</a:t>
                </a:r>
                <a:endParaRPr lang="es-SV" sz="1400" b="1" kern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2" name="41 Conector recto"/>
            <p:cNvCxnSpPr/>
            <p:nvPr/>
          </p:nvCxnSpPr>
          <p:spPr>
            <a:xfrm>
              <a:off x="1673889" y="3936780"/>
              <a:ext cx="637313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>
              <a:off x="1673889" y="3936780"/>
              <a:ext cx="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6192602" y="3939052"/>
              <a:ext cx="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>
              <a:off x="3672322" y="3940548"/>
              <a:ext cx="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>
              <a:off x="8051162" y="3933056"/>
              <a:ext cx="0" cy="1440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66 Grupo"/>
          <p:cNvGrpSpPr/>
          <p:nvPr/>
        </p:nvGrpSpPr>
        <p:grpSpPr>
          <a:xfrm>
            <a:off x="1815513" y="1412776"/>
            <a:ext cx="6177943" cy="1993404"/>
            <a:chOff x="2252865" y="171270"/>
            <a:chExt cx="5633001" cy="1817570"/>
          </a:xfrm>
        </p:grpSpPr>
        <p:cxnSp>
          <p:nvCxnSpPr>
            <p:cNvPr id="68" name="67 Conector recto"/>
            <p:cNvCxnSpPr>
              <a:endCxn id="36" idx="0"/>
            </p:cNvCxnSpPr>
            <p:nvPr/>
          </p:nvCxnSpPr>
          <p:spPr>
            <a:xfrm>
              <a:off x="5088101" y="578592"/>
              <a:ext cx="24381" cy="12776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68 Grupo"/>
            <p:cNvGrpSpPr/>
            <p:nvPr/>
          </p:nvGrpSpPr>
          <p:grpSpPr>
            <a:xfrm>
              <a:off x="2252865" y="171270"/>
              <a:ext cx="5633001" cy="1817570"/>
              <a:chOff x="2252865" y="188640"/>
              <a:chExt cx="5633001" cy="1817570"/>
            </a:xfrm>
          </p:grpSpPr>
          <p:sp>
            <p:nvSpPr>
              <p:cNvPr id="70" name="69 Forma libre"/>
              <p:cNvSpPr/>
              <p:nvPr/>
            </p:nvSpPr>
            <p:spPr>
              <a:xfrm>
                <a:off x="4163746" y="188640"/>
                <a:ext cx="1848711" cy="389952"/>
              </a:xfrm>
              <a:custGeom>
                <a:avLst/>
                <a:gdLst>
                  <a:gd name="connsiteX0" fmla="*/ 0 w 1848711"/>
                  <a:gd name="connsiteY0" fmla="*/ 64992 h 389952"/>
                  <a:gd name="connsiteX1" fmla="*/ 64992 w 1848711"/>
                  <a:gd name="connsiteY1" fmla="*/ 0 h 389952"/>
                  <a:gd name="connsiteX2" fmla="*/ 1783719 w 1848711"/>
                  <a:gd name="connsiteY2" fmla="*/ 0 h 389952"/>
                  <a:gd name="connsiteX3" fmla="*/ 1848711 w 1848711"/>
                  <a:gd name="connsiteY3" fmla="*/ 64992 h 389952"/>
                  <a:gd name="connsiteX4" fmla="*/ 1848711 w 1848711"/>
                  <a:gd name="connsiteY4" fmla="*/ 324960 h 389952"/>
                  <a:gd name="connsiteX5" fmla="*/ 1783719 w 1848711"/>
                  <a:gd name="connsiteY5" fmla="*/ 389952 h 389952"/>
                  <a:gd name="connsiteX6" fmla="*/ 64992 w 1848711"/>
                  <a:gd name="connsiteY6" fmla="*/ 389952 h 389952"/>
                  <a:gd name="connsiteX7" fmla="*/ 0 w 1848711"/>
                  <a:gd name="connsiteY7" fmla="*/ 324960 h 389952"/>
                  <a:gd name="connsiteX8" fmla="*/ 0 w 1848711"/>
                  <a:gd name="connsiteY8" fmla="*/ 64992 h 389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8711" h="389952">
                    <a:moveTo>
                      <a:pt x="0" y="64992"/>
                    </a:moveTo>
                    <a:cubicBezTo>
                      <a:pt x="0" y="29098"/>
                      <a:pt x="29098" y="0"/>
                      <a:pt x="64992" y="0"/>
                    </a:cubicBezTo>
                    <a:lnTo>
                      <a:pt x="1783719" y="0"/>
                    </a:lnTo>
                    <a:cubicBezTo>
                      <a:pt x="1819613" y="0"/>
                      <a:pt x="1848711" y="29098"/>
                      <a:pt x="1848711" y="64992"/>
                    </a:cubicBezTo>
                    <a:lnTo>
                      <a:pt x="1848711" y="324960"/>
                    </a:lnTo>
                    <a:cubicBezTo>
                      <a:pt x="1848711" y="360854"/>
                      <a:pt x="1819613" y="389952"/>
                      <a:pt x="1783719" y="389952"/>
                    </a:cubicBezTo>
                    <a:lnTo>
                      <a:pt x="64992" y="389952"/>
                    </a:lnTo>
                    <a:cubicBezTo>
                      <a:pt x="29098" y="389952"/>
                      <a:pt x="0" y="360854"/>
                      <a:pt x="0" y="324960"/>
                    </a:cubicBezTo>
                    <a:lnTo>
                      <a:pt x="0" y="64992"/>
                    </a:lnTo>
                    <a:close/>
                  </a:path>
                </a:pathLst>
              </a:cu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656" tIns="26656" rIns="26656" bIns="26656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/>
                  <a:t>CONSEJO DIRECTIVO</a:t>
                </a:r>
                <a:endParaRPr lang="es-SV" sz="1400" b="1" kern="1200" dirty="0"/>
              </a:p>
            </p:txBody>
          </p:sp>
          <p:sp>
            <p:nvSpPr>
              <p:cNvPr id="71" name="70 Forma libre"/>
              <p:cNvSpPr/>
              <p:nvPr/>
            </p:nvSpPr>
            <p:spPr>
              <a:xfrm>
                <a:off x="2252865" y="566051"/>
                <a:ext cx="1609117" cy="418498"/>
              </a:xfrm>
              <a:custGeom>
                <a:avLst/>
                <a:gdLst>
                  <a:gd name="connsiteX0" fmla="*/ 0 w 1609117"/>
                  <a:gd name="connsiteY0" fmla="*/ 69750 h 418498"/>
                  <a:gd name="connsiteX1" fmla="*/ 69750 w 1609117"/>
                  <a:gd name="connsiteY1" fmla="*/ 0 h 418498"/>
                  <a:gd name="connsiteX2" fmla="*/ 1539367 w 1609117"/>
                  <a:gd name="connsiteY2" fmla="*/ 0 h 418498"/>
                  <a:gd name="connsiteX3" fmla="*/ 1609117 w 1609117"/>
                  <a:gd name="connsiteY3" fmla="*/ 69750 h 418498"/>
                  <a:gd name="connsiteX4" fmla="*/ 1609117 w 1609117"/>
                  <a:gd name="connsiteY4" fmla="*/ 348748 h 418498"/>
                  <a:gd name="connsiteX5" fmla="*/ 1539367 w 1609117"/>
                  <a:gd name="connsiteY5" fmla="*/ 418498 h 418498"/>
                  <a:gd name="connsiteX6" fmla="*/ 69750 w 1609117"/>
                  <a:gd name="connsiteY6" fmla="*/ 418498 h 418498"/>
                  <a:gd name="connsiteX7" fmla="*/ 0 w 1609117"/>
                  <a:gd name="connsiteY7" fmla="*/ 348748 h 418498"/>
                  <a:gd name="connsiteX8" fmla="*/ 0 w 1609117"/>
                  <a:gd name="connsiteY8" fmla="*/ 69750 h 41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9117" h="418498">
                    <a:moveTo>
                      <a:pt x="0" y="69750"/>
                    </a:moveTo>
                    <a:cubicBezTo>
                      <a:pt x="0" y="31228"/>
                      <a:pt x="31228" y="0"/>
                      <a:pt x="69750" y="0"/>
                    </a:cubicBezTo>
                    <a:lnTo>
                      <a:pt x="1539367" y="0"/>
                    </a:lnTo>
                    <a:cubicBezTo>
                      <a:pt x="1577889" y="0"/>
                      <a:pt x="1609117" y="31228"/>
                      <a:pt x="1609117" y="69750"/>
                    </a:cubicBezTo>
                    <a:lnTo>
                      <a:pt x="1609117" y="348748"/>
                    </a:lnTo>
                    <a:cubicBezTo>
                      <a:pt x="1609117" y="387270"/>
                      <a:pt x="1577889" y="418498"/>
                      <a:pt x="1539367" y="418498"/>
                    </a:cubicBezTo>
                    <a:lnTo>
                      <a:pt x="69750" y="418498"/>
                    </a:lnTo>
                    <a:cubicBezTo>
                      <a:pt x="31228" y="418498"/>
                      <a:pt x="0" y="387270"/>
                      <a:pt x="0" y="348748"/>
                    </a:cubicBezTo>
                    <a:lnTo>
                      <a:pt x="0" y="69750"/>
                    </a:lnTo>
                    <a:close/>
                  </a:path>
                </a:pathLst>
              </a:custGeom>
              <a:ln>
                <a:prstDash val="sysDash"/>
              </a:ln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049" tIns="28049" rIns="28049" bIns="28049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/>
                  <a:t>UNIDAD DE AUDITORIA EXTERNA</a:t>
                </a:r>
                <a:endParaRPr lang="es-SV" sz="1400" b="1" kern="1200" dirty="0"/>
              </a:p>
            </p:txBody>
          </p:sp>
          <p:sp>
            <p:nvSpPr>
              <p:cNvPr id="72" name="71 Forma libre"/>
              <p:cNvSpPr/>
              <p:nvPr/>
            </p:nvSpPr>
            <p:spPr>
              <a:xfrm>
                <a:off x="2260793" y="1070110"/>
                <a:ext cx="1617490" cy="388039"/>
              </a:xfrm>
              <a:custGeom>
                <a:avLst/>
                <a:gdLst>
                  <a:gd name="connsiteX0" fmla="*/ 0 w 1617490"/>
                  <a:gd name="connsiteY0" fmla="*/ 64674 h 388039"/>
                  <a:gd name="connsiteX1" fmla="*/ 64674 w 1617490"/>
                  <a:gd name="connsiteY1" fmla="*/ 0 h 388039"/>
                  <a:gd name="connsiteX2" fmla="*/ 1552816 w 1617490"/>
                  <a:gd name="connsiteY2" fmla="*/ 0 h 388039"/>
                  <a:gd name="connsiteX3" fmla="*/ 1617490 w 1617490"/>
                  <a:gd name="connsiteY3" fmla="*/ 64674 h 388039"/>
                  <a:gd name="connsiteX4" fmla="*/ 1617490 w 1617490"/>
                  <a:gd name="connsiteY4" fmla="*/ 323365 h 388039"/>
                  <a:gd name="connsiteX5" fmla="*/ 1552816 w 1617490"/>
                  <a:gd name="connsiteY5" fmla="*/ 388039 h 388039"/>
                  <a:gd name="connsiteX6" fmla="*/ 64674 w 1617490"/>
                  <a:gd name="connsiteY6" fmla="*/ 388039 h 388039"/>
                  <a:gd name="connsiteX7" fmla="*/ 0 w 1617490"/>
                  <a:gd name="connsiteY7" fmla="*/ 323365 h 388039"/>
                  <a:gd name="connsiteX8" fmla="*/ 0 w 1617490"/>
                  <a:gd name="connsiteY8" fmla="*/ 64674 h 38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7490" h="388039">
                    <a:moveTo>
                      <a:pt x="0" y="64674"/>
                    </a:moveTo>
                    <a:cubicBezTo>
                      <a:pt x="0" y="28956"/>
                      <a:pt x="28956" y="0"/>
                      <a:pt x="64674" y="0"/>
                    </a:cubicBezTo>
                    <a:lnTo>
                      <a:pt x="1552816" y="0"/>
                    </a:lnTo>
                    <a:cubicBezTo>
                      <a:pt x="1588534" y="0"/>
                      <a:pt x="1617490" y="28956"/>
                      <a:pt x="1617490" y="64674"/>
                    </a:cubicBezTo>
                    <a:lnTo>
                      <a:pt x="1617490" y="323365"/>
                    </a:lnTo>
                    <a:cubicBezTo>
                      <a:pt x="1617490" y="359083"/>
                      <a:pt x="1588534" y="388039"/>
                      <a:pt x="1552816" y="388039"/>
                    </a:cubicBezTo>
                    <a:lnTo>
                      <a:pt x="64674" y="388039"/>
                    </a:lnTo>
                    <a:cubicBezTo>
                      <a:pt x="28956" y="388039"/>
                      <a:pt x="0" y="359083"/>
                      <a:pt x="0" y="323365"/>
                    </a:cubicBezTo>
                    <a:lnTo>
                      <a:pt x="0" y="64674"/>
                    </a:lnTo>
                    <a:close/>
                  </a:path>
                </a:pathLst>
              </a:cu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563" tIns="26563" rIns="26563" bIns="26563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/>
                  <a:t>ASESOR FINANCIERO</a:t>
                </a:r>
                <a:endParaRPr lang="es-SV" sz="1400" b="1" kern="1200" dirty="0"/>
              </a:p>
            </p:txBody>
          </p:sp>
          <p:sp>
            <p:nvSpPr>
              <p:cNvPr id="73" name="72 Forma libre"/>
              <p:cNvSpPr/>
              <p:nvPr/>
            </p:nvSpPr>
            <p:spPr>
              <a:xfrm>
                <a:off x="6211796" y="566051"/>
                <a:ext cx="1666089" cy="418498"/>
              </a:xfrm>
              <a:custGeom>
                <a:avLst/>
                <a:gdLst>
                  <a:gd name="connsiteX0" fmla="*/ 0 w 1666089"/>
                  <a:gd name="connsiteY0" fmla="*/ 69750 h 418498"/>
                  <a:gd name="connsiteX1" fmla="*/ 69750 w 1666089"/>
                  <a:gd name="connsiteY1" fmla="*/ 0 h 418498"/>
                  <a:gd name="connsiteX2" fmla="*/ 1596339 w 1666089"/>
                  <a:gd name="connsiteY2" fmla="*/ 0 h 418498"/>
                  <a:gd name="connsiteX3" fmla="*/ 1666089 w 1666089"/>
                  <a:gd name="connsiteY3" fmla="*/ 69750 h 418498"/>
                  <a:gd name="connsiteX4" fmla="*/ 1666089 w 1666089"/>
                  <a:gd name="connsiteY4" fmla="*/ 348748 h 418498"/>
                  <a:gd name="connsiteX5" fmla="*/ 1596339 w 1666089"/>
                  <a:gd name="connsiteY5" fmla="*/ 418498 h 418498"/>
                  <a:gd name="connsiteX6" fmla="*/ 69750 w 1666089"/>
                  <a:gd name="connsiteY6" fmla="*/ 418498 h 418498"/>
                  <a:gd name="connsiteX7" fmla="*/ 0 w 1666089"/>
                  <a:gd name="connsiteY7" fmla="*/ 348748 h 418498"/>
                  <a:gd name="connsiteX8" fmla="*/ 0 w 1666089"/>
                  <a:gd name="connsiteY8" fmla="*/ 69750 h 41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6089" h="418498">
                    <a:moveTo>
                      <a:pt x="0" y="69750"/>
                    </a:moveTo>
                    <a:cubicBezTo>
                      <a:pt x="0" y="31228"/>
                      <a:pt x="31228" y="0"/>
                      <a:pt x="69750" y="0"/>
                    </a:cubicBezTo>
                    <a:lnTo>
                      <a:pt x="1596339" y="0"/>
                    </a:lnTo>
                    <a:cubicBezTo>
                      <a:pt x="1634861" y="0"/>
                      <a:pt x="1666089" y="31228"/>
                      <a:pt x="1666089" y="69750"/>
                    </a:cubicBezTo>
                    <a:lnTo>
                      <a:pt x="1666089" y="348748"/>
                    </a:lnTo>
                    <a:cubicBezTo>
                      <a:pt x="1666089" y="387270"/>
                      <a:pt x="1634861" y="418498"/>
                      <a:pt x="1596339" y="418498"/>
                    </a:cubicBezTo>
                    <a:lnTo>
                      <a:pt x="69750" y="418498"/>
                    </a:lnTo>
                    <a:cubicBezTo>
                      <a:pt x="31228" y="418498"/>
                      <a:pt x="0" y="387270"/>
                      <a:pt x="0" y="348748"/>
                    </a:cubicBezTo>
                    <a:lnTo>
                      <a:pt x="0" y="69750"/>
                    </a:lnTo>
                    <a:close/>
                  </a:path>
                </a:pathLst>
              </a:cu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8049" tIns="28049" rIns="28049" bIns="28049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/>
                  <a:t>ASESOR FARMACÉUTICO</a:t>
                </a:r>
                <a:endParaRPr lang="es-SV" sz="1400" b="1" kern="1200" dirty="0"/>
              </a:p>
            </p:txBody>
          </p:sp>
          <p:sp>
            <p:nvSpPr>
              <p:cNvPr id="74" name="73 Forma libre"/>
              <p:cNvSpPr/>
              <p:nvPr/>
            </p:nvSpPr>
            <p:spPr>
              <a:xfrm>
                <a:off x="6224334" y="1070107"/>
                <a:ext cx="1612607" cy="388743"/>
              </a:xfrm>
              <a:custGeom>
                <a:avLst/>
                <a:gdLst>
                  <a:gd name="connsiteX0" fmla="*/ 0 w 1571428"/>
                  <a:gd name="connsiteY0" fmla="*/ 64792 h 388743"/>
                  <a:gd name="connsiteX1" fmla="*/ 64792 w 1571428"/>
                  <a:gd name="connsiteY1" fmla="*/ 0 h 388743"/>
                  <a:gd name="connsiteX2" fmla="*/ 1506636 w 1571428"/>
                  <a:gd name="connsiteY2" fmla="*/ 0 h 388743"/>
                  <a:gd name="connsiteX3" fmla="*/ 1571428 w 1571428"/>
                  <a:gd name="connsiteY3" fmla="*/ 64792 h 388743"/>
                  <a:gd name="connsiteX4" fmla="*/ 1571428 w 1571428"/>
                  <a:gd name="connsiteY4" fmla="*/ 323951 h 388743"/>
                  <a:gd name="connsiteX5" fmla="*/ 1506636 w 1571428"/>
                  <a:gd name="connsiteY5" fmla="*/ 388743 h 388743"/>
                  <a:gd name="connsiteX6" fmla="*/ 64792 w 1571428"/>
                  <a:gd name="connsiteY6" fmla="*/ 388743 h 388743"/>
                  <a:gd name="connsiteX7" fmla="*/ 0 w 1571428"/>
                  <a:gd name="connsiteY7" fmla="*/ 323951 h 388743"/>
                  <a:gd name="connsiteX8" fmla="*/ 0 w 1571428"/>
                  <a:gd name="connsiteY8" fmla="*/ 64792 h 38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71428" h="388743">
                    <a:moveTo>
                      <a:pt x="0" y="64792"/>
                    </a:moveTo>
                    <a:cubicBezTo>
                      <a:pt x="0" y="29008"/>
                      <a:pt x="29008" y="0"/>
                      <a:pt x="64792" y="0"/>
                    </a:cubicBezTo>
                    <a:lnTo>
                      <a:pt x="1506636" y="0"/>
                    </a:lnTo>
                    <a:cubicBezTo>
                      <a:pt x="1542420" y="0"/>
                      <a:pt x="1571428" y="29008"/>
                      <a:pt x="1571428" y="64792"/>
                    </a:cubicBezTo>
                    <a:lnTo>
                      <a:pt x="1571428" y="323951"/>
                    </a:lnTo>
                    <a:cubicBezTo>
                      <a:pt x="1571428" y="359735"/>
                      <a:pt x="1542420" y="388743"/>
                      <a:pt x="1506636" y="388743"/>
                    </a:cubicBezTo>
                    <a:lnTo>
                      <a:pt x="64792" y="388743"/>
                    </a:lnTo>
                    <a:cubicBezTo>
                      <a:pt x="29008" y="388743"/>
                      <a:pt x="0" y="359735"/>
                      <a:pt x="0" y="323951"/>
                    </a:cubicBezTo>
                    <a:lnTo>
                      <a:pt x="0" y="64792"/>
                    </a:lnTo>
                    <a:close/>
                  </a:path>
                </a:pathLst>
              </a:cu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597" tIns="26597" rIns="26597" bIns="26597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/>
                  <a:t>ASESOR JURIDICO</a:t>
                </a:r>
                <a:endParaRPr lang="es-SV" sz="1400" b="1" kern="1200" dirty="0"/>
              </a:p>
            </p:txBody>
          </p:sp>
          <p:sp>
            <p:nvSpPr>
              <p:cNvPr id="75" name="74 Forma libre"/>
              <p:cNvSpPr/>
              <p:nvPr/>
            </p:nvSpPr>
            <p:spPr>
              <a:xfrm>
                <a:off x="6241273" y="1539118"/>
                <a:ext cx="1644593" cy="467092"/>
              </a:xfrm>
              <a:custGeom>
                <a:avLst/>
                <a:gdLst>
                  <a:gd name="connsiteX0" fmla="*/ 0 w 1644593"/>
                  <a:gd name="connsiteY0" fmla="*/ 77850 h 467092"/>
                  <a:gd name="connsiteX1" fmla="*/ 77850 w 1644593"/>
                  <a:gd name="connsiteY1" fmla="*/ 0 h 467092"/>
                  <a:gd name="connsiteX2" fmla="*/ 1566743 w 1644593"/>
                  <a:gd name="connsiteY2" fmla="*/ 0 h 467092"/>
                  <a:gd name="connsiteX3" fmla="*/ 1644593 w 1644593"/>
                  <a:gd name="connsiteY3" fmla="*/ 77850 h 467092"/>
                  <a:gd name="connsiteX4" fmla="*/ 1644593 w 1644593"/>
                  <a:gd name="connsiteY4" fmla="*/ 389242 h 467092"/>
                  <a:gd name="connsiteX5" fmla="*/ 1566743 w 1644593"/>
                  <a:gd name="connsiteY5" fmla="*/ 467092 h 467092"/>
                  <a:gd name="connsiteX6" fmla="*/ 77850 w 1644593"/>
                  <a:gd name="connsiteY6" fmla="*/ 467092 h 467092"/>
                  <a:gd name="connsiteX7" fmla="*/ 0 w 1644593"/>
                  <a:gd name="connsiteY7" fmla="*/ 389242 h 467092"/>
                  <a:gd name="connsiteX8" fmla="*/ 0 w 1644593"/>
                  <a:gd name="connsiteY8" fmla="*/ 77850 h 46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4593" h="467092">
                    <a:moveTo>
                      <a:pt x="0" y="77850"/>
                    </a:moveTo>
                    <a:cubicBezTo>
                      <a:pt x="0" y="34855"/>
                      <a:pt x="34855" y="0"/>
                      <a:pt x="77850" y="0"/>
                    </a:cubicBezTo>
                    <a:lnTo>
                      <a:pt x="1566743" y="0"/>
                    </a:lnTo>
                    <a:cubicBezTo>
                      <a:pt x="1609738" y="0"/>
                      <a:pt x="1644593" y="34855"/>
                      <a:pt x="1644593" y="77850"/>
                    </a:cubicBezTo>
                    <a:lnTo>
                      <a:pt x="1644593" y="389242"/>
                    </a:lnTo>
                    <a:cubicBezTo>
                      <a:pt x="1644593" y="432237"/>
                      <a:pt x="1609738" y="467092"/>
                      <a:pt x="1566743" y="467092"/>
                    </a:cubicBezTo>
                    <a:lnTo>
                      <a:pt x="77850" y="467092"/>
                    </a:lnTo>
                    <a:cubicBezTo>
                      <a:pt x="34855" y="467092"/>
                      <a:pt x="0" y="432237"/>
                      <a:pt x="0" y="389242"/>
                    </a:cubicBezTo>
                    <a:lnTo>
                      <a:pt x="0" y="77850"/>
                    </a:lnTo>
                    <a:close/>
                  </a:path>
                </a:pathLst>
              </a:cu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22" tIns="30422" rIns="30422" bIns="30422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/>
                  <a:t>UNIDAD DE AUDITORIA INTERNA</a:t>
                </a:r>
                <a:endParaRPr lang="es-SV" sz="1400" b="1" kern="1200" dirty="0"/>
              </a:p>
            </p:txBody>
          </p:sp>
          <p:cxnSp>
            <p:nvCxnSpPr>
              <p:cNvPr id="76" name="75 Conector recto"/>
              <p:cNvCxnSpPr/>
              <p:nvPr/>
            </p:nvCxnSpPr>
            <p:spPr>
              <a:xfrm flipH="1">
                <a:off x="5088101" y="775300"/>
                <a:ext cx="1123695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Conector recto"/>
              <p:cNvCxnSpPr/>
              <p:nvPr/>
            </p:nvCxnSpPr>
            <p:spPr>
              <a:xfrm flipH="1">
                <a:off x="5112482" y="1286132"/>
                <a:ext cx="1082752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77 Conector recto"/>
              <p:cNvCxnSpPr/>
              <p:nvPr/>
            </p:nvCxnSpPr>
            <p:spPr>
              <a:xfrm flipH="1">
                <a:off x="5112482" y="1772664"/>
                <a:ext cx="111185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78 Conector recto"/>
              <p:cNvCxnSpPr/>
              <p:nvPr/>
            </p:nvCxnSpPr>
            <p:spPr>
              <a:xfrm flipH="1">
                <a:off x="3888346" y="775300"/>
                <a:ext cx="1224136" cy="6776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79 Conector recto"/>
              <p:cNvCxnSpPr/>
              <p:nvPr/>
            </p:nvCxnSpPr>
            <p:spPr>
              <a:xfrm flipH="1">
                <a:off x="3878283" y="1286132"/>
                <a:ext cx="120981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80 Forma libre"/>
              <p:cNvSpPr/>
              <p:nvPr/>
            </p:nvSpPr>
            <p:spPr>
              <a:xfrm>
                <a:off x="2259458" y="1556792"/>
                <a:ext cx="1617490" cy="388039"/>
              </a:xfrm>
              <a:custGeom>
                <a:avLst/>
                <a:gdLst>
                  <a:gd name="connsiteX0" fmla="*/ 0 w 1617490"/>
                  <a:gd name="connsiteY0" fmla="*/ 64674 h 388039"/>
                  <a:gd name="connsiteX1" fmla="*/ 64674 w 1617490"/>
                  <a:gd name="connsiteY1" fmla="*/ 0 h 388039"/>
                  <a:gd name="connsiteX2" fmla="*/ 1552816 w 1617490"/>
                  <a:gd name="connsiteY2" fmla="*/ 0 h 388039"/>
                  <a:gd name="connsiteX3" fmla="*/ 1617490 w 1617490"/>
                  <a:gd name="connsiteY3" fmla="*/ 64674 h 388039"/>
                  <a:gd name="connsiteX4" fmla="*/ 1617490 w 1617490"/>
                  <a:gd name="connsiteY4" fmla="*/ 323365 h 388039"/>
                  <a:gd name="connsiteX5" fmla="*/ 1552816 w 1617490"/>
                  <a:gd name="connsiteY5" fmla="*/ 388039 h 388039"/>
                  <a:gd name="connsiteX6" fmla="*/ 64674 w 1617490"/>
                  <a:gd name="connsiteY6" fmla="*/ 388039 h 388039"/>
                  <a:gd name="connsiteX7" fmla="*/ 0 w 1617490"/>
                  <a:gd name="connsiteY7" fmla="*/ 323365 h 388039"/>
                  <a:gd name="connsiteX8" fmla="*/ 0 w 1617490"/>
                  <a:gd name="connsiteY8" fmla="*/ 64674 h 38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7490" h="388039">
                    <a:moveTo>
                      <a:pt x="0" y="64674"/>
                    </a:moveTo>
                    <a:cubicBezTo>
                      <a:pt x="0" y="28956"/>
                      <a:pt x="28956" y="0"/>
                      <a:pt x="64674" y="0"/>
                    </a:cubicBezTo>
                    <a:lnTo>
                      <a:pt x="1552816" y="0"/>
                    </a:lnTo>
                    <a:cubicBezTo>
                      <a:pt x="1588534" y="0"/>
                      <a:pt x="1617490" y="28956"/>
                      <a:pt x="1617490" y="64674"/>
                    </a:cubicBezTo>
                    <a:lnTo>
                      <a:pt x="1617490" y="323365"/>
                    </a:lnTo>
                    <a:cubicBezTo>
                      <a:pt x="1617490" y="359083"/>
                      <a:pt x="1588534" y="388039"/>
                      <a:pt x="1552816" y="388039"/>
                    </a:cubicBezTo>
                    <a:lnTo>
                      <a:pt x="64674" y="388039"/>
                    </a:lnTo>
                    <a:cubicBezTo>
                      <a:pt x="28956" y="388039"/>
                      <a:pt x="0" y="359083"/>
                      <a:pt x="0" y="323365"/>
                    </a:cubicBezTo>
                    <a:lnTo>
                      <a:pt x="0" y="64674"/>
                    </a:lnTo>
                    <a:close/>
                  </a:path>
                </a:pathLst>
              </a:cu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6563" tIns="26563" rIns="26563" bIns="26563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400" b="1" kern="1200" dirty="0" smtClean="0"/>
                  <a:t>ASESOR </a:t>
                </a:r>
                <a:r>
                  <a:rPr lang="es-SV" sz="1400" b="1" dirty="0" smtClean="0"/>
                  <a:t>INFORMATICO</a:t>
                </a:r>
                <a:endParaRPr lang="es-SV" sz="1400" b="1" kern="1200" dirty="0"/>
              </a:p>
            </p:txBody>
          </p:sp>
          <p:cxnSp>
            <p:nvCxnSpPr>
              <p:cNvPr id="82" name="81 Conector recto"/>
              <p:cNvCxnSpPr/>
              <p:nvPr/>
            </p:nvCxnSpPr>
            <p:spPr>
              <a:xfrm flipH="1">
                <a:off x="3888346" y="1772816"/>
                <a:ext cx="120981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84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11818"/>
              </p:ext>
            </p:extLst>
          </p:nvPr>
        </p:nvGraphicFramePr>
        <p:xfrm>
          <a:off x="2195736" y="2420888"/>
          <a:ext cx="4680520" cy="402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68352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s-SV" sz="2000" dirty="0" smtClean="0">
                          <a:latin typeface="Tw Cen MT" panose="020B0602020104020603" pitchFamily="34" charset="0"/>
                        </a:rPr>
                        <a:t>Personal</a:t>
                      </a:r>
                      <a:endParaRPr lang="es-SV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latin typeface="Tw Cen MT" panose="020B0602020104020603" pitchFamily="34" charset="0"/>
                        </a:rPr>
                        <a:t>Cantidad</a:t>
                      </a:r>
                      <a:endParaRPr lang="es-SV" sz="2000" dirty="0"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Consejo</a:t>
                      </a:r>
                      <a:r>
                        <a:rPr lang="es-SV" sz="2000" baseline="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Directivo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5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Asesores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Auditoria Interna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Gerencia General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11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Gerencia</a:t>
                      </a:r>
                      <a:r>
                        <a:rPr lang="es-SV" sz="2000" baseline="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de Adquisiciones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Gerencia Financiera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17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Gerencia Administrativa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18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Gerencia</a:t>
                      </a:r>
                      <a:r>
                        <a:rPr lang="es-SV" sz="2000" baseline="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Comercial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000" dirty="0" smtClean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92</a:t>
                      </a:r>
                      <a:endParaRPr lang="es-SV" sz="20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SV" sz="2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TOTAL</a:t>
                      </a:r>
                      <a:endParaRPr lang="es-SV" sz="2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b="1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160</a:t>
                      </a:r>
                      <a:endParaRPr lang="es-SV" sz="2400" b="1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251520" y="148478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rgbClr val="006600"/>
                </a:solidFill>
                <a:latin typeface="Tw Cen MT" panose="020B0602020104020603" pitchFamily="34" charset="0"/>
              </a:rPr>
              <a:t>PERSONAL QUE INTEGRA EL CEFAFA</a:t>
            </a:r>
          </a:p>
          <a:p>
            <a:pPr algn="ctr"/>
            <a:r>
              <a:rPr lang="es-SV" sz="2400" b="1" dirty="0" smtClean="0">
                <a:solidFill>
                  <a:srgbClr val="006600"/>
                </a:solidFill>
                <a:latin typeface="Tw Cen MT" panose="020B0602020104020603" pitchFamily="34" charset="0"/>
              </a:rPr>
              <a:t>JUN013 – MAY014</a:t>
            </a:r>
            <a:endParaRPr lang="es-SV" sz="2400" b="1" dirty="0">
              <a:solidFill>
                <a:srgbClr val="00660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16 Grupo"/>
          <p:cNvGrpSpPr/>
          <p:nvPr/>
        </p:nvGrpSpPr>
        <p:grpSpPr>
          <a:xfrm>
            <a:off x="4427984" y="3841884"/>
            <a:ext cx="4745779" cy="856546"/>
            <a:chOff x="4427984" y="3841884"/>
            <a:chExt cx="4745779" cy="856546"/>
          </a:xfrm>
        </p:grpSpPr>
        <p:sp>
          <p:nvSpPr>
            <p:cNvPr id="22" name="21 CuadroTexto"/>
            <p:cNvSpPr txBox="1"/>
            <p:nvPr/>
          </p:nvSpPr>
          <p:spPr>
            <a:xfrm>
              <a:off x="6084168" y="3841884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SV" sz="2800" b="1" dirty="0">
                <a:solidFill>
                  <a:srgbClr val="008000"/>
                </a:solidFill>
                <a:latin typeface="Tw Cen MT" pitchFamily="34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4427984" y="4298320"/>
              <a:ext cx="4745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solidFill>
                    <a:srgbClr val="002060"/>
                  </a:solidFill>
                  <a:latin typeface="Tw Cen MT" pitchFamily="34" charset="0"/>
                </a:rPr>
                <a:t> </a:t>
              </a:r>
              <a:endParaRPr lang="es-SV" sz="2000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1804611" y="1700808"/>
            <a:ext cx="5503693" cy="3233034"/>
            <a:chOff x="1964169" y="3802652"/>
            <a:chExt cx="5503693" cy="3233034"/>
          </a:xfrm>
        </p:grpSpPr>
        <p:cxnSp>
          <p:nvCxnSpPr>
            <p:cNvPr id="7" name="6 Conector recto"/>
            <p:cNvCxnSpPr/>
            <p:nvPr/>
          </p:nvCxnSpPr>
          <p:spPr>
            <a:xfrm>
              <a:off x="4716016" y="3802652"/>
              <a:ext cx="0" cy="85048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19 Grupo"/>
            <p:cNvGrpSpPr/>
            <p:nvPr/>
          </p:nvGrpSpPr>
          <p:grpSpPr>
            <a:xfrm>
              <a:off x="1964169" y="4570129"/>
              <a:ext cx="5503693" cy="2465557"/>
              <a:chOff x="1733600" y="3359715"/>
              <a:chExt cx="4737251" cy="2122205"/>
            </a:xfrm>
          </p:grpSpPr>
          <p:sp>
            <p:nvSpPr>
              <p:cNvPr id="21" name="20 Rectángulo redondeado"/>
              <p:cNvSpPr/>
              <p:nvPr/>
            </p:nvSpPr>
            <p:spPr>
              <a:xfrm>
                <a:off x="1733600" y="3359715"/>
                <a:ext cx="4737251" cy="2122205"/>
              </a:xfrm>
              <a:prstGeom prst="roundRect">
                <a:avLst/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25 Rectángulo"/>
              <p:cNvSpPr/>
              <p:nvPr/>
            </p:nvSpPr>
            <p:spPr>
              <a:xfrm>
                <a:off x="1870938" y="3670677"/>
                <a:ext cx="4462574" cy="1500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2800" b="1" kern="1200" dirty="0" smtClean="0">
                    <a:solidFill>
                      <a:srgbClr val="008000"/>
                    </a:solidFill>
                    <a:latin typeface="Tw Cen MT" pitchFamily="34" charset="0"/>
                  </a:rPr>
                  <a:t>VISION</a:t>
                </a:r>
                <a:endParaRPr lang="es-ES" sz="2800" kern="1200" dirty="0" smtClean="0">
                  <a:solidFill>
                    <a:srgbClr val="002060"/>
                  </a:solidFill>
                  <a:latin typeface="Tw Cen MT" pitchFamily="34" charset="0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>
                    <a:solidFill>
                      <a:srgbClr val="002060"/>
                    </a:solidFill>
                    <a:latin typeface="Tw Cen MT" pitchFamily="34" charset="0"/>
                  </a:rPr>
                  <a:t>Ser una Institución que garantice el suministro de productos Farmacéuticos, similares y otros a los miembros de la Fuerza Armada.</a:t>
                </a:r>
                <a:endParaRPr lang="es-SV" sz="2800" kern="1200" dirty="0" smtClean="0">
                  <a:solidFill>
                    <a:srgbClr val="002060"/>
                  </a:solidFill>
                  <a:latin typeface="Tw Cen MT" pitchFamily="34" charset="0"/>
                </a:endParaRPr>
              </a:p>
            </p:txBody>
          </p:sp>
        </p:grpSp>
      </p:grpSp>
      <p:grpSp>
        <p:nvGrpSpPr>
          <p:cNvPr id="11" name="10 Grupo"/>
          <p:cNvGrpSpPr/>
          <p:nvPr/>
        </p:nvGrpSpPr>
        <p:grpSpPr>
          <a:xfrm>
            <a:off x="1691681" y="1700808"/>
            <a:ext cx="5832647" cy="3816424"/>
            <a:chOff x="4504568" y="4181241"/>
            <a:chExt cx="5472608" cy="2268428"/>
          </a:xfrm>
        </p:grpSpPr>
        <p:cxnSp>
          <p:nvCxnSpPr>
            <p:cNvPr id="10" name="9 Conector recto"/>
            <p:cNvCxnSpPr/>
            <p:nvPr/>
          </p:nvCxnSpPr>
          <p:spPr>
            <a:xfrm>
              <a:off x="7202449" y="4181241"/>
              <a:ext cx="1" cy="46114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26 Grupo"/>
            <p:cNvGrpSpPr/>
            <p:nvPr/>
          </p:nvGrpSpPr>
          <p:grpSpPr>
            <a:xfrm>
              <a:off x="4504568" y="4484650"/>
              <a:ext cx="5472608" cy="1965019"/>
              <a:chOff x="2495843" y="3602294"/>
              <a:chExt cx="5419524" cy="1663995"/>
            </a:xfrm>
          </p:grpSpPr>
          <p:sp>
            <p:nvSpPr>
              <p:cNvPr id="28" name="27 Rectángulo redondeado"/>
              <p:cNvSpPr/>
              <p:nvPr/>
            </p:nvSpPr>
            <p:spPr>
              <a:xfrm>
                <a:off x="2495844" y="3602294"/>
                <a:ext cx="5419523" cy="1663995"/>
              </a:xfrm>
              <a:prstGeom prst="roundRect">
                <a:avLst/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28 Rectángulo"/>
              <p:cNvSpPr/>
              <p:nvPr/>
            </p:nvSpPr>
            <p:spPr>
              <a:xfrm>
                <a:off x="2495843" y="3717798"/>
                <a:ext cx="5419523" cy="14367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2800" b="1" kern="1200" dirty="0" smtClean="0">
                    <a:solidFill>
                      <a:srgbClr val="008000"/>
                    </a:solidFill>
                    <a:latin typeface="Tw Cen MT" pitchFamily="34" charset="0"/>
                  </a:rPr>
                  <a:t>MISION</a:t>
                </a:r>
                <a:endParaRPr lang="es-ES" sz="2800" kern="1200" dirty="0" smtClean="0">
                  <a:solidFill>
                    <a:srgbClr val="002060"/>
                  </a:solidFill>
                  <a:latin typeface="Tw Cen MT" pitchFamily="34" charset="0"/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>
                    <a:solidFill>
                      <a:srgbClr val="002060"/>
                    </a:solidFill>
                    <a:latin typeface="Tw Cen MT" pitchFamily="34" charset="0"/>
                  </a:rPr>
                  <a:t>Brindar un servicio eficiente mediante la comercialización efectiva de productos farmacéuticos, similares y otros, generando ingresos que permitan apoyar a través de donaciones al sistema de Sanidad Militar.</a:t>
                </a:r>
                <a:endParaRPr lang="es-SV" sz="2800" kern="1200" dirty="0"/>
              </a:p>
            </p:txBody>
          </p:sp>
        </p:grpSp>
      </p:grpSp>
      <p:grpSp>
        <p:nvGrpSpPr>
          <p:cNvPr id="15" name="14 Grupo"/>
          <p:cNvGrpSpPr/>
          <p:nvPr/>
        </p:nvGrpSpPr>
        <p:grpSpPr>
          <a:xfrm>
            <a:off x="2028461" y="1700808"/>
            <a:ext cx="4991811" cy="3348474"/>
            <a:chOff x="2531315" y="171795"/>
            <a:chExt cx="4326022" cy="2239922"/>
          </a:xfrm>
        </p:grpSpPr>
        <p:grpSp>
          <p:nvGrpSpPr>
            <p:cNvPr id="30" name="29 Grupo"/>
            <p:cNvGrpSpPr/>
            <p:nvPr/>
          </p:nvGrpSpPr>
          <p:grpSpPr>
            <a:xfrm>
              <a:off x="2531315" y="801939"/>
              <a:ext cx="4326022" cy="1609778"/>
              <a:chOff x="1342187" y="1362803"/>
              <a:chExt cx="6557653" cy="2355461"/>
            </a:xfrm>
          </p:grpSpPr>
          <p:sp>
            <p:nvSpPr>
              <p:cNvPr id="32" name="31 Rectángulo redondeado"/>
              <p:cNvSpPr/>
              <p:nvPr/>
            </p:nvSpPr>
            <p:spPr>
              <a:xfrm>
                <a:off x="1342187" y="1362803"/>
                <a:ext cx="6557653" cy="2355461"/>
              </a:xfrm>
              <a:prstGeom prst="roundRect">
                <a:avLst/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32 Rectángulo"/>
              <p:cNvSpPr/>
              <p:nvPr/>
            </p:nvSpPr>
            <p:spPr>
              <a:xfrm>
                <a:off x="1572941" y="1487408"/>
                <a:ext cx="6212631" cy="21254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2800" b="1" kern="1200" dirty="0" smtClean="0">
                    <a:solidFill>
                      <a:srgbClr val="008000"/>
                    </a:solidFill>
                    <a:latin typeface="Tw Cen MT" pitchFamily="34" charset="0"/>
                  </a:rPr>
                  <a:t>FINALIDAD 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800" kern="1200" dirty="0" smtClean="0">
                    <a:solidFill>
                      <a:srgbClr val="002060"/>
                    </a:solidFill>
                    <a:latin typeface="Tw Cen MT" pitchFamily="34" charset="0"/>
                  </a:rPr>
                  <a:t>El suministro de productos farmacéuticos y similares para los elementos de la Fuerza Armada. </a:t>
                </a:r>
                <a:endParaRPr lang="es-SV" sz="2800" kern="1200" dirty="0"/>
              </a:p>
            </p:txBody>
          </p:sp>
        </p:grpSp>
        <p:cxnSp>
          <p:nvCxnSpPr>
            <p:cNvPr id="13" name="12 Conector recto"/>
            <p:cNvCxnSpPr/>
            <p:nvPr/>
          </p:nvCxnSpPr>
          <p:spPr>
            <a:xfrm flipV="1">
              <a:off x="4710847" y="171795"/>
              <a:ext cx="0" cy="65207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2702459" y="1189201"/>
            <a:ext cx="3741749" cy="1519719"/>
            <a:chOff x="2702459" y="1189201"/>
            <a:chExt cx="3741749" cy="1519719"/>
          </a:xfrm>
        </p:grpSpPr>
        <p:sp>
          <p:nvSpPr>
            <p:cNvPr id="6" name="5 CuadroTexto"/>
            <p:cNvSpPr txBox="1"/>
            <p:nvPr/>
          </p:nvSpPr>
          <p:spPr>
            <a:xfrm>
              <a:off x="3563888" y="2185700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SV" sz="2800" b="1" dirty="0">
                <a:solidFill>
                  <a:srgbClr val="008000"/>
                </a:solidFill>
                <a:latin typeface="Tw Cen MT" pitchFamily="34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2702459" y="1189201"/>
              <a:ext cx="3741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solidFill>
                    <a:srgbClr val="002060"/>
                  </a:solidFill>
                  <a:latin typeface="Tw Cen MT" pitchFamily="34" charset="0"/>
                </a:rPr>
                <a:t> </a:t>
              </a:r>
              <a:endParaRPr lang="es-SV" sz="2000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-1044624" y="3769876"/>
            <a:ext cx="3960440" cy="923330"/>
            <a:chOff x="179512" y="3769876"/>
            <a:chExt cx="3960440" cy="923330"/>
          </a:xfrm>
        </p:grpSpPr>
        <p:sp>
          <p:nvSpPr>
            <p:cNvPr id="24" name="23 CuadroTexto"/>
            <p:cNvSpPr txBox="1"/>
            <p:nvPr/>
          </p:nvSpPr>
          <p:spPr>
            <a:xfrm>
              <a:off x="2645656" y="3769876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s-SV" sz="2800" b="1" dirty="0">
                <a:solidFill>
                  <a:srgbClr val="008000"/>
                </a:solidFill>
                <a:latin typeface="Tw Cen MT" pitchFamily="34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79512" y="4293096"/>
              <a:ext cx="3960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SV" sz="2000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</p:grp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1084634002"/>
              </p:ext>
            </p:extLst>
          </p:nvPr>
        </p:nvGraphicFramePr>
        <p:xfrm>
          <a:off x="179512" y="1052736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4" name="33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8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Rectángulo redondeado"/>
          <p:cNvSpPr/>
          <p:nvPr/>
        </p:nvSpPr>
        <p:spPr>
          <a:xfrm>
            <a:off x="1043608" y="1524000"/>
            <a:ext cx="7344816" cy="76944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728065" y="1556792"/>
            <a:ext cx="6012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3600" b="1" dirty="0" smtClean="0">
                <a:solidFill>
                  <a:schemeClr val="bg1"/>
                </a:solidFill>
                <a:latin typeface="Tw Cen MT" pitchFamily="34" charset="0"/>
              </a:rPr>
              <a:t>OBJETIVOS INSTITUCIONALES</a:t>
            </a:r>
            <a:endParaRPr lang="es-SV" sz="36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40" name="39 Grupo"/>
          <p:cNvGrpSpPr/>
          <p:nvPr/>
        </p:nvGrpSpPr>
        <p:grpSpPr>
          <a:xfrm>
            <a:off x="2267744" y="2636912"/>
            <a:ext cx="2376264" cy="2276380"/>
            <a:chOff x="2267744" y="2636912"/>
            <a:chExt cx="2376264" cy="2276380"/>
          </a:xfrm>
        </p:grpSpPr>
        <p:sp>
          <p:nvSpPr>
            <p:cNvPr id="9" name="8 CuadroTexto"/>
            <p:cNvSpPr txBox="1"/>
            <p:nvPr/>
          </p:nvSpPr>
          <p:spPr>
            <a:xfrm>
              <a:off x="2267744" y="3158966"/>
              <a:ext cx="23762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dirty="0">
                  <a:solidFill>
                    <a:srgbClr val="002060"/>
                  </a:solidFill>
                  <a:latin typeface="Tw Cen MT" pitchFamily="34" charset="0"/>
                </a:rPr>
                <a:t>P</a:t>
              </a:r>
              <a:r>
                <a:rPr lang="es-SV" dirty="0" smtClean="0">
                  <a:solidFill>
                    <a:srgbClr val="002060"/>
                  </a:solidFill>
                  <a:latin typeface="Tw Cen MT" pitchFamily="34" charset="0"/>
                </a:rPr>
                <a:t>roductos </a:t>
              </a:r>
              <a:r>
                <a:rPr lang="es-SV" dirty="0">
                  <a:solidFill>
                    <a:srgbClr val="002060"/>
                  </a:solidFill>
                  <a:latin typeface="Tw Cen MT" pitchFamily="34" charset="0"/>
                </a:rPr>
                <a:t>farmacéuticos, similares y </a:t>
              </a:r>
              <a:r>
                <a:rPr lang="es-SV" dirty="0" smtClean="0">
                  <a:solidFill>
                    <a:srgbClr val="002060"/>
                  </a:solidFill>
                  <a:latin typeface="Tw Cen MT" pitchFamily="34" charset="0"/>
                </a:rPr>
                <a:t>otros para garantizar </a:t>
              </a:r>
              <a:r>
                <a:rPr lang="es-SV" dirty="0">
                  <a:solidFill>
                    <a:srgbClr val="002060"/>
                  </a:solidFill>
                  <a:latin typeface="Tw Cen MT" pitchFamily="34" charset="0"/>
                </a:rPr>
                <a:t>los ingresos y el apoyo al Sistema de Sanidad Militar</a:t>
              </a:r>
              <a:endParaRPr lang="es-SV" dirty="0">
                <a:solidFill>
                  <a:srgbClr val="002060"/>
                </a:solidFill>
              </a:endParaRPr>
            </a:p>
          </p:txBody>
        </p:sp>
        <p:grpSp>
          <p:nvGrpSpPr>
            <p:cNvPr id="24" name="23 Grupo"/>
            <p:cNvGrpSpPr/>
            <p:nvPr/>
          </p:nvGrpSpPr>
          <p:grpSpPr>
            <a:xfrm>
              <a:off x="2399141" y="2636912"/>
              <a:ext cx="1944217" cy="366720"/>
              <a:chOff x="5000" y="528635"/>
              <a:chExt cx="1655128" cy="36672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24 Rectángulo redondeado"/>
              <p:cNvSpPr/>
              <p:nvPr/>
            </p:nvSpPr>
            <p:spPr>
              <a:xfrm>
                <a:off x="5000" y="528635"/>
                <a:ext cx="1655128" cy="36672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25 Rectángulo"/>
              <p:cNvSpPr/>
              <p:nvPr/>
            </p:nvSpPr>
            <p:spPr>
              <a:xfrm>
                <a:off x="15741" y="539376"/>
                <a:ext cx="1633646" cy="345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800" b="1" kern="1200" dirty="0" smtClean="0"/>
                  <a:t>COMERCIALIZAR</a:t>
                </a:r>
                <a:endParaRPr lang="es-SV" sz="1800" b="1" kern="1200" dirty="0"/>
              </a:p>
            </p:txBody>
          </p:sp>
        </p:grpSp>
      </p:grpSp>
      <p:grpSp>
        <p:nvGrpSpPr>
          <p:cNvPr id="39" name="38 Grupo"/>
          <p:cNvGrpSpPr/>
          <p:nvPr/>
        </p:nvGrpSpPr>
        <p:grpSpPr>
          <a:xfrm>
            <a:off x="35496" y="2630232"/>
            <a:ext cx="2232248" cy="2268252"/>
            <a:chOff x="35496" y="2630232"/>
            <a:chExt cx="2232248" cy="2268252"/>
          </a:xfrm>
        </p:grpSpPr>
        <p:sp>
          <p:nvSpPr>
            <p:cNvPr id="2" name="1 CuadroTexto"/>
            <p:cNvSpPr txBox="1"/>
            <p:nvPr/>
          </p:nvSpPr>
          <p:spPr>
            <a:xfrm>
              <a:off x="35496" y="3144158"/>
              <a:ext cx="22322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SV" dirty="0">
                  <a:solidFill>
                    <a:srgbClr val="002060"/>
                  </a:solidFill>
                  <a:latin typeface="Tw Cen MT" pitchFamily="34" charset="0"/>
                </a:rPr>
                <a:t>P</a:t>
              </a:r>
              <a:r>
                <a:rPr lang="es-SV" dirty="0" smtClean="0">
                  <a:solidFill>
                    <a:srgbClr val="002060"/>
                  </a:solidFill>
                  <a:latin typeface="Tw Cen MT" pitchFamily="34" charset="0"/>
                </a:rPr>
                <a:t>roductos </a:t>
              </a:r>
              <a:r>
                <a:rPr lang="es-SV" dirty="0">
                  <a:solidFill>
                    <a:srgbClr val="002060"/>
                  </a:solidFill>
                  <a:latin typeface="Tw Cen MT" pitchFamily="34" charset="0"/>
                </a:rPr>
                <a:t>farmacéuticos y similares para los elementos de la fuerza armada.</a:t>
              </a:r>
            </a:p>
            <a:p>
              <a:pPr algn="ctr"/>
              <a:endParaRPr lang="es-SV" dirty="0">
                <a:solidFill>
                  <a:srgbClr val="002060"/>
                </a:solidFill>
              </a:endParaRPr>
            </a:p>
          </p:txBody>
        </p:sp>
        <p:grpSp>
          <p:nvGrpSpPr>
            <p:cNvPr id="30" name="29 Grupo"/>
            <p:cNvGrpSpPr/>
            <p:nvPr/>
          </p:nvGrpSpPr>
          <p:grpSpPr>
            <a:xfrm>
              <a:off x="305577" y="2630232"/>
              <a:ext cx="1655128" cy="366720"/>
              <a:chOff x="5000" y="528635"/>
              <a:chExt cx="1655128" cy="36672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30 Rectángulo redondeado"/>
              <p:cNvSpPr/>
              <p:nvPr/>
            </p:nvSpPr>
            <p:spPr>
              <a:xfrm>
                <a:off x="5000" y="528635"/>
                <a:ext cx="1655128" cy="36672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31 Rectángulo"/>
              <p:cNvSpPr/>
              <p:nvPr/>
            </p:nvSpPr>
            <p:spPr>
              <a:xfrm>
                <a:off x="15741" y="539376"/>
                <a:ext cx="1633646" cy="345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800" b="1" kern="1200" dirty="0" smtClean="0"/>
                  <a:t>SUMINISTRAR</a:t>
                </a:r>
                <a:endParaRPr lang="es-SV" sz="1800" b="1" kern="1200" dirty="0"/>
              </a:p>
            </p:txBody>
          </p:sp>
        </p:grpSp>
      </p:grpSp>
      <p:grpSp>
        <p:nvGrpSpPr>
          <p:cNvPr id="41" name="40 Grupo"/>
          <p:cNvGrpSpPr/>
          <p:nvPr/>
        </p:nvGrpSpPr>
        <p:grpSpPr>
          <a:xfrm>
            <a:off x="4644008" y="2636912"/>
            <a:ext cx="2160240" cy="2812380"/>
            <a:chOff x="4644008" y="2636912"/>
            <a:chExt cx="2160240" cy="2812380"/>
          </a:xfrm>
        </p:grpSpPr>
        <p:sp>
          <p:nvSpPr>
            <p:cNvPr id="10" name="9 CuadroTexto"/>
            <p:cNvSpPr txBox="1"/>
            <p:nvPr/>
          </p:nvSpPr>
          <p:spPr>
            <a:xfrm>
              <a:off x="4644008" y="3140968"/>
              <a:ext cx="216024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s-SV" dirty="0">
                  <a:solidFill>
                    <a:srgbClr val="002060"/>
                  </a:solidFill>
                  <a:latin typeface="Tw Cen MT" pitchFamily="34" charset="0"/>
                </a:rPr>
                <a:t>A</a:t>
              </a:r>
              <a:r>
                <a:rPr lang="es-SV" dirty="0" smtClean="0">
                  <a:solidFill>
                    <a:srgbClr val="002060"/>
                  </a:solidFill>
                  <a:latin typeface="Tw Cen MT" pitchFamily="34" charset="0"/>
                </a:rPr>
                <a:t>decuadamente </a:t>
              </a:r>
              <a:r>
                <a:rPr lang="es-SV" dirty="0">
                  <a:solidFill>
                    <a:srgbClr val="002060"/>
                  </a:solidFill>
                  <a:latin typeface="Tw Cen MT" pitchFamily="34" charset="0"/>
                </a:rPr>
                <a:t>los recursos </a:t>
              </a:r>
              <a:r>
                <a:rPr lang="es-SV" dirty="0" smtClean="0">
                  <a:solidFill>
                    <a:srgbClr val="002060"/>
                  </a:solidFill>
                  <a:latin typeface="Tw Cen MT" pitchFamily="34" charset="0"/>
                </a:rPr>
                <a:t>para </a:t>
              </a:r>
              <a:r>
                <a:rPr lang="es-SV" dirty="0">
                  <a:solidFill>
                    <a:srgbClr val="002060"/>
                  </a:solidFill>
                  <a:latin typeface="Tw Cen MT" pitchFamily="34" charset="0"/>
                </a:rPr>
                <a:t>obtener márgenes de rentabilidad que proporcione el crecimiento institucional.</a:t>
              </a:r>
            </a:p>
            <a:p>
              <a:pPr algn="ctr"/>
              <a:endParaRPr lang="es-SV" dirty="0">
                <a:solidFill>
                  <a:srgbClr val="002060"/>
                </a:solidFill>
              </a:endParaRPr>
            </a:p>
          </p:txBody>
        </p:sp>
        <p:grpSp>
          <p:nvGrpSpPr>
            <p:cNvPr id="33" name="32 Grupo"/>
            <p:cNvGrpSpPr/>
            <p:nvPr/>
          </p:nvGrpSpPr>
          <p:grpSpPr>
            <a:xfrm>
              <a:off x="4910461" y="2636912"/>
              <a:ext cx="1655128" cy="366720"/>
              <a:chOff x="5000" y="528635"/>
              <a:chExt cx="1655128" cy="36672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33 Rectángulo redondeado"/>
              <p:cNvSpPr/>
              <p:nvPr/>
            </p:nvSpPr>
            <p:spPr>
              <a:xfrm>
                <a:off x="5000" y="528635"/>
                <a:ext cx="1655128" cy="36672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34 Rectángulo"/>
              <p:cNvSpPr/>
              <p:nvPr/>
            </p:nvSpPr>
            <p:spPr>
              <a:xfrm>
                <a:off x="15741" y="539376"/>
                <a:ext cx="1633646" cy="345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800" b="1" kern="1200" dirty="0" smtClean="0"/>
                  <a:t>ADMINISTRAR</a:t>
                </a:r>
                <a:endParaRPr lang="es-SV" sz="1800" b="1" kern="1200" dirty="0"/>
              </a:p>
            </p:txBody>
          </p:sp>
        </p:grpSp>
      </p:grpSp>
      <p:grpSp>
        <p:nvGrpSpPr>
          <p:cNvPr id="42" name="41 Grupo"/>
          <p:cNvGrpSpPr/>
          <p:nvPr/>
        </p:nvGrpSpPr>
        <p:grpSpPr>
          <a:xfrm>
            <a:off x="6876256" y="2630232"/>
            <a:ext cx="2160240" cy="1711065"/>
            <a:chOff x="6876256" y="2630232"/>
            <a:chExt cx="2160240" cy="1711065"/>
          </a:xfrm>
        </p:grpSpPr>
        <p:sp>
          <p:nvSpPr>
            <p:cNvPr id="11" name="10 CuadroTexto"/>
            <p:cNvSpPr txBox="1"/>
            <p:nvPr/>
          </p:nvSpPr>
          <p:spPr>
            <a:xfrm>
              <a:off x="6876256" y="3140968"/>
              <a:ext cx="216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dirty="0">
                  <a:solidFill>
                    <a:srgbClr val="002060"/>
                  </a:solidFill>
                  <a:latin typeface="Tw Cen MT" pitchFamily="34" charset="0"/>
                </a:rPr>
                <a:t>L</a:t>
              </a:r>
              <a:r>
                <a:rPr lang="es-SV" dirty="0" smtClean="0">
                  <a:solidFill>
                    <a:srgbClr val="002060"/>
                  </a:solidFill>
                  <a:latin typeface="Tw Cen MT" pitchFamily="34" charset="0"/>
                </a:rPr>
                <a:t>a imagen, mediante </a:t>
              </a:r>
              <a:r>
                <a:rPr lang="es-SV" dirty="0">
                  <a:solidFill>
                    <a:srgbClr val="002060"/>
                  </a:solidFill>
                  <a:latin typeface="Tw Cen MT" pitchFamily="34" charset="0"/>
                </a:rPr>
                <a:t>la identificación de la marca “CEFAFA®” a nivel </a:t>
              </a:r>
              <a:r>
                <a:rPr lang="es-SV" dirty="0" smtClean="0">
                  <a:solidFill>
                    <a:srgbClr val="002060"/>
                  </a:solidFill>
                  <a:latin typeface="Tw Cen MT" pitchFamily="34" charset="0"/>
                </a:rPr>
                <a:t>nacional.</a:t>
              </a:r>
              <a:endParaRPr lang="es-SV" dirty="0">
                <a:solidFill>
                  <a:srgbClr val="002060"/>
                </a:solidFill>
              </a:endParaRPr>
            </a:p>
          </p:txBody>
        </p:sp>
        <p:grpSp>
          <p:nvGrpSpPr>
            <p:cNvPr id="36" name="35 Grupo"/>
            <p:cNvGrpSpPr/>
            <p:nvPr/>
          </p:nvGrpSpPr>
          <p:grpSpPr>
            <a:xfrm>
              <a:off x="7092280" y="2630232"/>
              <a:ext cx="1655128" cy="366720"/>
              <a:chOff x="5000" y="528635"/>
              <a:chExt cx="1655128" cy="366720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36 Rectángulo redondeado"/>
              <p:cNvSpPr/>
              <p:nvPr/>
            </p:nvSpPr>
            <p:spPr>
              <a:xfrm>
                <a:off x="5000" y="528635"/>
                <a:ext cx="1655128" cy="36672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3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37 Rectángulo"/>
              <p:cNvSpPr/>
              <p:nvPr/>
            </p:nvSpPr>
            <p:spPr>
              <a:xfrm>
                <a:off x="15741" y="539376"/>
                <a:ext cx="1633646" cy="3452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SV" sz="1800" b="1" kern="1200" dirty="0" smtClean="0"/>
                  <a:t>FORTALECER</a:t>
                </a:r>
                <a:endParaRPr lang="es-SV" sz="1800" b="1" kern="1200" dirty="0"/>
              </a:p>
            </p:txBody>
          </p:sp>
        </p:grpSp>
      </p:grpSp>
      <p:cxnSp>
        <p:nvCxnSpPr>
          <p:cNvPr id="16" name="15 Conector recto de flecha"/>
          <p:cNvCxnSpPr/>
          <p:nvPr/>
        </p:nvCxnSpPr>
        <p:spPr>
          <a:xfrm flipH="1">
            <a:off x="1331640" y="2293441"/>
            <a:ext cx="144016" cy="199455"/>
          </a:xfrm>
          <a:prstGeom prst="straightConnector1">
            <a:avLst/>
          </a:prstGeom>
          <a:ln>
            <a:solidFill>
              <a:srgbClr val="0904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3371249" y="2293441"/>
            <a:ext cx="0" cy="199455"/>
          </a:xfrm>
          <a:prstGeom prst="straightConnector1">
            <a:avLst/>
          </a:prstGeom>
          <a:ln>
            <a:solidFill>
              <a:srgbClr val="0904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5724128" y="2293441"/>
            <a:ext cx="0" cy="199455"/>
          </a:xfrm>
          <a:prstGeom prst="straightConnector1">
            <a:avLst/>
          </a:prstGeom>
          <a:ln>
            <a:solidFill>
              <a:srgbClr val="0904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7740352" y="2293441"/>
            <a:ext cx="144016" cy="199455"/>
          </a:xfrm>
          <a:prstGeom prst="straightConnector1">
            <a:avLst/>
          </a:prstGeom>
          <a:ln>
            <a:solidFill>
              <a:srgbClr val="0904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657600"/>
          </a:xfrm>
          <a:prstGeom prst="rect">
            <a:avLst/>
          </a:prstGeom>
          <a:gradFill>
            <a:gsLst>
              <a:gs pos="0">
                <a:schemeClr val="accent3">
                  <a:alpha val="17000"/>
                </a:schemeClr>
              </a:gs>
              <a:gs pos="51000">
                <a:schemeClr val="accent3">
                  <a:lumMod val="40000"/>
                  <a:lumOff val="60000"/>
                </a:schemeClr>
              </a:gs>
              <a:gs pos="9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104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 descr="C:\Users\oficial\Desktop\Ultimo Back Up013 HP\LAIP 2\Logos Varios\Logo CEFAF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300"/>
            <a:ext cx="1008112" cy="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842895" y="2996952"/>
            <a:ext cx="7473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6000" b="1" dirty="0" smtClean="0">
                <a:solidFill>
                  <a:srgbClr val="008000"/>
                </a:solidFill>
                <a:latin typeface="Tw Cen MT" pitchFamily="34" charset="0"/>
              </a:rPr>
              <a:t>GESTIÓN FINANCIERA</a:t>
            </a:r>
            <a:endParaRPr lang="es-SV" sz="6000" b="1" dirty="0">
              <a:solidFill>
                <a:srgbClr val="008000"/>
              </a:solidFill>
              <a:latin typeface="Tw Cen M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051720" y="3326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000" b="1" u="sng" dirty="0" smtClean="0">
                <a:latin typeface="Tw Cen MT" pitchFamily="34" charset="0"/>
              </a:rPr>
              <a:t>CENTRO FARMACÉUTICO DE LA FUERZA ARMADA</a:t>
            </a:r>
            <a:endParaRPr lang="es-SV" sz="2000" b="1" u="sng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3484</TotalTime>
  <Words>1634</Words>
  <Application>Microsoft Office PowerPoint</Application>
  <PresentationFormat>Presentación en pantalla (4:3)</PresentationFormat>
  <Paragraphs>368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oficial</dc:creator>
  <cp:lastModifiedBy>GerenteGeneralCEFAFA</cp:lastModifiedBy>
  <cp:revision>545</cp:revision>
  <cp:lastPrinted>2014-09-17T14:26:55Z</cp:lastPrinted>
  <dcterms:created xsi:type="dcterms:W3CDTF">2014-09-08T01:52:54Z</dcterms:created>
  <dcterms:modified xsi:type="dcterms:W3CDTF">2014-09-26T16:51:18Z</dcterms:modified>
</cp:coreProperties>
</file>