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85" r:id="rId2"/>
    <p:sldId id="270" r:id="rId3"/>
    <p:sldId id="319" r:id="rId4"/>
  </p:sldIdLst>
  <p:sldSz cx="9144000" cy="6858000" type="screen4x3"/>
  <p:notesSz cx="666273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73"/>
    <a:srgbClr val="000000"/>
    <a:srgbClr val="6E815B"/>
    <a:srgbClr val="0099BA"/>
    <a:srgbClr val="DDDDDD"/>
    <a:srgbClr val="C0C0C0"/>
    <a:srgbClr val="EAEAEA"/>
    <a:srgbClr val="CC0000"/>
    <a:srgbClr val="46ACAE"/>
    <a:srgbClr val="7E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 autoAdjust="0"/>
  </p:normalViewPr>
  <p:slideViewPr>
    <p:cSldViewPr>
      <p:cViewPr>
        <p:scale>
          <a:sx n="100" d="100"/>
          <a:sy n="100" d="100"/>
        </p:scale>
        <p:origin x="-498" y="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8AD71-BA72-40A2-92EB-4EF407C68D6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DDDCA9C2-3EA4-4D54-91D4-00D19BA3E7C4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Clases de Concurso </a:t>
          </a:r>
        </a:p>
        <a:p>
          <a:r>
            <a:rPr lang="es-ES" dirty="0" smtClean="0"/>
            <a:t>Art. 26 LCAM </a:t>
          </a:r>
          <a:endParaRPr lang="es-ES" dirty="0"/>
        </a:p>
      </dgm:t>
    </dgm:pt>
    <dgm:pt modelId="{B0D1B3B0-C1AB-4E19-89C7-9CD119B04622}" type="parTrans" cxnId="{9ADDA0D8-7683-48D2-B6A7-39BE76AD304A}">
      <dgm:prSet/>
      <dgm:spPr/>
      <dgm:t>
        <a:bodyPr/>
        <a:lstStyle/>
        <a:p>
          <a:endParaRPr lang="es-ES"/>
        </a:p>
      </dgm:t>
    </dgm:pt>
    <dgm:pt modelId="{95038F76-BAAB-4FF8-BD8F-D6D94F329F5F}" type="sibTrans" cxnId="{9ADDA0D8-7683-48D2-B6A7-39BE76AD304A}">
      <dgm:prSet/>
      <dgm:spPr/>
      <dgm:t>
        <a:bodyPr/>
        <a:lstStyle/>
        <a:p>
          <a:endParaRPr lang="es-ES"/>
        </a:p>
      </dgm:t>
    </dgm:pt>
    <dgm:pt modelId="{4FEC56E4-8EC8-4B0A-B676-AF05BC8120EB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Concurso de Ascenso (Art. 27 LCAM)</a:t>
          </a:r>
          <a:endParaRPr lang="es-ES" dirty="0"/>
        </a:p>
      </dgm:t>
    </dgm:pt>
    <dgm:pt modelId="{5A611E2E-2FA7-444A-8093-FDFF14E4BC86}" type="parTrans" cxnId="{D6FAC35F-6386-430F-8799-6D2D62303492}">
      <dgm:prSet/>
      <dgm:spPr/>
      <dgm:t>
        <a:bodyPr/>
        <a:lstStyle/>
        <a:p>
          <a:endParaRPr lang="es-ES"/>
        </a:p>
      </dgm:t>
    </dgm:pt>
    <dgm:pt modelId="{A738B0A3-9286-458C-BAC8-00B1EBD6347B}" type="sibTrans" cxnId="{D6FAC35F-6386-430F-8799-6D2D62303492}">
      <dgm:prSet/>
      <dgm:spPr/>
      <dgm:t>
        <a:bodyPr/>
        <a:lstStyle/>
        <a:p>
          <a:endParaRPr lang="es-ES"/>
        </a:p>
      </dgm:t>
    </dgm:pt>
    <dgm:pt modelId="{908755FD-D43C-4F9F-AF83-010EE8CA6EC8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Concurso Abierto (Art. 28 LCAM)</a:t>
          </a:r>
          <a:endParaRPr lang="es-ES" dirty="0"/>
        </a:p>
      </dgm:t>
    </dgm:pt>
    <dgm:pt modelId="{54028DFD-943E-4818-BFF8-887F0774CF59}" type="parTrans" cxnId="{73B7DBAC-0E30-4064-8C95-6597EEEF7593}">
      <dgm:prSet/>
      <dgm:spPr/>
      <dgm:t>
        <a:bodyPr/>
        <a:lstStyle/>
        <a:p>
          <a:endParaRPr lang="es-ES"/>
        </a:p>
      </dgm:t>
    </dgm:pt>
    <dgm:pt modelId="{6F96E014-3ED8-4B61-91B1-069AB7D78A3D}" type="sibTrans" cxnId="{73B7DBAC-0E30-4064-8C95-6597EEEF7593}">
      <dgm:prSet/>
      <dgm:spPr/>
      <dgm:t>
        <a:bodyPr/>
        <a:lstStyle/>
        <a:p>
          <a:endParaRPr lang="es-ES"/>
        </a:p>
      </dgm:t>
    </dgm:pt>
    <dgm:pt modelId="{3B5E37DC-1B8D-4A54-A55D-C8377BF5B666}" type="pres">
      <dgm:prSet presAssocID="{1738AD71-BA72-40A2-92EB-4EF407C68D6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BE42BBCB-B680-4EBB-8F8A-0E91978A9A11}" type="pres">
      <dgm:prSet presAssocID="{DDDCA9C2-3EA4-4D54-91D4-00D19BA3E7C4}" presName="root1" presStyleCnt="0"/>
      <dgm:spPr/>
    </dgm:pt>
    <dgm:pt modelId="{DD5B81CF-F07C-42F2-837A-51FC50DCE840}" type="pres">
      <dgm:prSet presAssocID="{DDDCA9C2-3EA4-4D54-91D4-00D19BA3E7C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9C108CE-C857-446F-AE93-D9246941A8A1}" type="pres">
      <dgm:prSet presAssocID="{DDDCA9C2-3EA4-4D54-91D4-00D19BA3E7C4}" presName="level2hierChild" presStyleCnt="0"/>
      <dgm:spPr/>
    </dgm:pt>
    <dgm:pt modelId="{CDC7429D-12BB-4D4A-88B3-043A6F246D01}" type="pres">
      <dgm:prSet presAssocID="{5A611E2E-2FA7-444A-8093-FDFF14E4BC86}" presName="conn2-1" presStyleLbl="parChTrans1D2" presStyleIdx="0" presStyleCnt="2"/>
      <dgm:spPr/>
      <dgm:t>
        <a:bodyPr/>
        <a:lstStyle/>
        <a:p>
          <a:endParaRPr lang="es-SV"/>
        </a:p>
      </dgm:t>
    </dgm:pt>
    <dgm:pt modelId="{D9EC08C1-41A6-47AA-A7A8-A0332E877553}" type="pres">
      <dgm:prSet presAssocID="{5A611E2E-2FA7-444A-8093-FDFF14E4BC86}" presName="connTx" presStyleLbl="parChTrans1D2" presStyleIdx="0" presStyleCnt="2"/>
      <dgm:spPr/>
      <dgm:t>
        <a:bodyPr/>
        <a:lstStyle/>
        <a:p>
          <a:endParaRPr lang="es-SV"/>
        </a:p>
      </dgm:t>
    </dgm:pt>
    <dgm:pt modelId="{1C0F005A-A2C5-4901-A51F-21ADA19617FB}" type="pres">
      <dgm:prSet presAssocID="{4FEC56E4-8EC8-4B0A-B676-AF05BC8120EB}" presName="root2" presStyleCnt="0"/>
      <dgm:spPr/>
    </dgm:pt>
    <dgm:pt modelId="{4EA3EA08-837E-4B06-A2EA-BA56D76CF653}" type="pres">
      <dgm:prSet presAssocID="{4FEC56E4-8EC8-4B0A-B676-AF05BC8120E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222204-BDE0-4C0E-B252-8226FEC660CA}" type="pres">
      <dgm:prSet presAssocID="{4FEC56E4-8EC8-4B0A-B676-AF05BC8120EB}" presName="level3hierChild" presStyleCnt="0"/>
      <dgm:spPr/>
    </dgm:pt>
    <dgm:pt modelId="{F18B0BE9-19A4-474E-BF66-024A4D18F640}" type="pres">
      <dgm:prSet presAssocID="{54028DFD-943E-4818-BFF8-887F0774CF59}" presName="conn2-1" presStyleLbl="parChTrans1D2" presStyleIdx="1" presStyleCnt="2"/>
      <dgm:spPr/>
      <dgm:t>
        <a:bodyPr/>
        <a:lstStyle/>
        <a:p>
          <a:endParaRPr lang="es-SV"/>
        </a:p>
      </dgm:t>
    </dgm:pt>
    <dgm:pt modelId="{A668A58E-BB5D-41BB-B12D-51BF1EFC7F93}" type="pres">
      <dgm:prSet presAssocID="{54028DFD-943E-4818-BFF8-887F0774CF59}" presName="connTx" presStyleLbl="parChTrans1D2" presStyleIdx="1" presStyleCnt="2"/>
      <dgm:spPr/>
      <dgm:t>
        <a:bodyPr/>
        <a:lstStyle/>
        <a:p>
          <a:endParaRPr lang="es-SV"/>
        </a:p>
      </dgm:t>
    </dgm:pt>
    <dgm:pt modelId="{2DA2D668-026F-47EF-B774-E892CA64E928}" type="pres">
      <dgm:prSet presAssocID="{908755FD-D43C-4F9F-AF83-010EE8CA6EC8}" presName="root2" presStyleCnt="0"/>
      <dgm:spPr/>
    </dgm:pt>
    <dgm:pt modelId="{40C30970-1C8B-422A-AA3D-FEC5ED953CFE}" type="pres">
      <dgm:prSet presAssocID="{908755FD-D43C-4F9F-AF83-010EE8CA6EC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936FD2-2AB3-4071-9EC2-5B67317E3343}" type="pres">
      <dgm:prSet presAssocID="{908755FD-D43C-4F9F-AF83-010EE8CA6EC8}" presName="level3hierChild" presStyleCnt="0"/>
      <dgm:spPr/>
    </dgm:pt>
  </dgm:ptLst>
  <dgm:cxnLst>
    <dgm:cxn modelId="{B6809D98-D01A-4FB2-AE5C-AF318C37419D}" type="presOf" srcId="{4FEC56E4-8EC8-4B0A-B676-AF05BC8120EB}" destId="{4EA3EA08-837E-4B06-A2EA-BA56D76CF653}" srcOrd="0" destOrd="0" presId="urn:microsoft.com/office/officeart/2005/8/layout/hierarchy2"/>
    <dgm:cxn modelId="{9B302FE6-1F03-4245-80C6-154CE712C765}" type="presOf" srcId="{1738AD71-BA72-40A2-92EB-4EF407C68D6A}" destId="{3B5E37DC-1B8D-4A54-A55D-C8377BF5B666}" srcOrd="0" destOrd="0" presId="urn:microsoft.com/office/officeart/2005/8/layout/hierarchy2"/>
    <dgm:cxn modelId="{73B7DBAC-0E30-4064-8C95-6597EEEF7593}" srcId="{DDDCA9C2-3EA4-4D54-91D4-00D19BA3E7C4}" destId="{908755FD-D43C-4F9F-AF83-010EE8CA6EC8}" srcOrd="1" destOrd="0" parTransId="{54028DFD-943E-4818-BFF8-887F0774CF59}" sibTransId="{6F96E014-3ED8-4B61-91B1-069AB7D78A3D}"/>
    <dgm:cxn modelId="{DEE88180-DB40-4C92-84CB-FDE4E536872C}" type="presOf" srcId="{5A611E2E-2FA7-444A-8093-FDFF14E4BC86}" destId="{D9EC08C1-41A6-47AA-A7A8-A0332E877553}" srcOrd="1" destOrd="0" presId="urn:microsoft.com/office/officeart/2005/8/layout/hierarchy2"/>
    <dgm:cxn modelId="{5A08A3A0-288A-4C4B-960F-AAF34D3C0EE7}" type="presOf" srcId="{DDDCA9C2-3EA4-4D54-91D4-00D19BA3E7C4}" destId="{DD5B81CF-F07C-42F2-837A-51FC50DCE840}" srcOrd="0" destOrd="0" presId="urn:microsoft.com/office/officeart/2005/8/layout/hierarchy2"/>
    <dgm:cxn modelId="{00EF17F5-2269-4A1E-AB19-463C8572C1AE}" type="presOf" srcId="{54028DFD-943E-4818-BFF8-887F0774CF59}" destId="{A668A58E-BB5D-41BB-B12D-51BF1EFC7F93}" srcOrd="1" destOrd="0" presId="urn:microsoft.com/office/officeart/2005/8/layout/hierarchy2"/>
    <dgm:cxn modelId="{9ADDA0D8-7683-48D2-B6A7-39BE76AD304A}" srcId="{1738AD71-BA72-40A2-92EB-4EF407C68D6A}" destId="{DDDCA9C2-3EA4-4D54-91D4-00D19BA3E7C4}" srcOrd="0" destOrd="0" parTransId="{B0D1B3B0-C1AB-4E19-89C7-9CD119B04622}" sibTransId="{95038F76-BAAB-4FF8-BD8F-D6D94F329F5F}"/>
    <dgm:cxn modelId="{45F0915D-AEE6-4552-80A6-82B2DB2F9D6D}" type="presOf" srcId="{5A611E2E-2FA7-444A-8093-FDFF14E4BC86}" destId="{CDC7429D-12BB-4D4A-88B3-043A6F246D01}" srcOrd="0" destOrd="0" presId="urn:microsoft.com/office/officeart/2005/8/layout/hierarchy2"/>
    <dgm:cxn modelId="{D6FAC35F-6386-430F-8799-6D2D62303492}" srcId="{DDDCA9C2-3EA4-4D54-91D4-00D19BA3E7C4}" destId="{4FEC56E4-8EC8-4B0A-B676-AF05BC8120EB}" srcOrd="0" destOrd="0" parTransId="{5A611E2E-2FA7-444A-8093-FDFF14E4BC86}" sibTransId="{A738B0A3-9286-458C-BAC8-00B1EBD6347B}"/>
    <dgm:cxn modelId="{D08D269B-5394-40FC-AC45-3742408C5172}" type="presOf" srcId="{908755FD-D43C-4F9F-AF83-010EE8CA6EC8}" destId="{40C30970-1C8B-422A-AA3D-FEC5ED953CFE}" srcOrd="0" destOrd="0" presId="urn:microsoft.com/office/officeart/2005/8/layout/hierarchy2"/>
    <dgm:cxn modelId="{26E7A89F-AB50-4CA9-8EB2-58B5B7766190}" type="presOf" srcId="{54028DFD-943E-4818-BFF8-887F0774CF59}" destId="{F18B0BE9-19A4-474E-BF66-024A4D18F640}" srcOrd="0" destOrd="0" presId="urn:microsoft.com/office/officeart/2005/8/layout/hierarchy2"/>
    <dgm:cxn modelId="{BE67C80C-2888-43ED-A8F8-A4C8F3BC7BB8}" type="presParOf" srcId="{3B5E37DC-1B8D-4A54-A55D-C8377BF5B666}" destId="{BE42BBCB-B680-4EBB-8F8A-0E91978A9A11}" srcOrd="0" destOrd="0" presId="urn:microsoft.com/office/officeart/2005/8/layout/hierarchy2"/>
    <dgm:cxn modelId="{46B2EF6E-D405-416A-9251-05EA5ACB062D}" type="presParOf" srcId="{BE42BBCB-B680-4EBB-8F8A-0E91978A9A11}" destId="{DD5B81CF-F07C-42F2-837A-51FC50DCE840}" srcOrd="0" destOrd="0" presId="urn:microsoft.com/office/officeart/2005/8/layout/hierarchy2"/>
    <dgm:cxn modelId="{DACBD17B-904A-4387-9C6A-27BFAD5523AA}" type="presParOf" srcId="{BE42BBCB-B680-4EBB-8F8A-0E91978A9A11}" destId="{F9C108CE-C857-446F-AE93-D9246941A8A1}" srcOrd="1" destOrd="0" presId="urn:microsoft.com/office/officeart/2005/8/layout/hierarchy2"/>
    <dgm:cxn modelId="{EF7C2EFC-D31D-4B02-8BDE-EF9F066030AE}" type="presParOf" srcId="{F9C108CE-C857-446F-AE93-D9246941A8A1}" destId="{CDC7429D-12BB-4D4A-88B3-043A6F246D01}" srcOrd="0" destOrd="0" presId="urn:microsoft.com/office/officeart/2005/8/layout/hierarchy2"/>
    <dgm:cxn modelId="{A97FADE7-970F-40FE-A7EC-EECDE31149B7}" type="presParOf" srcId="{CDC7429D-12BB-4D4A-88B3-043A6F246D01}" destId="{D9EC08C1-41A6-47AA-A7A8-A0332E877553}" srcOrd="0" destOrd="0" presId="urn:microsoft.com/office/officeart/2005/8/layout/hierarchy2"/>
    <dgm:cxn modelId="{354A52A8-E802-4DFB-A05B-02DDC7C5BE92}" type="presParOf" srcId="{F9C108CE-C857-446F-AE93-D9246941A8A1}" destId="{1C0F005A-A2C5-4901-A51F-21ADA19617FB}" srcOrd="1" destOrd="0" presId="urn:microsoft.com/office/officeart/2005/8/layout/hierarchy2"/>
    <dgm:cxn modelId="{F8DE626B-69A4-4D00-8652-70BF7C0B1C7A}" type="presParOf" srcId="{1C0F005A-A2C5-4901-A51F-21ADA19617FB}" destId="{4EA3EA08-837E-4B06-A2EA-BA56D76CF653}" srcOrd="0" destOrd="0" presId="urn:microsoft.com/office/officeart/2005/8/layout/hierarchy2"/>
    <dgm:cxn modelId="{CDFCA191-A067-45F7-A3C8-9B5B101F15C1}" type="presParOf" srcId="{1C0F005A-A2C5-4901-A51F-21ADA19617FB}" destId="{24222204-BDE0-4C0E-B252-8226FEC660CA}" srcOrd="1" destOrd="0" presId="urn:microsoft.com/office/officeart/2005/8/layout/hierarchy2"/>
    <dgm:cxn modelId="{96D586A5-48D4-453C-8E34-147A7E7CDBC6}" type="presParOf" srcId="{F9C108CE-C857-446F-AE93-D9246941A8A1}" destId="{F18B0BE9-19A4-474E-BF66-024A4D18F640}" srcOrd="2" destOrd="0" presId="urn:microsoft.com/office/officeart/2005/8/layout/hierarchy2"/>
    <dgm:cxn modelId="{F3CA443C-ED9A-4CA4-9138-669E838DE158}" type="presParOf" srcId="{F18B0BE9-19A4-474E-BF66-024A4D18F640}" destId="{A668A58E-BB5D-41BB-B12D-51BF1EFC7F93}" srcOrd="0" destOrd="0" presId="urn:microsoft.com/office/officeart/2005/8/layout/hierarchy2"/>
    <dgm:cxn modelId="{751D8FD6-9843-4CB3-AA31-40254B869BAC}" type="presParOf" srcId="{F9C108CE-C857-446F-AE93-D9246941A8A1}" destId="{2DA2D668-026F-47EF-B774-E892CA64E928}" srcOrd="3" destOrd="0" presId="urn:microsoft.com/office/officeart/2005/8/layout/hierarchy2"/>
    <dgm:cxn modelId="{265E9F4C-445C-4EB3-AAAA-89D3C2E8D9AD}" type="presParOf" srcId="{2DA2D668-026F-47EF-B774-E892CA64E928}" destId="{40C30970-1C8B-422A-AA3D-FEC5ED953CFE}" srcOrd="0" destOrd="0" presId="urn:microsoft.com/office/officeart/2005/8/layout/hierarchy2"/>
    <dgm:cxn modelId="{39492E7B-5E20-4C38-B49A-4C91B250F055}" type="presParOf" srcId="{2DA2D668-026F-47EF-B774-E892CA64E928}" destId="{19936FD2-2AB3-4071-9EC2-5B67317E334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B81CF-F07C-42F2-837A-51FC50DCE840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Clases de Concurso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Art. 26 LCAM </a:t>
          </a:r>
          <a:endParaRPr lang="es-ES" sz="2400" kern="1200" dirty="0"/>
        </a:p>
      </dsp:txBody>
      <dsp:txXfrm>
        <a:off x="37197" y="1434197"/>
        <a:ext cx="2465605" cy="1195605"/>
      </dsp:txXfrm>
    </dsp:sp>
    <dsp:sp modelId="{CDC7429D-12BB-4D4A-88B3-043A6F246D01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016719" y="1635594"/>
        <a:ext cx="62560" cy="62560"/>
      </dsp:txXfrm>
    </dsp:sp>
    <dsp:sp modelId="{4EA3EA08-837E-4B06-A2EA-BA56D76CF653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Concurso de Ascenso (Art. 27 LCAM)</a:t>
          </a:r>
          <a:endParaRPr lang="es-ES" sz="2400" kern="1200" dirty="0"/>
        </a:p>
      </dsp:txBody>
      <dsp:txXfrm>
        <a:off x="3593197" y="703947"/>
        <a:ext cx="2465605" cy="1195605"/>
      </dsp:txXfrm>
    </dsp:sp>
    <dsp:sp modelId="{F18B0BE9-19A4-474E-BF66-024A4D18F640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016719" y="2365844"/>
        <a:ext cx="62560" cy="62560"/>
      </dsp:txXfrm>
    </dsp:sp>
    <dsp:sp modelId="{40C30970-1C8B-422A-AA3D-FEC5ED953CFE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Concurso Abierto (Art. 28 LCAM)</a:t>
          </a:r>
          <a:endParaRPr lang="es-ES" sz="2400" kern="1200" dirty="0"/>
        </a:p>
      </dsp:txBody>
      <dsp:txXfrm>
        <a:off x="3593197" y="2164447"/>
        <a:ext cx="2465605" cy="1195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913" cy="496809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3270" y="0"/>
            <a:ext cx="2887913" cy="496809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A50EA4DC-DC71-466D-B1C3-23403AD6C9C2}" type="datetimeFigureOut">
              <a:rPr lang="es-SV" smtClean="0"/>
              <a:pPr/>
              <a:t>18/3/2020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887913" cy="496809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3270" y="9428242"/>
            <a:ext cx="2887913" cy="496809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FDE3405B-F384-4FEA-9A33-67A984B911E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67081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gray">
          <a:xfrm>
            <a:off x="7239000" y="0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solidFill>
                  <a:srgbClr val="CC0000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3655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2743200"/>
            <a:ext cx="57150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fld id="{8D4150B9-A67C-4B8B-83B3-C5EB1F747CEE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178333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2382E-1C5B-489C-B34C-3C8A360904C4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200878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CC985-3F2E-4F48-9414-1D69DAA82941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178608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563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  <a:endParaRPr lang="es-SV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0E246-6D25-40E6-AC3B-4D465C317EE9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356133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E0A7C-9017-444A-AE4D-29A606E0BB47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32349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0213A-E555-4E20-A682-94E424FF5688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409822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648E1-B714-4A6E-8283-225E525DFED7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199977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40F90-6DDF-425F-AD0F-5F57C71B5DE5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320833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4916B-70F0-400F-A2A3-E0D5D628F47D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345681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9F342-1905-4B71-8DB4-022DF6A633C5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375550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3E413-31FB-4E15-A1FD-8FA25CE3067A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64415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SV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9DE78-8190-4ACB-83A8-D8A989373151}" type="slidenum">
              <a:rPr lang="en-US" altLang="es-SV"/>
              <a:pPr/>
              <a:t>‹Nº›</a:t>
            </a:fld>
            <a:endParaRPr lang="en-US" altLang="es-SV"/>
          </a:p>
        </p:txBody>
      </p:sp>
    </p:spTree>
    <p:extLst>
      <p:ext uri="{BB962C8B-B14F-4D97-AF65-F5344CB8AC3E}">
        <p14:creationId xmlns:p14="http://schemas.microsoft.com/office/powerpoint/2010/main" val="13452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478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n-US" altLang="es-SV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162800" y="1524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90850AE8-2061-45C2-A648-B3E1E5EAAD24}" type="slidenum">
              <a:rPr lang="en-US" altLang="es-SV"/>
              <a:pPr/>
              <a:t>‹Nº›</a:t>
            </a:fld>
            <a:endParaRPr lang="en-US" altLang="es-SV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533400"/>
            <a:ext cx="7696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n-US" altLang="es-SV" smtClean="0"/>
          </a:p>
        </p:txBody>
      </p:sp>
      <p:grpSp>
        <p:nvGrpSpPr>
          <p:cNvPr id="1031" name="Group 35"/>
          <p:cNvGrpSpPr>
            <a:grpSpLocks/>
          </p:cNvGrpSpPr>
          <p:nvPr/>
        </p:nvGrpSpPr>
        <p:grpSpPr bwMode="auto">
          <a:xfrm>
            <a:off x="0" y="1143000"/>
            <a:ext cx="7086600" cy="22225"/>
            <a:chOff x="0" y="720"/>
            <a:chExt cx="4464" cy="14"/>
          </a:xfrm>
        </p:grpSpPr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720"/>
              <a:ext cx="44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SV">
                <a:latin typeface="Arial" charset="0"/>
              </a:endParaRPr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>
              <a:off x="0" y="734"/>
              <a:ext cx="19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SV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>
          <a:xfrm>
            <a:off x="1954664" y="500100"/>
            <a:ext cx="5514940" cy="6229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s-ES" dirty="0" smtClean="0">
                <a:solidFill>
                  <a:srgbClr val="1F497D"/>
                </a:solidFill>
                <a:latin typeface="Calibri"/>
              </a:rPr>
              <a:t>De las clases de concurso</a:t>
            </a:r>
            <a:endParaRPr lang="es-SV" sz="3600" dirty="0">
              <a:solidFill>
                <a:srgbClr val="1F497D"/>
              </a:solidFill>
              <a:latin typeface="Calibri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458479838"/>
              </p:ext>
            </p:extLst>
          </p:nvPr>
        </p:nvGraphicFramePr>
        <p:xfrm>
          <a:off x="1403648" y="16692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"/>
          <p:cNvSpPr/>
          <p:nvPr/>
        </p:nvSpPr>
        <p:spPr>
          <a:xfrm>
            <a:off x="5721352" y="1318913"/>
            <a:ext cx="1473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r">
              <a:spcBef>
                <a:spcPct val="20000"/>
              </a:spcBef>
              <a:defRPr/>
            </a:pPr>
            <a:r>
              <a:rPr lang="es-SV" sz="1600" b="1" dirty="0" smtClean="0">
                <a:solidFill>
                  <a:schemeClr val="tx1">
                    <a:lumMod val="75000"/>
                  </a:schemeClr>
                </a:solidFill>
                <a:cs typeface="Arial" pitchFamily="34" charset="0"/>
              </a:rPr>
              <a:t>Art. 26 LCAM</a:t>
            </a:r>
            <a:endParaRPr lang="es-SV" sz="1600" b="1" dirty="0">
              <a:solidFill>
                <a:schemeClr val="tx1">
                  <a:lumMod val="7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2 Subtítulo"/>
          <p:cNvSpPr txBox="1">
            <a:spLocks/>
          </p:cNvSpPr>
          <p:nvPr/>
        </p:nvSpPr>
        <p:spPr>
          <a:xfrm>
            <a:off x="1965972" y="188640"/>
            <a:ext cx="5514940" cy="6229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s-ES" dirty="0" smtClean="0">
                <a:solidFill>
                  <a:srgbClr val="1F497D"/>
                </a:solidFill>
                <a:latin typeface="Calibri"/>
              </a:rPr>
              <a:t>Proceso de Ascenso</a:t>
            </a:r>
            <a:endParaRPr lang="es-SV" sz="36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75" name="74 Rectángulo redondeado"/>
          <p:cNvSpPr/>
          <p:nvPr/>
        </p:nvSpPr>
        <p:spPr>
          <a:xfrm>
            <a:off x="971600" y="2780928"/>
            <a:ext cx="1656184" cy="792088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Jefe de Área o RRHH da a conocer al Alcalde o Concejo la plaza vacante</a:t>
            </a:r>
          </a:p>
        </p:txBody>
      </p:sp>
      <p:sp>
        <p:nvSpPr>
          <p:cNvPr id="76" name="75 Rectángulo redondeado"/>
          <p:cNvSpPr/>
          <p:nvPr/>
        </p:nvSpPr>
        <p:spPr>
          <a:xfrm>
            <a:off x="899592" y="4077072"/>
            <a:ext cx="1830170" cy="725627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Concejo o Alcalde(</a:t>
            </a:r>
            <a:r>
              <a:rPr kumimoji="0" lang="es-SV" sz="1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sa</a:t>
            </a: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) convocan mediante aviso en cartelera oficial</a:t>
            </a:r>
          </a:p>
        </p:txBody>
      </p:sp>
      <p:sp>
        <p:nvSpPr>
          <p:cNvPr id="77" name="76 Flecha derecha"/>
          <p:cNvSpPr/>
          <p:nvPr/>
        </p:nvSpPr>
        <p:spPr>
          <a:xfrm rot="5400000">
            <a:off x="1619148" y="3717556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77 Rectángulo redondeado"/>
          <p:cNvSpPr/>
          <p:nvPr/>
        </p:nvSpPr>
        <p:spPr>
          <a:xfrm>
            <a:off x="3707904" y="5671716"/>
            <a:ext cx="1584176" cy="709612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Comisión Municipal Envía la terna al Concejo o Alcalde</a:t>
            </a:r>
          </a:p>
        </p:txBody>
      </p:sp>
      <p:sp>
        <p:nvSpPr>
          <p:cNvPr id="79" name="78 Rectángulo redondeado"/>
          <p:cNvSpPr/>
          <p:nvPr/>
        </p:nvSpPr>
        <p:spPr>
          <a:xfrm>
            <a:off x="6444332" y="4931480"/>
            <a:ext cx="1222683" cy="585752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Nombramiento definitivo</a:t>
            </a:r>
          </a:p>
        </p:txBody>
      </p:sp>
      <p:sp>
        <p:nvSpPr>
          <p:cNvPr id="80" name="79 Rectángulo redondeado"/>
          <p:cNvSpPr/>
          <p:nvPr/>
        </p:nvSpPr>
        <p:spPr>
          <a:xfrm>
            <a:off x="6300316" y="3347304"/>
            <a:ext cx="1468280" cy="638968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Alcalde o Concejo evalúan el Desempeño</a:t>
            </a:r>
          </a:p>
        </p:txBody>
      </p:sp>
      <p:sp>
        <p:nvSpPr>
          <p:cNvPr id="81" name="80 Flecha derecha"/>
          <p:cNvSpPr/>
          <p:nvPr/>
        </p:nvSpPr>
        <p:spPr>
          <a:xfrm rot="5400000">
            <a:off x="6836496" y="2571389"/>
            <a:ext cx="416096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81 Rectángulo redondeado"/>
          <p:cNvSpPr/>
          <p:nvPr/>
        </p:nvSpPr>
        <p:spPr>
          <a:xfrm>
            <a:off x="1187624" y="1556792"/>
            <a:ext cx="1296144" cy="704891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PLAZA VACANTE</a:t>
            </a:r>
          </a:p>
        </p:txBody>
      </p:sp>
      <p:sp>
        <p:nvSpPr>
          <p:cNvPr id="83" name="82 Flecha derecha"/>
          <p:cNvSpPr/>
          <p:nvPr/>
        </p:nvSpPr>
        <p:spPr>
          <a:xfrm rot="5400000">
            <a:off x="1619148" y="2421412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83 Flecha derecha"/>
          <p:cNvSpPr/>
          <p:nvPr/>
        </p:nvSpPr>
        <p:spPr>
          <a:xfrm rot="5400000">
            <a:off x="1619148" y="4941692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5" name="84 Conector recto"/>
          <p:cNvCxnSpPr/>
          <p:nvPr/>
        </p:nvCxnSpPr>
        <p:spPr>
          <a:xfrm>
            <a:off x="1763688" y="6525344"/>
            <a:ext cx="1296144" cy="0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86" name="85 Conector recto"/>
          <p:cNvCxnSpPr/>
          <p:nvPr/>
        </p:nvCxnSpPr>
        <p:spPr>
          <a:xfrm flipV="1">
            <a:off x="3059832" y="2132856"/>
            <a:ext cx="0" cy="4418996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87" name="86 Conector recto"/>
          <p:cNvCxnSpPr/>
          <p:nvPr/>
        </p:nvCxnSpPr>
        <p:spPr>
          <a:xfrm>
            <a:off x="1783904" y="6165303"/>
            <a:ext cx="0" cy="360041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88" name="87 Rectángulo redondeado"/>
          <p:cNvSpPr/>
          <p:nvPr/>
        </p:nvSpPr>
        <p:spPr>
          <a:xfrm>
            <a:off x="3758632" y="1792436"/>
            <a:ext cx="1461440" cy="725627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Comisión Municipal recibe Hoja de vida</a:t>
            </a:r>
          </a:p>
        </p:txBody>
      </p:sp>
      <p:sp>
        <p:nvSpPr>
          <p:cNvPr id="89" name="88 Flecha derecha"/>
          <p:cNvSpPr/>
          <p:nvPr/>
        </p:nvSpPr>
        <p:spPr>
          <a:xfrm rot="5400000">
            <a:off x="4283445" y="2684685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89 Rectángulo redondeado"/>
          <p:cNvSpPr/>
          <p:nvPr/>
        </p:nvSpPr>
        <p:spPr>
          <a:xfrm>
            <a:off x="6263804" y="1701588"/>
            <a:ext cx="1476672" cy="709612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Concejo o Alcalde nombran en periodo de prueba</a:t>
            </a:r>
          </a:p>
        </p:txBody>
      </p:sp>
      <p:sp>
        <p:nvSpPr>
          <p:cNvPr id="91" name="90 Rectángulo redondeado"/>
          <p:cNvSpPr/>
          <p:nvPr/>
        </p:nvSpPr>
        <p:spPr>
          <a:xfrm>
            <a:off x="6444333" y="6011600"/>
            <a:ext cx="1296144" cy="585752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Inscripción en el RMCAM y RNCAM</a:t>
            </a:r>
          </a:p>
        </p:txBody>
      </p:sp>
      <p:sp>
        <p:nvSpPr>
          <p:cNvPr id="92" name="91 CuadroTexto"/>
          <p:cNvSpPr txBox="1"/>
          <p:nvPr/>
        </p:nvSpPr>
        <p:spPr>
          <a:xfrm>
            <a:off x="6156300" y="2915256"/>
            <a:ext cx="172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200" dirty="0" smtClean="0">
                <a:solidFill>
                  <a:prstClr val="black"/>
                </a:solidFill>
                <a:latin typeface="Calibri"/>
              </a:rPr>
              <a:t>Periodo de prueba de 2 meses</a:t>
            </a:r>
            <a:endParaRPr lang="es-E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2 Marcador de contenido"/>
          <p:cNvSpPr txBox="1">
            <a:spLocks/>
          </p:cNvSpPr>
          <p:nvPr/>
        </p:nvSpPr>
        <p:spPr bwMode="gray">
          <a:xfrm>
            <a:off x="1439144" y="750055"/>
            <a:ext cx="60417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s-SV"/>
            </a:defPPr>
            <a:lvl1pPr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_tradnl" sz="2000" dirty="0" smtClean="0">
                <a:solidFill>
                  <a:prstClr val="black"/>
                </a:solidFill>
                <a:latin typeface="Calibri"/>
              </a:rPr>
              <a:t>Concurso de ascenso Arts. 26, 27, 29, 31, 32, 36</a:t>
            </a:r>
            <a:endParaRPr lang="es-ES_tradnl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211652" y="1143888"/>
            <a:ext cx="8608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600" dirty="0" smtClean="0">
                <a:solidFill>
                  <a:srgbClr val="FF0000"/>
                </a:solidFill>
                <a:latin typeface="Calibri"/>
              </a:rPr>
              <a:t>Todos los requisitos para una plaza deben estar previamente establecidos en los manuales exigidos por la LCAM (art. 81)</a:t>
            </a:r>
            <a:endParaRPr lang="es-ES" sz="16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95" name="94 Rectángulo redondeado"/>
          <p:cNvSpPr/>
          <p:nvPr/>
        </p:nvSpPr>
        <p:spPr>
          <a:xfrm>
            <a:off x="3779912" y="3068960"/>
            <a:ext cx="1348730" cy="725627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Comisión Municipal realiza las pruebas de idoneidad</a:t>
            </a:r>
          </a:p>
        </p:txBody>
      </p:sp>
      <p:sp>
        <p:nvSpPr>
          <p:cNvPr id="96" name="95 Rectángulo redondeado"/>
          <p:cNvSpPr/>
          <p:nvPr/>
        </p:nvSpPr>
        <p:spPr>
          <a:xfrm>
            <a:off x="3707904" y="4359557"/>
            <a:ext cx="1564754" cy="725627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Comisión Municipal elige a los aspirantes mejor calificados</a:t>
            </a:r>
          </a:p>
        </p:txBody>
      </p:sp>
      <p:sp>
        <p:nvSpPr>
          <p:cNvPr id="98" name="97 Flecha derecha"/>
          <p:cNvSpPr/>
          <p:nvPr/>
        </p:nvSpPr>
        <p:spPr>
          <a:xfrm rot="5400000">
            <a:off x="4283445" y="3980829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101 Flecha derecha"/>
          <p:cNvSpPr/>
          <p:nvPr/>
        </p:nvSpPr>
        <p:spPr>
          <a:xfrm rot="5400000">
            <a:off x="4283445" y="5276973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102 Flecha derecha"/>
          <p:cNvSpPr/>
          <p:nvPr/>
        </p:nvSpPr>
        <p:spPr>
          <a:xfrm rot="5400000">
            <a:off x="6860083" y="4155565"/>
            <a:ext cx="416096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6228308" y="4499432"/>
            <a:ext cx="172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200" dirty="0" smtClean="0">
                <a:solidFill>
                  <a:prstClr val="black"/>
                </a:solidFill>
                <a:latin typeface="Calibri"/>
              </a:rPr>
              <a:t>Si el empleado es bien evaluado</a:t>
            </a:r>
            <a:endParaRPr lang="es-E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104 Flecha derecha"/>
          <p:cNvSpPr/>
          <p:nvPr/>
        </p:nvSpPr>
        <p:spPr>
          <a:xfrm rot="5400000">
            <a:off x="6882056" y="5645886"/>
            <a:ext cx="372399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6" name="105 Conector recto de flecha"/>
          <p:cNvCxnSpPr/>
          <p:nvPr/>
        </p:nvCxnSpPr>
        <p:spPr>
          <a:xfrm>
            <a:off x="3059832" y="2132856"/>
            <a:ext cx="648072" cy="0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7" name="106 Conector recto"/>
          <p:cNvCxnSpPr/>
          <p:nvPr/>
        </p:nvCxnSpPr>
        <p:spPr>
          <a:xfrm flipV="1">
            <a:off x="5652120" y="2060848"/>
            <a:ext cx="0" cy="4032448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8" name="107 Conector recto de flecha"/>
          <p:cNvCxnSpPr/>
          <p:nvPr/>
        </p:nvCxnSpPr>
        <p:spPr>
          <a:xfrm>
            <a:off x="5652120" y="2060848"/>
            <a:ext cx="648072" cy="0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9" name="108 Conector recto"/>
          <p:cNvCxnSpPr/>
          <p:nvPr/>
        </p:nvCxnSpPr>
        <p:spPr>
          <a:xfrm>
            <a:off x="5292080" y="6093296"/>
            <a:ext cx="360040" cy="0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10" name="109 CuadroTexto"/>
          <p:cNvSpPr txBox="1"/>
          <p:nvPr/>
        </p:nvSpPr>
        <p:spPr>
          <a:xfrm>
            <a:off x="683568" y="522920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200" dirty="0" smtClean="0">
                <a:solidFill>
                  <a:prstClr val="black"/>
                </a:solidFill>
                <a:latin typeface="Calibri"/>
              </a:rPr>
              <a:t>Convocatoria para empleados de carrera de la municipalidad</a:t>
            </a:r>
            <a:endParaRPr lang="es-E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110 Rectángulo redondeado"/>
          <p:cNvSpPr/>
          <p:nvPr/>
        </p:nvSpPr>
        <p:spPr>
          <a:xfrm>
            <a:off x="1043608" y="5655701"/>
            <a:ext cx="1512168" cy="725627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Aviso será fijado por 5 días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2 Subtítulo"/>
          <p:cNvSpPr txBox="1">
            <a:spLocks/>
          </p:cNvSpPr>
          <p:nvPr/>
        </p:nvSpPr>
        <p:spPr>
          <a:xfrm>
            <a:off x="1937380" y="188640"/>
            <a:ext cx="5514940" cy="6229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s-ES" dirty="0" smtClean="0">
                <a:solidFill>
                  <a:srgbClr val="1F497D"/>
                </a:solidFill>
                <a:latin typeface="Calibri"/>
              </a:rPr>
              <a:t>Proceso de Ingreso</a:t>
            </a:r>
            <a:endParaRPr lang="es-SV" sz="36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1475656" y="2780928"/>
            <a:ext cx="1656184" cy="792088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Jefe de Área o RRHH da a conocer al Alcalde o Concejo la plaza vacante</a:t>
            </a:r>
          </a:p>
        </p:txBody>
      </p:sp>
      <p:sp>
        <p:nvSpPr>
          <p:cNvPr id="43" name="42 Rectángulo redondeado"/>
          <p:cNvSpPr/>
          <p:nvPr/>
        </p:nvSpPr>
        <p:spPr>
          <a:xfrm>
            <a:off x="1403648" y="4077072"/>
            <a:ext cx="1830170" cy="725627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Concejo o Alcalde(</a:t>
            </a:r>
            <a:r>
              <a:rPr kumimoji="0" lang="es-SV" sz="1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sa</a:t>
            </a: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) convocan mediante aviso en cartelera oficial</a:t>
            </a:r>
          </a:p>
        </p:txBody>
      </p:sp>
      <p:sp>
        <p:nvSpPr>
          <p:cNvPr id="44" name="43 Flecha derecha"/>
          <p:cNvSpPr/>
          <p:nvPr/>
        </p:nvSpPr>
        <p:spPr>
          <a:xfrm rot="5400000">
            <a:off x="2123204" y="3717556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4211960" y="5671716"/>
            <a:ext cx="1584176" cy="709612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Comisión Municipal Envía la terna al Concejo o Alcalde</a:t>
            </a:r>
          </a:p>
        </p:txBody>
      </p:sp>
      <p:sp>
        <p:nvSpPr>
          <p:cNvPr id="46" name="45 Rectángulo redondeado"/>
          <p:cNvSpPr/>
          <p:nvPr/>
        </p:nvSpPr>
        <p:spPr>
          <a:xfrm>
            <a:off x="6948388" y="4931480"/>
            <a:ext cx="1222683" cy="585752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Nombramiento definitivo</a:t>
            </a:r>
          </a:p>
        </p:txBody>
      </p:sp>
      <p:sp>
        <p:nvSpPr>
          <p:cNvPr id="47" name="46 Rectángulo redondeado"/>
          <p:cNvSpPr/>
          <p:nvPr/>
        </p:nvSpPr>
        <p:spPr>
          <a:xfrm>
            <a:off x="6804372" y="3347304"/>
            <a:ext cx="1468280" cy="638968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Alcalde o Concejo evalúan el Desempeño</a:t>
            </a:r>
          </a:p>
        </p:txBody>
      </p:sp>
      <p:sp>
        <p:nvSpPr>
          <p:cNvPr id="48" name="47 Flecha derecha"/>
          <p:cNvSpPr/>
          <p:nvPr/>
        </p:nvSpPr>
        <p:spPr>
          <a:xfrm rot="5400000">
            <a:off x="7340552" y="2571389"/>
            <a:ext cx="416096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1691680" y="1556792"/>
            <a:ext cx="1296144" cy="704891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PLAZA VACANTE</a:t>
            </a:r>
          </a:p>
        </p:txBody>
      </p:sp>
      <p:sp>
        <p:nvSpPr>
          <p:cNvPr id="50" name="49 Flecha derecha"/>
          <p:cNvSpPr/>
          <p:nvPr/>
        </p:nvSpPr>
        <p:spPr>
          <a:xfrm rot="5400000">
            <a:off x="2123204" y="2421412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50 Flecha derecha"/>
          <p:cNvSpPr/>
          <p:nvPr/>
        </p:nvSpPr>
        <p:spPr>
          <a:xfrm rot="5400000">
            <a:off x="2123204" y="4988941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2" name="51 Conector recto"/>
          <p:cNvCxnSpPr/>
          <p:nvPr/>
        </p:nvCxnSpPr>
        <p:spPr>
          <a:xfrm>
            <a:off x="1187624" y="6525344"/>
            <a:ext cx="2376264" cy="0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3" name="52 Conector recto"/>
          <p:cNvCxnSpPr/>
          <p:nvPr/>
        </p:nvCxnSpPr>
        <p:spPr>
          <a:xfrm flipV="1">
            <a:off x="3563888" y="2132856"/>
            <a:ext cx="0" cy="4418996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4" name="53 Conector recto"/>
          <p:cNvCxnSpPr/>
          <p:nvPr/>
        </p:nvCxnSpPr>
        <p:spPr>
          <a:xfrm>
            <a:off x="2287960" y="6165303"/>
            <a:ext cx="0" cy="360041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5" name="54 Rectángulo redondeado"/>
          <p:cNvSpPr/>
          <p:nvPr/>
        </p:nvSpPr>
        <p:spPr>
          <a:xfrm>
            <a:off x="4262688" y="1792436"/>
            <a:ext cx="1461440" cy="725627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Comisión Municipal recibe Hojas de vida</a:t>
            </a:r>
          </a:p>
        </p:txBody>
      </p:sp>
      <p:sp>
        <p:nvSpPr>
          <p:cNvPr id="56" name="55 Flecha derecha"/>
          <p:cNvSpPr/>
          <p:nvPr/>
        </p:nvSpPr>
        <p:spPr>
          <a:xfrm rot="5400000">
            <a:off x="4787501" y="2684685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6767860" y="1701588"/>
            <a:ext cx="1476672" cy="709612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Concejo o Alcalde nombran en periodo de prueba</a:t>
            </a:r>
          </a:p>
        </p:txBody>
      </p:sp>
      <p:sp>
        <p:nvSpPr>
          <p:cNvPr id="58" name="57 Rectángulo redondeado"/>
          <p:cNvSpPr/>
          <p:nvPr/>
        </p:nvSpPr>
        <p:spPr>
          <a:xfrm>
            <a:off x="6948389" y="6011600"/>
            <a:ext cx="1296144" cy="585752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Inscripción en el RMCAM y RNCAM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6660356" y="2915256"/>
            <a:ext cx="172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200" dirty="0" smtClean="0">
                <a:solidFill>
                  <a:prstClr val="black"/>
                </a:solidFill>
                <a:latin typeface="Calibri"/>
              </a:rPr>
              <a:t>Periodo de prueba de 3 meses</a:t>
            </a:r>
            <a:endParaRPr lang="es-E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2 Marcador de contenido"/>
          <p:cNvSpPr txBox="1">
            <a:spLocks/>
          </p:cNvSpPr>
          <p:nvPr/>
        </p:nvSpPr>
        <p:spPr bwMode="gray">
          <a:xfrm>
            <a:off x="1439144" y="796642"/>
            <a:ext cx="60417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s-SV"/>
            </a:defPPr>
            <a:lvl1pPr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_tradnl" sz="2000" dirty="0" smtClean="0">
                <a:solidFill>
                  <a:prstClr val="black"/>
                </a:solidFill>
                <a:latin typeface="Calibri"/>
              </a:rPr>
              <a:t>Concurso de Abierto Arts. 25, 28, 29, 31, 32, 35</a:t>
            </a:r>
            <a:endParaRPr lang="es-ES_tradnl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211652" y="1196752"/>
            <a:ext cx="8608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600" dirty="0" smtClean="0">
                <a:solidFill>
                  <a:srgbClr val="FF0000"/>
                </a:solidFill>
                <a:latin typeface="Calibri"/>
              </a:rPr>
              <a:t>Todos los requisitos para una plaza deben estar previamente establecidos en los manuales exigidos por la LCAM (art. 81)</a:t>
            </a:r>
            <a:endParaRPr lang="es-ES" sz="16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2" name="61 Rectángulo redondeado"/>
          <p:cNvSpPr/>
          <p:nvPr/>
        </p:nvSpPr>
        <p:spPr>
          <a:xfrm>
            <a:off x="4283968" y="3068960"/>
            <a:ext cx="1348730" cy="725627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Comisión Municipal realiza las pruebas de idoneidad</a:t>
            </a:r>
          </a:p>
        </p:txBody>
      </p:sp>
      <p:sp>
        <p:nvSpPr>
          <p:cNvPr id="63" name="62 Rectángulo redondeado"/>
          <p:cNvSpPr/>
          <p:nvPr/>
        </p:nvSpPr>
        <p:spPr>
          <a:xfrm>
            <a:off x="4211960" y="4359557"/>
            <a:ext cx="1564754" cy="725627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Comisión Municipal elige a los aspirantes mejor calificados</a:t>
            </a:r>
          </a:p>
        </p:txBody>
      </p:sp>
      <p:sp>
        <p:nvSpPr>
          <p:cNvPr id="64" name="63 Flecha derecha"/>
          <p:cNvSpPr/>
          <p:nvPr/>
        </p:nvSpPr>
        <p:spPr>
          <a:xfrm rot="5400000">
            <a:off x="4787501" y="3980829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64 Flecha derecha"/>
          <p:cNvSpPr/>
          <p:nvPr/>
        </p:nvSpPr>
        <p:spPr>
          <a:xfrm rot="5400000">
            <a:off x="4787501" y="5276973"/>
            <a:ext cx="384798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65 Flecha derecha"/>
          <p:cNvSpPr/>
          <p:nvPr/>
        </p:nvSpPr>
        <p:spPr>
          <a:xfrm rot="5400000">
            <a:off x="7364139" y="4155565"/>
            <a:ext cx="416096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6732364" y="4499432"/>
            <a:ext cx="172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200" dirty="0" smtClean="0">
                <a:solidFill>
                  <a:prstClr val="black"/>
                </a:solidFill>
                <a:latin typeface="Calibri"/>
              </a:rPr>
              <a:t>Si el empleado es bien evaluado</a:t>
            </a:r>
            <a:endParaRPr lang="es-E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67 Flecha derecha"/>
          <p:cNvSpPr/>
          <p:nvPr/>
        </p:nvSpPr>
        <p:spPr>
          <a:xfrm rot="5400000">
            <a:off x="7386112" y="5645886"/>
            <a:ext cx="372399" cy="23973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9" name="68 Conector recto de flecha"/>
          <p:cNvCxnSpPr/>
          <p:nvPr/>
        </p:nvCxnSpPr>
        <p:spPr>
          <a:xfrm>
            <a:off x="3563888" y="2132856"/>
            <a:ext cx="648072" cy="0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70" name="69 Conector recto"/>
          <p:cNvCxnSpPr/>
          <p:nvPr/>
        </p:nvCxnSpPr>
        <p:spPr>
          <a:xfrm flipV="1">
            <a:off x="6156176" y="2060848"/>
            <a:ext cx="0" cy="4032448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1" name="70 Conector recto de flecha"/>
          <p:cNvCxnSpPr/>
          <p:nvPr/>
        </p:nvCxnSpPr>
        <p:spPr>
          <a:xfrm>
            <a:off x="6156176" y="2060848"/>
            <a:ext cx="648072" cy="0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72" name="71 Conector recto"/>
          <p:cNvCxnSpPr/>
          <p:nvPr/>
        </p:nvCxnSpPr>
        <p:spPr>
          <a:xfrm>
            <a:off x="5796136" y="6093296"/>
            <a:ext cx="360040" cy="0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3" name="72 CuadroTexto"/>
          <p:cNvSpPr txBox="1"/>
          <p:nvPr/>
        </p:nvSpPr>
        <p:spPr>
          <a:xfrm>
            <a:off x="1187624" y="5312241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ES" sz="1200" dirty="0" smtClean="0">
                <a:solidFill>
                  <a:prstClr val="black"/>
                </a:solidFill>
                <a:latin typeface="Calibri"/>
              </a:rPr>
              <a:t>Aviso al público</a:t>
            </a:r>
            <a:endParaRPr lang="es-E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73 Rectángulo redondeado"/>
          <p:cNvSpPr/>
          <p:nvPr/>
        </p:nvSpPr>
        <p:spPr>
          <a:xfrm>
            <a:off x="1547664" y="5589240"/>
            <a:ext cx="1512168" cy="725627"/>
          </a:xfrm>
          <a:prstGeom prst="roundRect">
            <a:avLst/>
          </a:prstGeom>
          <a:solidFill>
            <a:srgbClr val="4BACC6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Aviso será fijado 15 días antes de la fecha del concurso</a:t>
            </a:r>
          </a:p>
        </p:txBody>
      </p:sp>
      <p:cxnSp>
        <p:nvCxnSpPr>
          <p:cNvPr id="75" name="74 Conector recto de flecha"/>
          <p:cNvCxnSpPr/>
          <p:nvPr/>
        </p:nvCxnSpPr>
        <p:spPr>
          <a:xfrm flipH="1">
            <a:off x="899592" y="4509120"/>
            <a:ext cx="504056" cy="57329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76" name="75 Rectángulo redondeado"/>
          <p:cNvSpPr/>
          <p:nvPr/>
        </p:nvSpPr>
        <p:spPr>
          <a:xfrm>
            <a:off x="107504" y="5085184"/>
            <a:ext cx="1259632" cy="648072"/>
          </a:xfrm>
          <a:prstGeom prst="roundRect">
            <a:avLst/>
          </a:prstGeom>
          <a:solidFill>
            <a:srgbClr val="C0504D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Aviso en periódico de mayor circulación</a:t>
            </a:r>
          </a:p>
        </p:txBody>
      </p:sp>
      <p:sp>
        <p:nvSpPr>
          <p:cNvPr id="77" name="76 CuadroTexto"/>
          <p:cNvSpPr txBox="1"/>
          <p:nvPr/>
        </p:nvSpPr>
        <p:spPr>
          <a:xfrm rot="18782203">
            <a:off x="-9588" y="430163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SV" sz="1200" dirty="0" smtClean="0">
                <a:solidFill>
                  <a:prstClr val="black"/>
                </a:solidFill>
                <a:latin typeface="Calibri"/>
              </a:rPr>
              <a:t>Vacante en nivel de dirección o técnico</a:t>
            </a:r>
            <a:endParaRPr lang="es-SV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77 Rectángulo redondeado"/>
          <p:cNvSpPr/>
          <p:nvPr/>
        </p:nvSpPr>
        <p:spPr>
          <a:xfrm>
            <a:off x="251520" y="6093296"/>
            <a:ext cx="927720" cy="512440"/>
          </a:xfrm>
          <a:prstGeom prst="roundRect">
            <a:avLst/>
          </a:prstGeom>
          <a:solidFill>
            <a:srgbClr val="C0504D">
              <a:lumMod val="75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Aviso fijado 8 días antes</a:t>
            </a:r>
          </a:p>
        </p:txBody>
      </p:sp>
      <p:cxnSp>
        <p:nvCxnSpPr>
          <p:cNvPr id="79" name="78 Conector recto de flecha"/>
          <p:cNvCxnSpPr/>
          <p:nvPr/>
        </p:nvCxnSpPr>
        <p:spPr>
          <a:xfrm>
            <a:off x="755576" y="5805264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394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222l">
  <a:themeElements>
    <a:clrScheme name="01 2">
      <a:dk1>
        <a:srgbClr val="003366"/>
      </a:dk1>
      <a:lt1>
        <a:srgbClr val="FFFFFF"/>
      </a:lt1>
      <a:dk2>
        <a:srgbClr val="2E6272"/>
      </a:dk2>
      <a:lt2>
        <a:srgbClr val="B2B2B2"/>
      </a:lt2>
      <a:accent1>
        <a:srgbClr val="3984C9"/>
      </a:accent1>
      <a:accent2>
        <a:srgbClr val="77AE26"/>
      </a:accent2>
      <a:accent3>
        <a:srgbClr val="FFFFFF"/>
      </a:accent3>
      <a:accent4>
        <a:srgbClr val="002A56"/>
      </a:accent4>
      <a:accent5>
        <a:srgbClr val="AEC2E1"/>
      </a:accent5>
      <a:accent6>
        <a:srgbClr val="6B9D21"/>
      </a:accent6>
      <a:hlink>
        <a:srgbClr val="6E815B"/>
      </a:hlink>
      <a:folHlink>
        <a:srgbClr val="90A8B0"/>
      </a:folHlink>
    </a:clrScheme>
    <a:fontScheme name="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 1">
        <a:dk1>
          <a:srgbClr val="003366"/>
        </a:dk1>
        <a:lt1>
          <a:srgbClr val="FFFFFF"/>
        </a:lt1>
        <a:dk2>
          <a:srgbClr val="3C8196"/>
        </a:dk2>
        <a:lt2>
          <a:srgbClr val="B2B2B2"/>
        </a:lt2>
        <a:accent1>
          <a:srgbClr val="2C6AA2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CB9CE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2">
        <a:dk1>
          <a:srgbClr val="003366"/>
        </a:dk1>
        <a:lt1>
          <a:srgbClr val="FFFFFF"/>
        </a:lt1>
        <a:dk2>
          <a:srgbClr val="2E6272"/>
        </a:dk2>
        <a:lt2>
          <a:srgbClr val="B2B2B2"/>
        </a:lt2>
        <a:accent1>
          <a:srgbClr val="3984C9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EC2E1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3">
        <a:dk1>
          <a:srgbClr val="30311D"/>
        </a:dk1>
        <a:lt1>
          <a:srgbClr val="FFFFFF"/>
        </a:lt1>
        <a:dk2>
          <a:srgbClr val="4A5B1F"/>
        </a:dk2>
        <a:lt2>
          <a:srgbClr val="B2B2B2"/>
        </a:lt2>
        <a:accent1>
          <a:srgbClr val="90724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C6BCB0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iseño para plantilla INSTITUCIONAL" id="{21C82865-D52F-419C-AF5C-7005CC3D1A43}" vid="{060E17B3-91C9-4D5A-8B0B-DF885CDFA6C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presentaciones institucionales ISDEM</Template>
  <TotalTime>1901</TotalTime>
  <Words>343</Words>
  <Application>Microsoft Office PowerPoint</Application>
  <PresentationFormat>Presentación en pantalla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cdb2004222l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Tecnico 01</dc:creator>
  <cp:lastModifiedBy>Usuario de Windows</cp:lastModifiedBy>
  <cp:revision>235</cp:revision>
  <dcterms:created xsi:type="dcterms:W3CDTF">2017-06-21T17:18:45Z</dcterms:created>
  <dcterms:modified xsi:type="dcterms:W3CDTF">2020-03-18T20:05:51Z</dcterms:modified>
</cp:coreProperties>
</file>