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3" r:id="rId1"/>
  </p:sldMasterIdLst>
  <p:handoutMasterIdLst>
    <p:handoutMasterId r:id="rId32"/>
  </p:handoutMasterIdLst>
  <p:sldIdLst>
    <p:sldId id="268" r:id="rId2"/>
    <p:sldId id="267" r:id="rId3"/>
    <p:sldId id="287" r:id="rId4"/>
    <p:sldId id="288" r:id="rId5"/>
    <p:sldId id="269" r:id="rId6"/>
    <p:sldId id="256" r:id="rId7"/>
    <p:sldId id="263" r:id="rId8"/>
    <p:sldId id="259" r:id="rId9"/>
    <p:sldId id="265" r:id="rId10"/>
    <p:sldId id="260" r:id="rId11"/>
    <p:sldId id="261" r:id="rId12"/>
    <p:sldId id="262" r:id="rId13"/>
    <p:sldId id="264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7077075" cy="9363075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C3E25AF-5000-4966-B84D-8E627D9D8784}" type="datetimeFigureOut">
              <a:rPr lang="es-SV" smtClean="0"/>
              <a:t>13/02/2017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8DD9012-E2C0-4595-82DA-BD4DD71203D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54041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DCDC-A605-440B-B9D8-8F8792658760}" type="datetimeFigureOut">
              <a:rPr lang="es-SV" smtClean="0"/>
              <a:t>13/02/2017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869D-3DB8-4D25-86D7-CA9F589DC8F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71025402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DCDC-A605-440B-B9D8-8F8792658760}" type="datetimeFigureOut">
              <a:rPr lang="es-SV" smtClean="0"/>
              <a:t>13/02/2017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869D-3DB8-4D25-86D7-CA9F589DC8F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71220112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DCDC-A605-440B-B9D8-8F8792658760}" type="datetimeFigureOut">
              <a:rPr lang="es-SV" smtClean="0"/>
              <a:t>13/02/2017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869D-3DB8-4D25-86D7-CA9F589DC8F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37623414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DCDC-A605-440B-B9D8-8F8792658760}" type="datetimeFigureOut">
              <a:rPr lang="es-SV" smtClean="0"/>
              <a:t>13/02/2017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869D-3DB8-4D25-86D7-CA9F589DC8F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02634646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DCDC-A605-440B-B9D8-8F8792658760}" type="datetimeFigureOut">
              <a:rPr lang="es-SV" smtClean="0"/>
              <a:t>13/02/2017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869D-3DB8-4D25-86D7-CA9F589DC8F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39748840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DCDC-A605-440B-B9D8-8F8792658760}" type="datetimeFigureOut">
              <a:rPr lang="es-SV" smtClean="0"/>
              <a:t>13/02/2017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869D-3DB8-4D25-86D7-CA9F589DC8F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82081676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DCDC-A605-440B-B9D8-8F8792658760}" type="datetimeFigureOut">
              <a:rPr lang="es-SV" smtClean="0"/>
              <a:t>13/02/2017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869D-3DB8-4D25-86D7-CA9F589DC8F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42806689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DCDC-A605-440B-B9D8-8F8792658760}" type="datetimeFigureOut">
              <a:rPr lang="es-SV" smtClean="0"/>
              <a:t>13/02/2017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869D-3DB8-4D25-86D7-CA9F589DC8F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99007672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DCDC-A605-440B-B9D8-8F8792658760}" type="datetimeFigureOut">
              <a:rPr lang="es-SV" smtClean="0"/>
              <a:t>13/02/2017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869D-3DB8-4D25-86D7-CA9F589DC8F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86576277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DCDC-A605-440B-B9D8-8F8792658760}" type="datetimeFigureOut">
              <a:rPr lang="es-SV" smtClean="0"/>
              <a:t>13/02/2017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869D-3DB8-4D25-86D7-CA9F589DC8F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52473452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DCDC-A605-440B-B9D8-8F8792658760}" type="datetimeFigureOut">
              <a:rPr lang="es-SV" smtClean="0"/>
              <a:t>13/02/2017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869D-3DB8-4D25-86D7-CA9F589DC8F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99012398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ADCDC-A605-440B-B9D8-8F8792658760}" type="datetimeFigureOut">
              <a:rPr lang="es-SV" smtClean="0"/>
              <a:t>13/02/2017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5869D-3DB8-4D25-86D7-CA9F589DC8F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2396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RENDICION%202017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Alcaldia%20Municipal\Desktop\margarita.docx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12" Type="http://schemas.openxmlformats.org/officeDocument/2006/relationships/image" Target="../media/image84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11" Type="http://schemas.openxmlformats.org/officeDocument/2006/relationships/image" Target="../media/image83.jpeg"/><Relationship Id="rId5" Type="http://schemas.openxmlformats.org/officeDocument/2006/relationships/image" Target="../media/image77.jpeg"/><Relationship Id="rId10" Type="http://schemas.openxmlformats.org/officeDocument/2006/relationships/image" Target="../media/image82.jpeg"/><Relationship Id="rId4" Type="http://schemas.openxmlformats.org/officeDocument/2006/relationships/image" Target="../media/image76.jpeg"/><Relationship Id="rId9" Type="http://schemas.openxmlformats.org/officeDocument/2006/relationships/image" Target="../media/image8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eg"/><Relationship Id="rId4" Type="http://schemas.openxmlformats.org/officeDocument/2006/relationships/image" Target="../media/image8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4" y="3573018"/>
            <a:ext cx="2909589" cy="286229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538384" y="1033666"/>
            <a:ext cx="80488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RENDICION DE CUENTAS </a:t>
            </a:r>
          </a:p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ABRIL</a:t>
            </a:r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A DICIEMBRE 2016</a:t>
            </a:r>
            <a:endParaRPr lang="es-ES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08619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178105" y="548640"/>
            <a:ext cx="4614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b="1" dirty="0" smtClean="0">
                <a:solidFill>
                  <a:schemeClr val="bg1"/>
                </a:solidFill>
              </a:rPr>
              <a:t>ALCALDIA MUNICIPAL DE TEPETITAN </a:t>
            </a:r>
          </a:p>
          <a:p>
            <a:pPr algn="ctr"/>
            <a:r>
              <a:rPr lang="es-SV" b="1" dirty="0" smtClean="0">
                <a:solidFill>
                  <a:schemeClr val="bg1"/>
                </a:solidFill>
              </a:rPr>
              <a:t>RENDICION DE CUENTAS </a:t>
            </a:r>
          </a:p>
          <a:p>
            <a:pPr algn="ctr"/>
            <a:r>
              <a:rPr lang="es-SV" b="1" dirty="0" smtClean="0">
                <a:solidFill>
                  <a:schemeClr val="bg1"/>
                </a:solidFill>
              </a:rPr>
              <a:t>DE ABRIL A DICIEMBRE 2016</a:t>
            </a:r>
            <a:endParaRPr lang="es-SV" b="1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89319" y="1471971"/>
            <a:ext cx="107477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>
                <a:solidFill>
                  <a:schemeClr val="bg1"/>
                </a:solidFill>
              </a:rPr>
              <a:t>DISTRIBUCION DE FONDOS 75% FODES EN PROYECTOS E INFRAESTRUCTURA SOCIAL </a:t>
            </a:r>
          </a:p>
          <a:p>
            <a:r>
              <a:rPr lang="es-SV" dirty="0" smtClean="0">
                <a:solidFill>
                  <a:schemeClr val="bg1"/>
                </a:solidFill>
              </a:rPr>
              <a:t> EN BANCO HIPOTECARIO</a:t>
            </a:r>
          </a:p>
          <a:p>
            <a:endParaRPr lang="es-SV" dirty="0" smtClean="0">
              <a:solidFill>
                <a:schemeClr val="bg1"/>
              </a:solidFill>
            </a:endParaRPr>
          </a:p>
          <a:p>
            <a:r>
              <a:rPr lang="es-SV" dirty="0" smtClean="0">
                <a:solidFill>
                  <a:schemeClr val="bg1"/>
                </a:solidFill>
              </a:rPr>
              <a:t>14. INTRODUCCION DE ENERGIA EN  COLONIA LAS BRISAS				$  22,499.88</a:t>
            </a:r>
          </a:p>
          <a:p>
            <a:endParaRPr lang="es-SV" dirty="0" smtClean="0">
              <a:solidFill>
                <a:schemeClr val="bg1"/>
              </a:solidFill>
            </a:endParaRPr>
          </a:p>
          <a:p>
            <a:r>
              <a:rPr lang="es-SV" dirty="0" smtClean="0">
                <a:solidFill>
                  <a:schemeClr val="bg1"/>
                </a:solidFill>
              </a:rPr>
              <a:t>15. ADQUISICION DE EQUIPO DE CLORACION AUTOMATICO			$    1,695.00</a:t>
            </a:r>
          </a:p>
          <a:p>
            <a:endParaRPr lang="es-SV" dirty="0" smtClean="0">
              <a:solidFill>
                <a:schemeClr val="bg1"/>
              </a:solidFill>
            </a:endParaRPr>
          </a:p>
          <a:p>
            <a:r>
              <a:rPr lang="es-SV" dirty="0" smtClean="0">
                <a:solidFill>
                  <a:schemeClr val="bg1"/>
                </a:solidFill>
              </a:rPr>
              <a:t>16. REPARACION DE FACHADA ALCALDIA MUNICIPAL				$    4,377.96</a:t>
            </a:r>
          </a:p>
          <a:p>
            <a:endParaRPr lang="es-SV" dirty="0" smtClean="0">
              <a:solidFill>
                <a:schemeClr val="bg1"/>
              </a:solidFill>
            </a:endParaRPr>
          </a:p>
          <a:p>
            <a:r>
              <a:rPr lang="es-SV" dirty="0" smtClean="0">
                <a:solidFill>
                  <a:schemeClr val="bg1"/>
                </a:solidFill>
              </a:rPr>
              <a:t>17. CONCRETEADO DE 175 MTS CALLE HACIA LOS ANGULO			$  42,806.88</a:t>
            </a:r>
          </a:p>
          <a:p>
            <a:endParaRPr lang="es-SV" dirty="0" smtClean="0">
              <a:solidFill>
                <a:schemeClr val="bg1"/>
              </a:solidFill>
            </a:endParaRPr>
          </a:p>
          <a:p>
            <a:r>
              <a:rPr lang="es-SV" dirty="0" smtClean="0">
                <a:solidFill>
                  <a:schemeClr val="bg1"/>
                </a:solidFill>
              </a:rPr>
              <a:t>18. CONTRAPARTIDA MUNICIPAL PROGRAMA DE EMPRENDIMIENTO SOLIDARIO	$    2.213.56</a:t>
            </a:r>
          </a:p>
          <a:p>
            <a:endParaRPr lang="es-SV" dirty="0" smtClean="0">
              <a:solidFill>
                <a:schemeClr val="bg1"/>
              </a:solidFill>
            </a:endParaRPr>
          </a:p>
          <a:p>
            <a:r>
              <a:rPr lang="es-SV" dirty="0" smtClean="0">
                <a:solidFill>
                  <a:schemeClr val="bg1"/>
                </a:solidFill>
              </a:rPr>
              <a:t>19. APOYO A LA PRODUCCION DE GRANOS BASICOS				$  28,320.00</a:t>
            </a:r>
          </a:p>
          <a:p>
            <a:endParaRPr lang="es-SV" dirty="0" smtClean="0">
              <a:solidFill>
                <a:schemeClr val="bg1"/>
              </a:solidFill>
            </a:endParaRPr>
          </a:p>
          <a:p>
            <a:r>
              <a:rPr lang="es-SV" dirty="0" smtClean="0">
                <a:solidFill>
                  <a:schemeClr val="bg1"/>
                </a:solidFill>
              </a:rPr>
              <a:t>20. CONCRETEADO HIDRAULICO DE CALLE ANTIGUA A CONCEPCION CAÑAS          $  28,522.88</a:t>
            </a:r>
          </a:p>
          <a:p>
            <a:r>
              <a:rPr lang="es-SV" dirty="0" smtClean="0">
                <a:solidFill>
                  <a:schemeClr val="bg1"/>
                </a:solidFill>
              </a:rPr>
              <a:t>(INICIO EN 2015, SOLO INCLUYE LO GASTADO EN 2016)																				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34851" y="244699"/>
            <a:ext cx="345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>
                <a:solidFill>
                  <a:schemeClr val="bg1"/>
                </a:solidFill>
              </a:rPr>
              <a:t>Del </a:t>
            </a:r>
            <a:r>
              <a:rPr lang="es-SV" dirty="0" err="1" smtClean="0">
                <a:solidFill>
                  <a:schemeClr val="bg1"/>
                </a:solidFill>
              </a:rPr>
              <a:t>Tepetitan</a:t>
            </a:r>
            <a:r>
              <a:rPr lang="es-SV" dirty="0" smtClean="0">
                <a:solidFill>
                  <a:schemeClr val="bg1"/>
                </a:solidFill>
              </a:rPr>
              <a:t> que Tenemos</a:t>
            </a:r>
            <a:endParaRPr lang="es-SV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384146" y="244699"/>
            <a:ext cx="356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>
                <a:solidFill>
                  <a:schemeClr val="bg1"/>
                </a:solidFill>
              </a:rPr>
              <a:t>Al </a:t>
            </a:r>
            <a:r>
              <a:rPr lang="es-SV" dirty="0" err="1" smtClean="0">
                <a:solidFill>
                  <a:schemeClr val="bg1"/>
                </a:solidFill>
              </a:rPr>
              <a:t>Tepetitan</a:t>
            </a:r>
            <a:r>
              <a:rPr lang="es-SV" dirty="0" smtClean="0">
                <a:solidFill>
                  <a:schemeClr val="bg1"/>
                </a:solidFill>
              </a:rPr>
              <a:t> que Queremos </a:t>
            </a:r>
            <a:endParaRPr lang="es-SV" dirty="0">
              <a:solidFill>
                <a:schemeClr val="bg1"/>
              </a:solidFill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334852" y="548640"/>
            <a:ext cx="11269013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Estrella de 5 puntas 7"/>
          <p:cNvSpPr/>
          <p:nvPr/>
        </p:nvSpPr>
        <p:spPr>
          <a:xfrm rot="1052642">
            <a:off x="11024316" y="736775"/>
            <a:ext cx="927280" cy="5470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395736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178105" y="548640"/>
            <a:ext cx="4614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b="1" dirty="0" smtClean="0">
                <a:solidFill>
                  <a:schemeClr val="bg1"/>
                </a:solidFill>
              </a:rPr>
              <a:t>ALCALDIA MUNICIPAL DE TEPETITAN </a:t>
            </a:r>
          </a:p>
          <a:p>
            <a:pPr algn="ctr"/>
            <a:r>
              <a:rPr lang="es-SV" b="1" dirty="0" smtClean="0">
                <a:solidFill>
                  <a:schemeClr val="bg1"/>
                </a:solidFill>
              </a:rPr>
              <a:t>RENDICION DE CUENTAS </a:t>
            </a:r>
          </a:p>
          <a:p>
            <a:pPr algn="ctr"/>
            <a:r>
              <a:rPr lang="es-SV" b="1" dirty="0" smtClean="0">
                <a:solidFill>
                  <a:schemeClr val="bg1"/>
                </a:solidFill>
              </a:rPr>
              <a:t>DE ABRIL A DICIEMBRE 2016</a:t>
            </a:r>
            <a:endParaRPr lang="es-SV" b="1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89319" y="1471971"/>
            <a:ext cx="107477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>
                <a:solidFill>
                  <a:schemeClr val="bg1"/>
                </a:solidFill>
              </a:rPr>
              <a:t>PREINVERSION Y CARPETAS TECNICAS					$  29,404.83</a:t>
            </a:r>
          </a:p>
          <a:p>
            <a:endParaRPr lang="es-SV" dirty="0">
              <a:solidFill>
                <a:schemeClr val="bg1"/>
              </a:solidFill>
            </a:endParaRPr>
          </a:p>
          <a:p>
            <a:endParaRPr lang="es-SV" dirty="0" smtClean="0">
              <a:solidFill>
                <a:schemeClr val="bg1"/>
              </a:solidFill>
            </a:endParaRPr>
          </a:p>
          <a:p>
            <a:r>
              <a:rPr lang="es-SV" dirty="0" smtClean="0">
                <a:solidFill>
                  <a:schemeClr val="bg1"/>
                </a:solidFill>
              </a:rPr>
              <a:t>DISTRIBUCION DE RECURSOS PROVENIENTES DE FONDOS PROPIOS</a:t>
            </a:r>
          </a:p>
          <a:p>
            <a:endParaRPr lang="es-SV" dirty="0" smtClean="0">
              <a:solidFill>
                <a:schemeClr val="bg1"/>
              </a:solidFill>
            </a:endParaRPr>
          </a:p>
          <a:p>
            <a:endParaRPr lang="es-SV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s-SV" dirty="0" smtClean="0">
                <a:solidFill>
                  <a:schemeClr val="bg1"/>
                </a:solidFill>
              </a:rPr>
              <a:t>LIMPIEZA Y MANTENIMIENTO DE CALLES RURALES			$   3,326.15</a:t>
            </a:r>
          </a:p>
          <a:p>
            <a:pPr marL="342900" indent="-342900">
              <a:buAutoNum type="arabicPeriod"/>
            </a:pPr>
            <a:endParaRPr lang="es-SV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s-SV" dirty="0" smtClean="0">
                <a:solidFill>
                  <a:schemeClr val="bg1"/>
                </a:solidFill>
              </a:rPr>
              <a:t>APOYO AL ADULTO MAYOR (CANASTA BASICA)			$  35,805.99</a:t>
            </a:r>
          </a:p>
          <a:p>
            <a:pPr marL="342900" indent="-342900">
              <a:buAutoNum type="arabicPeriod"/>
            </a:pPr>
            <a:endParaRPr lang="es-SV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s-SV" dirty="0" smtClean="0">
                <a:solidFill>
                  <a:schemeClr val="bg1"/>
                </a:solidFill>
              </a:rPr>
              <a:t>PROGRAMA DE SALUD MUNICIPAL 					$  68,658.52</a:t>
            </a:r>
          </a:p>
          <a:p>
            <a:endParaRPr lang="es-SV" dirty="0">
              <a:solidFill>
                <a:schemeClr val="bg1"/>
              </a:solidFill>
            </a:endParaRPr>
          </a:p>
          <a:p>
            <a:r>
              <a:rPr lang="es-SV" b="1" dirty="0" smtClean="0">
                <a:solidFill>
                  <a:schemeClr val="bg1"/>
                </a:solidFill>
              </a:rPr>
              <a:t>FONDOS PROGRAMA DE EMPRENDIMIENTO SOLIDARIO FISDL (PES) </a:t>
            </a:r>
            <a:r>
              <a:rPr lang="es-SV" dirty="0" smtClean="0">
                <a:solidFill>
                  <a:schemeClr val="bg1"/>
                </a:solidFill>
              </a:rPr>
              <a:t>		$ 22,390,00</a:t>
            </a:r>
          </a:p>
          <a:p>
            <a:endParaRPr lang="es-SV" dirty="0">
              <a:solidFill>
                <a:schemeClr val="bg1"/>
              </a:solidFill>
            </a:endParaRPr>
          </a:p>
          <a:p>
            <a:r>
              <a:rPr lang="es-SV" dirty="0" smtClean="0">
                <a:solidFill>
                  <a:schemeClr val="bg1"/>
                </a:solidFill>
              </a:rPr>
              <a:t>FONDOS DONADOS POR FUNDAGEO CONTRAPARTIDA PARA CONSTRUCCION DE </a:t>
            </a:r>
          </a:p>
          <a:p>
            <a:r>
              <a:rPr lang="es-SV" dirty="0" smtClean="0">
                <a:solidFill>
                  <a:schemeClr val="bg1"/>
                </a:solidFill>
              </a:rPr>
              <a:t>MURO EN CENTRO ESCOLAR EL REFUGIO					</a:t>
            </a:r>
            <a:r>
              <a:rPr lang="es-SV" b="1" dirty="0" smtClean="0">
                <a:solidFill>
                  <a:schemeClr val="bg1"/>
                </a:solidFill>
              </a:rPr>
              <a:t>$  3,360.00</a:t>
            </a:r>
            <a:r>
              <a:rPr lang="es-SV" dirty="0" smtClean="0">
                <a:solidFill>
                  <a:schemeClr val="bg1"/>
                </a:solidFill>
              </a:rPr>
              <a:t>	</a:t>
            </a:r>
            <a:r>
              <a:rPr lang="es-SV" dirty="0">
                <a:solidFill>
                  <a:schemeClr val="bg1"/>
                </a:solidFill>
              </a:rPr>
              <a:t> </a:t>
            </a:r>
            <a:r>
              <a:rPr lang="es-SV" dirty="0" smtClean="0">
                <a:solidFill>
                  <a:schemeClr val="bg1"/>
                </a:solidFill>
              </a:rPr>
              <a:t>PENDIENTE DE EJECUTAR </a:t>
            </a:r>
            <a:r>
              <a:rPr lang="es-SV" b="1" dirty="0" smtClean="0">
                <a:solidFill>
                  <a:schemeClr val="bg1"/>
                </a:solidFill>
              </a:rPr>
              <a:t>$  6,152.77 </a:t>
            </a:r>
            <a:r>
              <a:rPr lang="es-SV" dirty="0" smtClean="0">
                <a:solidFill>
                  <a:schemeClr val="bg1"/>
                </a:solidFill>
              </a:rPr>
              <a:t>DE $ 9,512.77 ENTREGADOS </a:t>
            </a:r>
            <a:endParaRPr lang="es-SV" dirty="0">
              <a:solidFill>
                <a:schemeClr val="bg1"/>
              </a:solidFill>
            </a:endParaRPr>
          </a:p>
          <a:p>
            <a:r>
              <a:rPr lang="es-SV" dirty="0" smtClean="0">
                <a:solidFill>
                  <a:schemeClr val="bg1"/>
                </a:solidFill>
              </a:rPr>
              <a:t>																		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34851" y="244699"/>
            <a:ext cx="345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>
                <a:solidFill>
                  <a:schemeClr val="bg1"/>
                </a:solidFill>
              </a:rPr>
              <a:t>Del </a:t>
            </a:r>
            <a:r>
              <a:rPr lang="es-SV" dirty="0" err="1" smtClean="0">
                <a:solidFill>
                  <a:schemeClr val="bg1"/>
                </a:solidFill>
              </a:rPr>
              <a:t>Tepetitan</a:t>
            </a:r>
            <a:r>
              <a:rPr lang="es-SV" dirty="0" smtClean="0">
                <a:solidFill>
                  <a:schemeClr val="bg1"/>
                </a:solidFill>
              </a:rPr>
              <a:t> que Tenemos</a:t>
            </a:r>
            <a:endParaRPr lang="es-SV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384146" y="244699"/>
            <a:ext cx="356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>
                <a:solidFill>
                  <a:schemeClr val="bg1"/>
                </a:solidFill>
              </a:rPr>
              <a:t>Al </a:t>
            </a:r>
            <a:r>
              <a:rPr lang="es-SV" dirty="0" err="1" smtClean="0">
                <a:solidFill>
                  <a:schemeClr val="bg1"/>
                </a:solidFill>
              </a:rPr>
              <a:t>Tepetitan</a:t>
            </a:r>
            <a:r>
              <a:rPr lang="es-SV" dirty="0" smtClean="0">
                <a:solidFill>
                  <a:schemeClr val="bg1"/>
                </a:solidFill>
              </a:rPr>
              <a:t> que Queremos </a:t>
            </a:r>
            <a:endParaRPr lang="es-SV" dirty="0">
              <a:solidFill>
                <a:schemeClr val="bg1"/>
              </a:solidFill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334852" y="548640"/>
            <a:ext cx="11269013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Estrella de 5 puntas 7"/>
          <p:cNvSpPr/>
          <p:nvPr/>
        </p:nvSpPr>
        <p:spPr>
          <a:xfrm rot="1052642">
            <a:off x="11024316" y="736775"/>
            <a:ext cx="927280" cy="5470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734432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178105" y="548640"/>
            <a:ext cx="4614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b="1" dirty="0" smtClean="0">
                <a:solidFill>
                  <a:schemeClr val="bg1"/>
                </a:solidFill>
              </a:rPr>
              <a:t>ALCALDIA MUNICIPAL DE TEPETITAN </a:t>
            </a:r>
          </a:p>
          <a:p>
            <a:pPr algn="ctr"/>
            <a:r>
              <a:rPr lang="es-SV" b="1" dirty="0" smtClean="0">
                <a:solidFill>
                  <a:schemeClr val="bg1"/>
                </a:solidFill>
              </a:rPr>
              <a:t>RENDICION DE CUENTAS </a:t>
            </a:r>
          </a:p>
          <a:p>
            <a:pPr algn="ctr"/>
            <a:r>
              <a:rPr lang="es-SV" b="1" dirty="0" smtClean="0">
                <a:solidFill>
                  <a:schemeClr val="bg1"/>
                </a:solidFill>
              </a:rPr>
              <a:t>DE ABRIL A DICIEMBRE 2016</a:t>
            </a:r>
            <a:endParaRPr lang="es-SV" b="1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80305" y="1471971"/>
            <a:ext cx="1162962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>
                <a:solidFill>
                  <a:schemeClr val="bg1"/>
                </a:solidFill>
              </a:rPr>
              <a:t>CON FONDOS 75% FODES CUBRIMOS BECAS A ESTUDIANTES UNIVERSITARIOS  POR	</a:t>
            </a:r>
            <a:r>
              <a:rPr lang="es-SV" dirty="0">
                <a:solidFill>
                  <a:schemeClr val="bg1"/>
                </a:solidFill>
              </a:rPr>
              <a:t> </a:t>
            </a:r>
            <a:r>
              <a:rPr lang="es-SV" dirty="0" smtClean="0">
                <a:solidFill>
                  <a:schemeClr val="bg1"/>
                </a:solidFill>
              </a:rPr>
              <a:t>     $  22,320.003</a:t>
            </a:r>
          </a:p>
          <a:p>
            <a:r>
              <a:rPr lang="es-SV" dirty="0" smtClean="0">
                <a:solidFill>
                  <a:schemeClr val="bg1"/>
                </a:solidFill>
              </a:rPr>
              <a:t>30  BECADOS 	</a:t>
            </a:r>
          </a:p>
          <a:p>
            <a:endParaRPr lang="es-SV" dirty="0">
              <a:solidFill>
                <a:schemeClr val="bg1"/>
              </a:solidFill>
            </a:endParaRPr>
          </a:p>
          <a:p>
            <a:r>
              <a:rPr lang="es-SV" dirty="0" smtClean="0">
                <a:solidFill>
                  <a:schemeClr val="bg1"/>
                </a:solidFill>
              </a:rPr>
              <a:t>CON FONDOS PROPIOS ENTREGAMOS </a:t>
            </a:r>
            <a:r>
              <a:rPr lang="es-SV" b="1" dirty="0" smtClean="0">
                <a:solidFill>
                  <a:schemeClr val="bg1"/>
                </a:solidFill>
              </a:rPr>
              <a:t>INCENTIVO ECONOMICO </a:t>
            </a:r>
            <a:r>
              <a:rPr lang="es-SV" dirty="0" smtClean="0">
                <a:solidFill>
                  <a:schemeClr val="bg1"/>
                </a:solidFill>
              </a:rPr>
              <a:t>A BACHILLERES POR               $ 12,925.00 </a:t>
            </a:r>
          </a:p>
          <a:p>
            <a:r>
              <a:rPr lang="es-SV" dirty="0" smtClean="0">
                <a:solidFill>
                  <a:schemeClr val="bg1"/>
                </a:solidFill>
              </a:rPr>
              <a:t>55 ESTUDIANTES BENEFICIADOS</a:t>
            </a:r>
          </a:p>
          <a:p>
            <a:endParaRPr lang="es-SV" dirty="0" smtClean="0">
              <a:solidFill>
                <a:schemeClr val="bg1"/>
              </a:solidFill>
            </a:endParaRPr>
          </a:p>
          <a:p>
            <a:r>
              <a:rPr lang="es-SV" dirty="0" smtClean="0">
                <a:solidFill>
                  <a:schemeClr val="bg1"/>
                </a:solidFill>
              </a:rPr>
              <a:t>CONTRAPARTIDA MUNICIPAL EN CONVENIO CON EL MINISTERIO DE EDUCACION, DECLARATORIA DE LIBRE DE ANALFABETISMO EN EL MUNICIPIO					                        $  9,600.00</a:t>
            </a:r>
          </a:p>
          <a:p>
            <a:endParaRPr lang="es-SV" dirty="0">
              <a:solidFill>
                <a:schemeClr val="bg1"/>
              </a:solidFill>
            </a:endParaRPr>
          </a:p>
          <a:p>
            <a:r>
              <a:rPr lang="es-SV" dirty="0" smtClean="0">
                <a:solidFill>
                  <a:schemeClr val="bg1"/>
                </a:solidFill>
              </a:rPr>
              <a:t>ASI ENTREGAMOS DE FONDOS PROPIOS A ENEPASA UNA CUOTA DE $ 300.00 MENSUAL Y AL AÑO											                        $   3,600.00</a:t>
            </a:r>
          </a:p>
          <a:p>
            <a:endParaRPr lang="es-SV" sz="2000" dirty="0" smtClean="0">
              <a:solidFill>
                <a:schemeClr val="bg1"/>
              </a:solidFill>
            </a:endParaRPr>
          </a:p>
          <a:p>
            <a:r>
              <a:rPr lang="es-SV" sz="2000" dirty="0" smtClean="0">
                <a:solidFill>
                  <a:schemeClr val="bg1"/>
                </a:solidFill>
              </a:rPr>
              <a:t>CON ESTO CONTRIBUIMOS A LA EDUCACION, YA QUE CON FONDOS ALBA BECA, TENEMOS </a:t>
            </a:r>
            <a:r>
              <a:rPr lang="es-SV" sz="2400" dirty="0" smtClean="0">
                <a:solidFill>
                  <a:schemeClr val="bg1"/>
                </a:solidFill>
              </a:rPr>
              <a:t>40</a:t>
            </a:r>
          </a:p>
          <a:p>
            <a:r>
              <a:rPr lang="es-SV" sz="2000" dirty="0" smtClean="0">
                <a:solidFill>
                  <a:schemeClr val="bg1"/>
                </a:solidFill>
              </a:rPr>
              <a:t>JOVENES UNIVERSITARIOS EN EL MUNICIPIO;  QUE EQUIVALE A  </a:t>
            </a:r>
            <a:r>
              <a:rPr lang="es-SV" sz="2400" b="1" dirty="0" smtClean="0">
                <a:solidFill>
                  <a:schemeClr val="bg1"/>
                </a:solidFill>
              </a:rPr>
              <a:t>$ 38,400.00,  </a:t>
            </a:r>
            <a:r>
              <a:rPr lang="es-SV" sz="2000" b="1" dirty="0" smtClean="0">
                <a:solidFill>
                  <a:schemeClr val="bg1"/>
                </a:solidFill>
              </a:rPr>
              <a:t>POR AÑO</a:t>
            </a:r>
          </a:p>
          <a:p>
            <a:r>
              <a:rPr lang="es-SV" sz="2000" b="1" dirty="0" smtClean="0">
                <a:solidFill>
                  <a:schemeClr val="bg1"/>
                </a:solidFill>
              </a:rPr>
              <a:t>DE ESTUDIO DE NUESTROS JOVENES, ASI CONTRIBUIMOS A TRAVES DE NUESTRA GESTION A CONTAR CON PROFESIONALES PREPARADOS PARA EJERCER Y LLEVAR INGRESOS A SUS FAMILIAS.</a:t>
            </a:r>
          </a:p>
          <a:p>
            <a:endParaRPr lang="es-SV" sz="2000" dirty="0">
              <a:solidFill>
                <a:schemeClr val="bg1"/>
              </a:solidFill>
            </a:endParaRPr>
          </a:p>
          <a:p>
            <a:r>
              <a:rPr lang="es-SV" dirty="0" smtClean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34851" y="244699"/>
            <a:ext cx="345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>
                <a:solidFill>
                  <a:schemeClr val="bg1"/>
                </a:solidFill>
              </a:rPr>
              <a:t>Del </a:t>
            </a:r>
            <a:r>
              <a:rPr lang="es-SV" dirty="0" err="1" smtClean="0">
                <a:solidFill>
                  <a:schemeClr val="bg1"/>
                </a:solidFill>
              </a:rPr>
              <a:t>Tepetitan</a:t>
            </a:r>
            <a:r>
              <a:rPr lang="es-SV" dirty="0" smtClean="0">
                <a:solidFill>
                  <a:schemeClr val="bg1"/>
                </a:solidFill>
              </a:rPr>
              <a:t> que Tenemos</a:t>
            </a:r>
            <a:endParaRPr lang="es-SV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384146" y="244699"/>
            <a:ext cx="356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>
                <a:solidFill>
                  <a:schemeClr val="bg1"/>
                </a:solidFill>
              </a:rPr>
              <a:t>Al </a:t>
            </a:r>
            <a:r>
              <a:rPr lang="es-SV" dirty="0" err="1" smtClean="0">
                <a:solidFill>
                  <a:schemeClr val="bg1"/>
                </a:solidFill>
              </a:rPr>
              <a:t>Tepetitan</a:t>
            </a:r>
            <a:r>
              <a:rPr lang="es-SV" dirty="0" smtClean="0">
                <a:solidFill>
                  <a:schemeClr val="bg1"/>
                </a:solidFill>
              </a:rPr>
              <a:t> que Queremos </a:t>
            </a:r>
            <a:endParaRPr lang="es-SV" dirty="0">
              <a:solidFill>
                <a:schemeClr val="bg1"/>
              </a:solidFill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334852" y="548640"/>
            <a:ext cx="11269013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Estrella de 5 puntas 7"/>
          <p:cNvSpPr/>
          <p:nvPr/>
        </p:nvSpPr>
        <p:spPr>
          <a:xfrm rot="1052642">
            <a:off x="11024316" y="736775"/>
            <a:ext cx="927280" cy="5470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226245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178105" y="548640"/>
            <a:ext cx="4614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b="1" dirty="0" smtClean="0">
                <a:solidFill>
                  <a:schemeClr val="bg1"/>
                </a:solidFill>
              </a:rPr>
              <a:t>ALCALDIA MUNICIPAL DE TEPETITAN </a:t>
            </a:r>
          </a:p>
          <a:p>
            <a:pPr algn="ctr"/>
            <a:r>
              <a:rPr lang="es-SV" b="1" dirty="0" smtClean="0">
                <a:solidFill>
                  <a:schemeClr val="bg1"/>
                </a:solidFill>
              </a:rPr>
              <a:t>RENDICION DE CUENTAS </a:t>
            </a:r>
          </a:p>
          <a:p>
            <a:pPr algn="ctr"/>
            <a:r>
              <a:rPr lang="es-SV" b="1" dirty="0" smtClean="0">
                <a:solidFill>
                  <a:schemeClr val="bg1"/>
                </a:solidFill>
              </a:rPr>
              <a:t>DE ABRIL A DICIEMBRE 2016</a:t>
            </a:r>
            <a:endParaRPr lang="es-SV" b="1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89319" y="1471971"/>
            <a:ext cx="107477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>
                <a:solidFill>
                  <a:schemeClr val="bg1"/>
                </a:solidFill>
              </a:rPr>
              <a:t>PROYECTOS A EJECUTARSE CON FONDOS DEL CREDITO POR $ 600,000.00</a:t>
            </a:r>
          </a:p>
          <a:p>
            <a:endParaRPr lang="es-SV" dirty="0" smtClean="0">
              <a:solidFill>
                <a:schemeClr val="bg1"/>
              </a:solidFill>
            </a:endParaRPr>
          </a:p>
          <a:p>
            <a:r>
              <a:rPr lang="es-SV" dirty="0">
                <a:solidFill>
                  <a:schemeClr val="bg1"/>
                </a:solidFill>
              </a:rPr>
              <a:t>CONSTRUCCION DE PUENTE MODULAR METALICO, EN ANTIGUO TEPETITAN		</a:t>
            </a:r>
            <a:r>
              <a:rPr lang="es-SV" b="1" dirty="0">
                <a:solidFill>
                  <a:schemeClr val="bg1"/>
                </a:solidFill>
              </a:rPr>
              <a:t> </a:t>
            </a:r>
            <a:r>
              <a:rPr lang="es-SV" b="1" dirty="0" smtClean="0">
                <a:solidFill>
                  <a:schemeClr val="bg1"/>
                </a:solidFill>
              </a:rPr>
              <a:t>$  46,929.45 </a:t>
            </a:r>
          </a:p>
          <a:p>
            <a:endParaRPr lang="es-SV" dirty="0">
              <a:solidFill>
                <a:schemeClr val="bg1"/>
              </a:solidFill>
            </a:endParaRPr>
          </a:p>
          <a:p>
            <a:r>
              <a:rPr lang="es-SV" dirty="0" smtClean="0">
                <a:solidFill>
                  <a:schemeClr val="bg1"/>
                </a:solidFill>
              </a:rPr>
              <a:t>ADOQUINADO </a:t>
            </a:r>
            <a:r>
              <a:rPr lang="es-SV" dirty="0">
                <a:solidFill>
                  <a:schemeClr val="bg1"/>
                </a:solidFill>
              </a:rPr>
              <a:t>MIXTO EN CALLE DE CASERIO LOS SERRANOS, CANTON </a:t>
            </a:r>
            <a:r>
              <a:rPr lang="es-SV" dirty="0" smtClean="0">
                <a:solidFill>
                  <a:schemeClr val="bg1"/>
                </a:solidFill>
              </a:rPr>
              <a:t>CAÑAS</a:t>
            </a:r>
            <a:r>
              <a:rPr lang="es-SV" dirty="0">
                <a:solidFill>
                  <a:schemeClr val="bg1"/>
                </a:solidFill>
              </a:rPr>
              <a:t>	</a:t>
            </a:r>
            <a:r>
              <a:rPr lang="es-SV" b="1" dirty="0" smtClean="0">
                <a:solidFill>
                  <a:schemeClr val="bg1"/>
                </a:solidFill>
              </a:rPr>
              <a:t>                  $  36,469.40 </a:t>
            </a:r>
            <a:endParaRPr lang="es-SV" b="1" dirty="0">
              <a:solidFill>
                <a:schemeClr val="bg1"/>
              </a:solidFill>
            </a:endParaRPr>
          </a:p>
          <a:p>
            <a:endParaRPr lang="es-SV" dirty="0" smtClean="0">
              <a:solidFill>
                <a:schemeClr val="bg1"/>
              </a:solidFill>
            </a:endParaRPr>
          </a:p>
          <a:p>
            <a:r>
              <a:rPr lang="es-SV" dirty="0" smtClean="0">
                <a:solidFill>
                  <a:schemeClr val="bg1"/>
                </a:solidFill>
              </a:rPr>
              <a:t>CONSTRUCCION </a:t>
            </a:r>
            <a:r>
              <a:rPr lang="es-SV" dirty="0">
                <a:solidFill>
                  <a:schemeClr val="bg1"/>
                </a:solidFill>
              </a:rPr>
              <a:t>AREA RECREATIVA, DEPORTIVA Y CONVIVENCIA LA </a:t>
            </a:r>
            <a:r>
              <a:rPr lang="es-SV" dirty="0" smtClean="0">
                <a:solidFill>
                  <a:schemeClr val="bg1"/>
                </a:solidFill>
              </a:rPr>
              <a:t>VIRGEN</a:t>
            </a:r>
            <a:r>
              <a:rPr lang="es-SV" dirty="0">
                <a:solidFill>
                  <a:schemeClr val="bg1"/>
                </a:solidFill>
              </a:rPr>
              <a:t>	</a:t>
            </a:r>
            <a:r>
              <a:rPr lang="es-SV" b="1" dirty="0" smtClean="0">
                <a:solidFill>
                  <a:schemeClr val="bg1"/>
                </a:solidFill>
              </a:rPr>
              <a:t>                    </a:t>
            </a:r>
            <a:r>
              <a:rPr lang="es-SV" b="1" dirty="0">
                <a:solidFill>
                  <a:schemeClr val="bg1"/>
                </a:solidFill>
              </a:rPr>
              <a:t>$259,872.53 </a:t>
            </a:r>
          </a:p>
          <a:p>
            <a:endParaRPr lang="es-SV" dirty="0" smtClean="0">
              <a:solidFill>
                <a:schemeClr val="bg1"/>
              </a:solidFill>
            </a:endParaRPr>
          </a:p>
          <a:p>
            <a:r>
              <a:rPr lang="es-SV" dirty="0" smtClean="0">
                <a:solidFill>
                  <a:schemeClr val="bg1"/>
                </a:solidFill>
              </a:rPr>
              <a:t>CONSTRUCCION </a:t>
            </a:r>
            <a:r>
              <a:rPr lang="es-SV" dirty="0">
                <a:solidFill>
                  <a:schemeClr val="bg1"/>
                </a:solidFill>
              </a:rPr>
              <a:t>ARCO DE BIENVENIDA DEL MUNICIPIO DE TEPETITAN		 </a:t>
            </a:r>
            <a:r>
              <a:rPr lang="es-SV" b="1" dirty="0" smtClean="0">
                <a:solidFill>
                  <a:schemeClr val="bg1"/>
                </a:solidFill>
              </a:rPr>
              <a:t>$  67,236.62 </a:t>
            </a:r>
            <a:endParaRPr lang="es-SV" b="1" dirty="0">
              <a:solidFill>
                <a:schemeClr val="bg1"/>
              </a:solidFill>
            </a:endParaRPr>
          </a:p>
          <a:p>
            <a:endParaRPr lang="es-SV" dirty="0" smtClean="0">
              <a:solidFill>
                <a:schemeClr val="bg1"/>
              </a:solidFill>
            </a:endParaRPr>
          </a:p>
          <a:p>
            <a:r>
              <a:rPr lang="es-SV" dirty="0" smtClean="0">
                <a:solidFill>
                  <a:schemeClr val="bg1"/>
                </a:solidFill>
              </a:rPr>
              <a:t>ADQUISICION </a:t>
            </a:r>
            <a:r>
              <a:rPr lang="es-SV" dirty="0">
                <a:solidFill>
                  <a:schemeClr val="bg1"/>
                </a:solidFill>
              </a:rPr>
              <a:t>TERRENO		</a:t>
            </a:r>
            <a:r>
              <a:rPr lang="es-SV" dirty="0" smtClean="0">
                <a:solidFill>
                  <a:schemeClr val="bg1"/>
                </a:solidFill>
              </a:rPr>
              <a:t>					  </a:t>
            </a:r>
            <a:r>
              <a:rPr lang="es-SV" b="1" dirty="0" smtClean="0">
                <a:solidFill>
                  <a:schemeClr val="bg1"/>
                </a:solidFill>
              </a:rPr>
              <a:t>$</a:t>
            </a:r>
            <a:r>
              <a:rPr lang="es-SV" b="1" dirty="0">
                <a:solidFill>
                  <a:schemeClr val="bg1"/>
                </a:solidFill>
              </a:rPr>
              <a:t>180,000.00 </a:t>
            </a:r>
          </a:p>
          <a:p>
            <a:endParaRPr lang="es-SV" dirty="0">
              <a:solidFill>
                <a:schemeClr val="bg1"/>
              </a:solidFill>
            </a:endParaRPr>
          </a:p>
          <a:p>
            <a:r>
              <a:rPr lang="es-SV" dirty="0" smtClean="0">
                <a:solidFill>
                  <a:schemeClr val="bg1"/>
                </a:solidFill>
              </a:rPr>
              <a:t>			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34851" y="244699"/>
            <a:ext cx="345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>
                <a:solidFill>
                  <a:schemeClr val="bg1"/>
                </a:solidFill>
              </a:rPr>
              <a:t>Del Tepetitán que Tenemos</a:t>
            </a:r>
            <a:endParaRPr lang="es-SV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384146" y="244699"/>
            <a:ext cx="356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>
                <a:solidFill>
                  <a:schemeClr val="bg1"/>
                </a:solidFill>
              </a:rPr>
              <a:t>Al </a:t>
            </a:r>
            <a:r>
              <a:rPr lang="es-SV" dirty="0" err="1" smtClean="0">
                <a:solidFill>
                  <a:schemeClr val="bg1"/>
                </a:solidFill>
              </a:rPr>
              <a:t>Tepetitan</a:t>
            </a:r>
            <a:r>
              <a:rPr lang="es-SV" dirty="0" smtClean="0">
                <a:solidFill>
                  <a:schemeClr val="bg1"/>
                </a:solidFill>
              </a:rPr>
              <a:t> que Queremos </a:t>
            </a:r>
            <a:endParaRPr lang="es-SV" dirty="0">
              <a:solidFill>
                <a:schemeClr val="bg1"/>
              </a:solidFill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334852" y="548640"/>
            <a:ext cx="11269013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Estrella de 5 puntas 7"/>
          <p:cNvSpPr/>
          <p:nvPr/>
        </p:nvSpPr>
        <p:spPr>
          <a:xfrm rot="1052642">
            <a:off x="11024316" y="736775"/>
            <a:ext cx="927280" cy="5470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Rectángulo 1"/>
          <p:cNvSpPr/>
          <p:nvPr/>
        </p:nvSpPr>
        <p:spPr>
          <a:xfrm>
            <a:off x="2472745" y="5562147"/>
            <a:ext cx="969921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2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s-ES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POR QUE EL CAMBIO ES VISIBLE, DESDE EL 2012,</a:t>
            </a:r>
          </a:p>
          <a:p>
            <a:pPr algn="ctr"/>
            <a:r>
              <a:rPr lang="es-ES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 TU AYUDA,</a:t>
            </a:r>
          </a:p>
          <a:p>
            <a:pPr algn="ctr"/>
            <a:r>
              <a:rPr lang="es-ES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					SEGUIMOS DESARROLLANDO TEPETITAN</a:t>
            </a:r>
            <a:endParaRPr lang="es-ES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-110920" y="4765307"/>
            <a:ext cx="85780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A PESAR DE QUE LOS CONCEJALES DE OPOSICION NO APOYAN </a:t>
            </a:r>
          </a:p>
          <a:p>
            <a:pPr algn="ctr"/>
            <a:r>
              <a:rPr lang="es-E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HEMOS EFECTUADO TODOS ESTOS PROYECTOS DE BENEFICIO NOTORIO </a:t>
            </a:r>
          </a:p>
          <a:p>
            <a:pPr algn="ctr"/>
            <a:r>
              <a:rPr lang="es-E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PARA  NUESTROS HABITANTES. </a:t>
            </a:r>
            <a:endParaRPr lang="es-ES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 rot="21370730">
            <a:off x="8790507" y="789759"/>
            <a:ext cx="2975431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TUS IMPUESTOS Y TASAS MUNICIPALES BIEN INVERTIDOS</a:t>
            </a:r>
            <a:endParaRPr lang="es-ES" sz="11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2" name="Imagen 11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03726">
            <a:off x="442109" y="5688638"/>
            <a:ext cx="1932354" cy="100656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538" y="5623247"/>
            <a:ext cx="1843764" cy="123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881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85662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07435" y="1556794"/>
            <a:ext cx="10464800" cy="1670025"/>
          </a:xfrm>
        </p:spPr>
        <p:txBody>
          <a:bodyPr>
            <a:normAutofit fontScale="90000"/>
          </a:bodyPr>
          <a:lstStyle/>
          <a:p>
            <a:pPr algn="ctr"/>
            <a:r>
              <a:rPr lang="es-SV" dirty="0" smtClean="0"/>
              <a:t>PROYECTOS SOCIALES</a:t>
            </a:r>
            <a:br>
              <a:rPr lang="es-SV" dirty="0" smtClean="0"/>
            </a:br>
            <a:r>
              <a:rPr lang="es-SV" dirty="0" smtClean="0"/>
              <a:t>2016</a:t>
            </a:r>
            <a:endParaRPr lang="es-SV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830" y="3573018"/>
            <a:ext cx="3879452" cy="286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3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 smtClean="0"/>
              <a:t>DECLARATORIA LIBRE DE ANALFABETISMO</a:t>
            </a:r>
            <a:endParaRPr lang="es-SV" dirty="0"/>
          </a:p>
        </p:txBody>
      </p:sp>
      <p:pic>
        <p:nvPicPr>
          <p:cNvPr id="1026" name="Picture 2" descr="La imagen puede contener: 7 personas, personas sonrien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48" y="1556795"/>
            <a:ext cx="3413708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 imagen puede contener: 2 person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52" y="1556794"/>
            <a:ext cx="3520389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 imagen puede contener: 3 person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485" y="1627041"/>
            <a:ext cx="2794124" cy="136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FOTOS PTE. PERIODICO MURAL 2016\FOTOS DECLA\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9" y="3212976"/>
            <a:ext cx="4220005" cy="192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:\FOTOS PTE. PERIODICO MURAL 2016\FOTOS DECLA\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157" y="5301209"/>
            <a:ext cx="3096004" cy="147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:\FOTOS PTE. PERIODICO MURAL 2016\FOTOS DECLA\5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118" y="3097220"/>
            <a:ext cx="3835963" cy="215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5889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NIÑEZ Y ADOLESCENCIA</a:t>
            </a:r>
            <a:endParaRPr lang="es-SV" dirty="0"/>
          </a:p>
        </p:txBody>
      </p:sp>
      <p:pic>
        <p:nvPicPr>
          <p:cNvPr id="9219" name="Picture 3" descr="E:\FOTOS PTE. PERIODICO MURAL 2016\fotos de los cursos\IMG-20161220-WA0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5" y="1628802"/>
            <a:ext cx="2289732" cy="96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:\FOTOS PTE. PERIODICO MURAL 2016\fotos de los cursos\IMG-20161220-WA0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6" y="1617680"/>
            <a:ext cx="3266578" cy="137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E:\FOTOS PTE. PERIODICO MURAL 2016\fotos de los cursos\IMG-20161220-WA0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99" y="2780930"/>
            <a:ext cx="2568548" cy="342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E:\FOTOS PTE. PERIODICO MURAL 2016\fotos de los cursos\IMG-20161220-WA00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1" y="3149928"/>
            <a:ext cx="4608512" cy="194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E:\FOTOS PTE. PERIODICO MURAL 2016\fotos de los cursos\IMG-20161220-WA00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36" y="1793702"/>
            <a:ext cx="2766539" cy="278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E:\FOTOS PTE. PERIODICO MURAL 2016\fotos de los cursos\IMG-20161220-WA00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34" y="4869161"/>
            <a:ext cx="3434596" cy="145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E:\FOTOS PTE. PERIODICO MURAL 2016\fotos de los cursos\IMG-20161220-WA001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255" y="5226916"/>
            <a:ext cx="3434596" cy="145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2846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PES</a:t>
            </a:r>
            <a:endParaRPr lang="es-SV" dirty="0"/>
          </a:p>
        </p:txBody>
      </p:sp>
      <p:pic>
        <p:nvPicPr>
          <p:cNvPr id="2054" name="Picture 6" descr="La imagen puede contener: 3 person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6" y="3429000"/>
            <a:ext cx="2395630" cy="319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content-mia1-2.xx.fbcdn.net/v/t1.0-0/p526x296/13125001_695068860631015_1841871653897424625_n.jpg?oh=25b8ce8fc3cc6046927884e5969b1911&amp;oe=58FF6F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670" y="692698"/>
            <a:ext cx="4373020" cy="245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3442415"/>
            <a:ext cx="4175787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484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APOYO AL DEPORTE</a:t>
            </a:r>
            <a:endParaRPr lang="es-SV" dirty="0"/>
          </a:p>
        </p:txBody>
      </p:sp>
      <p:pic>
        <p:nvPicPr>
          <p:cNvPr id="3074" name="Picture 2" descr="La imagen puede contener: 4 personas, exteri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4" y="1556794"/>
            <a:ext cx="4320480" cy="182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a imagen puede contener: 6 personas, exteri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4" y="3645026"/>
            <a:ext cx="2976329" cy="208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a imagen puede contener: 5 personas, exteri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1" y="3912196"/>
            <a:ext cx="2509492" cy="268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E:\FOTOS PTE. PERIODICO MURAL 2016\FINAL DE FUTBOL DICIEMBRE\IMG-20170105-WA00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529" y="1416060"/>
            <a:ext cx="2727708" cy="224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:\FOTOS PTE. PERIODICO MURAL 2016\FINAL DE FUTBOL DICIEMBRE\IMG-20170105-WA00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266" y="1712933"/>
            <a:ext cx="3577173" cy="151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E:\FOTOS PTE. PERIODICO MURAL 2016\FINAL DE FUTBOL DICIEMBRE\IMG-20170105-WA004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048" y="3927364"/>
            <a:ext cx="3168352" cy="181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1123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6259" y="1235982"/>
            <a:ext cx="10515600" cy="1325563"/>
          </a:xfrm>
        </p:spPr>
        <p:txBody>
          <a:bodyPr/>
          <a:lstStyle/>
          <a:p>
            <a:pPr algn="ctr"/>
            <a:r>
              <a:rPr lang="es-SV" dirty="0" smtClean="0">
                <a:solidFill>
                  <a:srgbClr val="FF0000"/>
                </a:solidFill>
              </a:rPr>
              <a:t>INFORME </a:t>
            </a:r>
            <a:r>
              <a:rPr lang="es-SV" dirty="0" smtClean="0">
                <a:solidFill>
                  <a:srgbClr val="FF0000"/>
                </a:solidFill>
              </a:rPr>
              <a:t>TRIBUTARIO 2016</a:t>
            </a:r>
            <a:endParaRPr lang="es-SV" dirty="0">
              <a:solidFill>
                <a:srgbClr val="FF0000"/>
              </a:solidFill>
            </a:endParaRPr>
          </a:p>
        </p:txBody>
      </p:sp>
      <p:sp>
        <p:nvSpPr>
          <p:cNvPr id="4" name="Flecha derecha 3">
            <a:hlinkClick r:id="rId2" action="ppaction://hlinkfile"/>
          </p:cNvPr>
          <p:cNvSpPr/>
          <p:nvPr/>
        </p:nvSpPr>
        <p:spPr>
          <a:xfrm>
            <a:off x="5021944" y="3309257"/>
            <a:ext cx="2307771" cy="1001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511135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4" y="764704"/>
            <a:ext cx="5195049" cy="223224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751219"/>
            <a:ext cx="5244075" cy="21795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4" y="3429000"/>
            <a:ext cx="5195049" cy="28194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139" y="3326723"/>
            <a:ext cx="2867157" cy="302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982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4370" y="431876"/>
            <a:ext cx="10972800" cy="990600"/>
          </a:xfrm>
        </p:spPr>
        <p:txBody>
          <a:bodyPr>
            <a:normAutofit/>
          </a:bodyPr>
          <a:lstStyle/>
          <a:p>
            <a:pPr algn="ctr"/>
            <a:r>
              <a:rPr lang="es-SV" dirty="0" smtClean="0"/>
              <a:t>ADULTO MAYOR</a:t>
            </a:r>
            <a:endParaRPr lang="es-SV" dirty="0"/>
          </a:p>
        </p:txBody>
      </p:sp>
      <p:pic>
        <p:nvPicPr>
          <p:cNvPr id="4098" name="Picture 2" descr="La imagen puede contener: 2 person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35" y="1556794"/>
            <a:ext cx="2784309" cy="371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entrega de paquete diciembre 2016\IMG-20161121-WA00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285" y="1496026"/>
            <a:ext cx="5243307" cy="221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entrega de paquete diciembre 2016\IMG-20161122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536" y="3857050"/>
            <a:ext cx="2118235" cy="28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esktop\entrega de paquete diciembre 2016\IMG-20161122-WA0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054" y="4005064"/>
            <a:ext cx="5242572" cy="221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7625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 smtClean="0"/>
              <a:t>FESTIVAL DEL NIÑO Y LA NIÑA</a:t>
            </a:r>
            <a:endParaRPr lang="es-SV" dirty="0"/>
          </a:p>
        </p:txBody>
      </p:sp>
      <p:pic>
        <p:nvPicPr>
          <p:cNvPr id="7170" name="Picture 2" descr="C:\Users\Admin\Desktop\festival del niño y la niña 2016\20161027_0847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3" y="1700808"/>
            <a:ext cx="3552395" cy="149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festival del niño y la niña 2016\20161027_0851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863" y="1545541"/>
            <a:ext cx="3611068" cy="152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\Desktop\festival del niño y la niña 2016\IMG-20161027-WA00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56" y="3354742"/>
            <a:ext cx="3562752" cy="165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in\Desktop\festival del niño y la niña 2016\IMG-20161027-WA00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75" y="3318737"/>
            <a:ext cx="3936437" cy="173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Admin\Desktop\festival del niño y la niña 2016\IMG-20161027-WA01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332" y="1268762"/>
            <a:ext cx="2004601" cy="267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Admin\Desktop\festival del niño y la niña 2016\IMG-20161027-WA01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598" y="3645025"/>
            <a:ext cx="1987849" cy="264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3875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COSTUMBRES Y TRADICIONES</a:t>
            </a:r>
            <a:endParaRPr lang="es-SV" dirty="0"/>
          </a:p>
        </p:txBody>
      </p:sp>
      <p:pic>
        <p:nvPicPr>
          <p:cNvPr id="8194" name="Picture 2" descr="La imagen puede contener: 18 personas, multitud y exteri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4" y="1556792"/>
            <a:ext cx="409645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La imagen puede contener: 4 person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883" y="1532959"/>
            <a:ext cx="4032448" cy="175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La imagen puede contener: 5 personas, exteri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20" y="3704063"/>
            <a:ext cx="326501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476" y="3573739"/>
            <a:ext cx="3663730" cy="20608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552" y="3530859"/>
            <a:ext cx="3433328" cy="193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522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E:\FOTOS PTE. PERIODICO MURAL 2016\FIESTAS PATRONALES EN LOS CANTONES\IMG-20170105-WA0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3" y="548680"/>
            <a:ext cx="4218459" cy="177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:\FOTOS PTE. PERIODICO MURAL 2016\FIESTAS PATRONALES EN LOS CANTONES\IMG-20170105-WA00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928" y="548680"/>
            <a:ext cx="5413257" cy="22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E:\FOTOS PTE. PERIODICO MURAL 2016\FIESTAS PATRONALES EN LOS CANTONES\IMG-20170105-WA00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01" y="2984840"/>
            <a:ext cx="3783794" cy="159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E:\FOTOS PTE. PERIODICO MURAL 2016\FIESTAS PATRONALES EN LOS CANTONES\IMG-20170105-WA00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3117275"/>
            <a:ext cx="2784309" cy="314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E:\FOTOS PTE. PERIODICO MURAL 2016\FIESTAS PATRONALES EN LOS CANTONES\IMG-20170105-WA004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37" y="4772928"/>
            <a:ext cx="4238430" cy="178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2994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2" y="332656"/>
            <a:ext cx="3599723" cy="20248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852" y="332656"/>
            <a:ext cx="3599723" cy="202484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79" y="386662"/>
            <a:ext cx="3407701" cy="197083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2" y="2780928"/>
            <a:ext cx="3599723" cy="191683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852" y="2780928"/>
            <a:ext cx="3663730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831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SV" dirty="0" smtClean="0"/>
              <a:t>ENTREGA DE JUGUETES EN DICIEMBRE</a:t>
            </a:r>
            <a:endParaRPr lang="es-SV" dirty="0"/>
          </a:p>
        </p:txBody>
      </p:sp>
      <p:pic>
        <p:nvPicPr>
          <p:cNvPr id="11266" name="Picture 2" descr="E:\FOTOS PTE. PERIODICO MURAL 2016\fiesta navideña infantil 2016\20161217_0915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4" y="1628801"/>
            <a:ext cx="359688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E:\FOTOS PTE. PERIODICO MURAL 2016\fiesta navideña infantil 2016\20161217_1048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797" y="1642555"/>
            <a:ext cx="341371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E:\FOTOS PTE. PERIODICO MURAL 2016\ENTREGA DE JUGUETES\IMG-20170105-WA00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3" y="1484786"/>
            <a:ext cx="4200240" cy="236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E:\FOTOS PTE. PERIODICO MURAL 2016\ENTREGA DE JUGUETES\IMG-20170105-WA00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4" y="3501009"/>
            <a:ext cx="3264363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E:\FOTOS PTE. PERIODICO MURAL 2016\ENTREGA DE JUGUETES\IMG-20170105-WA00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80" y="3319202"/>
            <a:ext cx="3254549" cy="199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E:\FOTOS PTE. PERIODICO MURAL 2016\ENTREGA DE JUGUETES\IMG-20170105-WA004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213" y="4149080"/>
            <a:ext cx="3503712" cy="197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1651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BECAS</a:t>
            </a:r>
            <a:endParaRPr lang="es-SV" dirty="0"/>
          </a:p>
        </p:txBody>
      </p:sp>
      <p:pic>
        <p:nvPicPr>
          <p:cNvPr id="12290" name="Picture 2" descr="E:\FOTOS PTE. PERIODICO MURAL 2016\BECAS\IMG-20170105-WA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556794"/>
            <a:ext cx="3264363" cy="32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E:\FOTOS PTE. PERIODICO MURAL 2016\BECAS\IMG-20170105-WA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775" y="738466"/>
            <a:ext cx="384042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494" y="3075163"/>
            <a:ext cx="3332988" cy="333298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08" y="2132856"/>
            <a:ext cx="342900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275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 smtClean="0"/>
              <a:t>DECORACION E ILUMINACION NAVIDEÑA</a:t>
            </a:r>
            <a:endParaRPr lang="es-SV" dirty="0"/>
          </a:p>
        </p:txBody>
      </p:sp>
      <p:pic>
        <p:nvPicPr>
          <p:cNvPr id="13315" name="Picture 3" descr="E:\FOTOS PTE. PERIODICO MURAL 2016\ARREGLOS NAVIDEÑOS 2016\20161201_0956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27383" y="1700808"/>
            <a:ext cx="4047957" cy="170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E:\FOTOS PTE. PERIODICO MURAL 2016\ARREGLOS NAVIDEÑOS 2016\20161202_1703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4" y="1700808"/>
            <a:ext cx="3509518" cy="170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E:\FOTOS PTE. PERIODICO MURAL 2016\ARREGLOS NAVIDEÑOS 2016\IMG-20161202-WA0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4" y="3645024"/>
            <a:ext cx="336738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E:\FOTOS PTE. PERIODICO MURAL 2016\ARREGLOS NAVIDEÑOS 2016\IMG-20161203-WA00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87" y="3645024"/>
            <a:ext cx="307234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E:\FOTOS PTE. PERIODICO MURAL 2016\ARREGLOS NAVIDEÑOS 2016\IMG-20161203-WA00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279" y="1688596"/>
            <a:ext cx="3170809" cy="42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1549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FIESTAS PATRONALES </a:t>
            </a:r>
            <a:endParaRPr lang="es-SV" dirty="0"/>
          </a:p>
        </p:txBody>
      </p:sp>
      <p:pic>
        <p:nvPicPr>
          <p:cNvPr id="14338" name="Picture 2" descr="G:\CARPETA SECRETARIA\Nueva carpeta (2)\IMG_24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340768"/>
            <a:ext cx="289564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G:\CARPETA SECRETARIA\Nueva carpeta (2)\IMG_24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7" y="1340768"/>
            <a:ext cx="3106302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G:\CARPETA SECRETARIA\Nueva carpeta (2)\IMG_24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1340768"/>
            <a:ext cx="288032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G:\CARPETA SECRETARIA\Nueva carpeta (2)\IMG_25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88" y="3068961"/>
            <a:ext cx="2927648" cy="164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G:\CARPETA SECRETARIA\Nueva carpeta (2)\IMG_266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725" y="3068961"/>
            <a:ext cx="2767630" cy="164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G:\CARPETA SECRETARIA\Nueva carpeta (2)\IMG_268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38994" y="3046525"/>
            <a:ext cx="1646802" cy="16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G:\CARPETA SECRETARIA\Nueva carpeta (2)\IMG_283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268" y="3068961"/>
            <a:ext cx="2688299" cy="164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G:\CARPETA SECRETARIA\Nueva carpeta (2)\IMG_298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3405" y="4677140"/>
            <a:ext cx="1872208" cy="21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G:\CARPETA SECRETARIA\Nueva carpeta (2)\IMG_309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57" y="4813364"/>
            <a:ext cx="2511602" cy="149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1" descr="G:\CARPETA SECRETARIA\Nueva carpeta (2)\IMG_323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544" y="4774841"/>
            <a:ext cx="3407701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G:\CARPETA SECRETARIA\Nueva carpeta (2)\IMG_3168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358" y="5062872"/>
            <a:ext cx="289564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5258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443" y="326572"/>
            <a:ext cx="7731579" cy="6131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9459170"/>
      </p:ext>
    </p:extLst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CENA NAVIDEÑA</a:t>
            </a:r>
            <a:endParaRPr lang="es-SV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3" y="1772818"/>
            <a:ext cx="3708457" cy="156585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17" y="1772818"/>
            <a:ext cx="3936437" cy="166211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4" y="4164576"/>
            <a:ext cx="3751948" cy="185388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19" y="4005066"/>
            <a:ext cx="4220073" cy="178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856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736" y="261257"/>
            <a:ext cx="6841671" cy="6262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5502356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96259" y="1235982"/>
            <a:ext cx="10515600" cy="1325563"/>
          </a:xfrm>
        </p:spPr>
        <p:txBody>
          <a:bodyPr/>
          <a:lstStyle/>
          <a:p>
            <a:pPr algn="ctr"/>
            <a:r>
              <a:rPr lang="es-SV" dirty="0" smtClean="0">
                <a:solidFill>
                  <a:srgbClr val="FF0000"/>
                </a:solidFill>
              </a:rPr>
              <a:t>INFORME FINANCIERO</a:t>
            </a:r>
            <a:endParaRPr lang="es-SV" dirty="0">
              <a:solidFill>
                <a:srgbClr val="FF0000"/>
              </a:solidFill>
            </a:endParaRPr>
          </a:p>
        </p:txBody>
      </p:sp>
      <p:pic>
        <p:nvPicPr>
          <p:cNvPr id="7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113" y="2838921"/>
            <a:ext cx="2909589" cy="286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274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178105" y="548641"/>
            <a:ext cx="4614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bg1"/>
                </a:solidFill>
              </a:rPr>
              <a:t>ALCALDIA MUNICIPAL DE TEPETITAN </a:t>
            </a:r>
          </a:p>
          <a:p>
            <a:pPr algn="ctr"/>
            <a:r>
              <a:rPr lang="es-SV" sz="2000" b="1" dirty="0" smtClean="0">
                <a:solidFill>
                  <a:schemeClr val="bg1"/>
                </a:solidFill>
              </a:rPr>
              <a:t>RENDICION DE CUENTAS </a:t>
            </a:r>
          </a:p>
          <a:p>
            <a:pPr algn="ctr"/>
            <a:r>
              <a:rPr lang="es-SV" sz="2000" b="1" dirty="0" smtClean="0">
                <a:solidFill>
                  <a:schemeClr val="bg1"/>
                </a:solidFill>
              </a:rPr>
              <a:t>DE ABRIL A DICIEMBRE 2016</a:t>
            </a:r>
            <a:endParaRPr lang="es-SV" sz="2000" b="1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89319" y="1471971"/>
            <a:ext cx="107477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>
                <a:solidFill>
                  <a:schemeClr val="bg1"/>
                </a:solidFill>
              </a:rPr>
              <a:t>1. RECURSOS</a:t>
            </a:r>
          </a:p>
          <a:p>
            <a:r>
              <a:rPr lang="es-SV" dirty="0" smtClean="0">
                <a:solidFill>
                  <a:schemeClr val="bg1"/>
                </a:solidFill>
              </a:rPr>
              <a:t>ASIGNACION MENSUAL FODES</a:t>
            </a:r>
          </a:p>
          <a:p>
            <a:r>
              <a:rPr lang="es-SV" dirty="0" smtClean="0">
                <a:solidFill>
                  <a:schemeClr val="bg1"/>
                </a:solidFill>
              </a:rPr>
              <a:t>							MENSUAL  X 11	      ANUAL</a:t>
            </a:r>
          </a:p>
          <a:p>
            <a:r>
              <a:rPr lang="es-SV" dirty="0">
                <a:solidFill>
                  <a:schemeClr val="bg1"/>
                </a:solidFill>
              </a:rPr>
              <a:t>25% PARA FUNCIONAMIENTO		</a:t>
            </a:r>
            <a:r>
              <a:rPr lang="es-SV" dirty="0" smtClean="0">
                <a:solidFill>
                  <a:schemeClr val="bg1"/>
                </a:solidFill>
              </a:rPr>
              <a:t>		$  13,321.39     	$  146,535.29</a:t>
            </a:r>
          </a:p>
          <a:p>
            <a:r>
              <a:rPr lang="es-SV" dirty="0" smtClean="0">
                <a:solidFill>
                  <a:schemeClr val="bg1"/>
                </a:solidFill>
              </a:rPr>
              <a:t>(-) DESCUENTO POR APORTE A COMURES, CDA Y MIJIBOA	$       498.58	$      5,484.38</a:t>
            </a:r>
          </a:p>
          <a:p>
            <a:r>
              <a:rPr lang="es-SV" dirty="0" smtClean="0">
                <a:solidFill>
                  <a:schemeClr val="bg1"/>
                </a:solidFill>
              </a:rPr>
              <a:t>TRANSFERENCIA A CUENTA CORRIENTE POR ISDEM	$  12,822.81	$  141,050.91</a:t>
            </a:r>
            <a:endParaRPr lang="es-SV" dirty="0">
              <a:solidFill>
                <a:schemeClr val="bg1"/>
              </a:solidFill>
            </a:endParaRPr>
          </a:p>
          <a:p>
            <a:r>
              <a:rPr lang="es-SV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SV" dirty="0" smtClean="0">
                <a:solidFill>
                  <a:schemeClr val="bg1"/>
                </a:solidFill>
              </a:rPr>
              <a:t>75% PARA PROYECTOS DE DESARROLLO SOCIAL </a:t>
            </a:r>
          </a:p>
          <a:p>
            <a:r>
              <a:rPr lang="es-SV" dirty="0">
                <a:solidFill>
                  <a:schemeClr val="bg1"/>
                </a:solidFill>
              </a:rPr>
              <a:t>E INFRAESTRUCTURA					$  </a:t>
            </a:r>
            <a:r>
              <a:rPr lang="es-SV" dirty="0" smtClean="0">
                <a:solidFill>
                  <a:schemeClr val="bg1"/>
                </a:solidFill>
              </a:rPr>
              <a:t>39,964.18 	$ 439,605.98</a:t>
            </a:r>
          </a:p>
          <a:p>
            <a:r>
              <a:rPr lang="es-SV" dirty="0" smtClean="0">
                <a:solidFill>
                  <a:schemeClr val="bg1"/>
                </a:solidFill>
              </a:rPr>
              <a:t>(-) DESCUENTO POR CREDITO FIDEMUNI 			$    2,082.10	$   22,903.10</a:t>
            </a:r>
          </a:p>
          <a:p>
            <a:r>
              <a:rPr lang="es-SV" dirty="0" smtClean="0">
                <a:solidFill>
                  <a:schemeClr val="bg1"/>
                </a:solidFill>
              </a:rPr>
              <a:t>TRANSFERENCIA A CUENTA DE AHORRO POR ISDEM	$   39,882,08	$ 438,702.88</a:t>
            </a:r>
          </a:p>
          <a:p>
            <a:endParaRPr lang="es-SV" dirty="0">
              <a:solidFill>
                <a:schemeClr val="bg1"/>
              </a:solidFill>
            </a:endParaRPr>
          </a:p>
          <a:p>
            <a:r>
              <a:rPr lang="es-SV" dirty="0" smtClean="0">
                <a:solidFill>
                  <a:schemeClr val="bg1"/>
                </a:solidFill>
              </a:rPr>
              <a:t>FONDOS PROPIOS PERCIBIDOS EN EL AÑO				$ 306,099.83</a:t>
            </a:r>
          </a:p>
          <a:p>
            <a:endParaRPr lang="es-SV" dirty="0" smtClean="0">
              <a:solidFill>
                <a:schemeClr val="bg1"/>
              </a:solidFill>
            </a:endParaRPr>
          </a:p>
          <a:p>
            <a:r>
              <a:rPr lang="es-SV" dirty="0" smtClean="0">
                <a:solidFill>
                  <a:schemeClr val="bg1"/>
                </a:solidFill>
              </a:rPr>
              <a:t>CREDITO PARA PAGO DE DEUDA INSTITUCIONAL, A CORTO PLAZO		$    50,000.00</a:t>
            </a:r>
          </a:p>
          <a:p>
            <a:r>
              <a:rPr lang="es-SV" dirty="0" smtClean="0">
                <a:solidFill>
                  <a:schemeClr val="bg1"/>
                </a:solidFill>
              </a:rPr>
              <a:t>ANTE LA FALTA DE FODES </a:t>
            </a:r>
          </a:p>
          <a:p>
            <a:r>
              <a:rPr lang="es-SV" dirty="0" smtClean="0">
                <a:solidFill>
                  <a:schemeClr val="bg1"/>
                </a:solidFill>
              </a:rPr>
              <a:t>CREDITO PARA PROYECTOS DE  BENEFICIO SOCIAL			$  600,000.00</a:t>
            </a:r>
            <a:endParaRPr lang="es-SV" dirty="0">
              <a:solidFill>
                <a:schemeClr val="bg1"/>
              </a:solidFill>
            </a:endParaRPr>
          </a:p>
          <a:p>
            <a:endParaRPr lang="es-SV" dirty="0" smtClean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34851" y="244699"/>
            <a:ext cx="345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>
                <a:solidFill>
                  <a:schemeClr val="bg1"/>
                </a:solidFill>
              </a:rPr>
              <a:t>Del </a:t>
            </a:r>
            <a:r>
              <a:rPr lang="es-SV" dirty="0" err="1" smtClean="0">
                <a:solidFill>
                  <a:schemeClr val="bg1"/>
                </a:solidFill>
              </a:rPr>
              <a:t>Tepetitan</a:t>
            </a:r>
            <a:r>
              <a:rPr lang="es-SV" dirty="0" smtClean="0">
                <a:solidFill>
                  <a:schemeClr val="bg1"/>
                </a:solidFill>
              </a:rPr>
              <a:t> que Tenemos</a:t>
            </a:r>
            <a:endParaRPr lang="es-SV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384146" y="244699"/>
            <a:ext cx="356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>
                <a:solidFill>
                  <a:schemeClr val="bg1"/>
                </a:solidFill>
              </a:rPr>
              <a:t>Al </a:t>
            </a:r>
            <a:r>
              <a:rPr lang="es-SV" dirty="0" err="1" smtClean="0">
                <a:solidFill>
                  <a:schemeClr val="bg1"/>
                </a:solidFill>
              </a:rPr>
              <a:t>Tepetitan</a:t>
            </a:r>
            <a:r>
              <a:rPr lang="es-SV" dirty="0" smtClean="0">
                <a:solidFill>
                  <a:schemeClr val="bg1"/>
                </a:solidFill>
              </a:rPr>
              <a:t> que Queremos </a:t>
            </a:r>
            <a:endParaRPr lang="es-SV" dirty="0">
              <a:solidFill>
                <a:schemeClr val="bg1"/>
              </a:solidFill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1287888" y="548640"/>
            <a:ext cx="11269013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Estrella de 5 puntas 12"/>
          <p:cNvSpPr/>
          <p:nvPr/>
        </p:nvSpPr>
        <p:spPr>
          <a:xfrm rot="1288332">
            <a:off x="11024316" y="736775"/>
            <a:ext cx="927280" cy="5470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92" y="606175"/>
            <a:ext cx="1679195" cy="84709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24758">
            <a:off x="10266923" y="2371155"/>
            <a:ext cx="1740082" cy="1208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76004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178105" y="548641"/>
            <a:ext cx="4614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bg1"/>
                </a:solidFill>
              </a:rPr>
              <a:t>ALCALDIA MUNICIPAL DE TEPETITAN </a:t>
            </a:r>
          </a:p>
          <a:p>
            <a:pPr algn="ctr"/>
            <a:r>
              <a:rPr lang="es-SV" sz="2000" b="1" dirty="0" smtClean="0">
                <a:solidFill>
                  <a:schemeClr val="bg1"/>
                </a:solidFill>
              </a:rPr>
              <a:t>RENDICION DE CUENTAS </a:t>
            </a:r>
          </a:p>
          <a:p>
            <a:pPr algn="ctr"/>
            <a:r>
              <a:rPr lang="es-SV" sz="2000" b="1" dirty="0" smtClean="0">
                <a:solidFill>
                  <a:schemeClr val="bg1"/>
                </a:solidFill>
              </a:rPr>
              <a:t>DE ABRIL A DICIEMBRE 2016</a:t>
            </a:r>
            <a:endParaRPr lang="es-SV" sz="2000" b="1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89319" y="1471971"/>
            <a:ext cx="1074771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>
                <a:solidFill>
                  <a:schemeClr val="bg1"/>
                </a:solidFill>
              </a:rPr>
              <a:t>2. DISPONIBILIDAD </a:t>
            </a:r>
          </a:p>
          <a:p>
            <a:r>
              <a:rPr lang="es-SV" dirty="0" smtClean="0">
                <a:solidFill>
                  <a:schemeClr val="bg1"/>
                </a:solidFill>
              </a:rPr>
              <a:t>EN BANCO HIPOTECARIO                           SALDO AL   +    INGRESOS   -   GASTOS  =	SALDOS AL</a:t>
            </a:r>
          </a:p>
          <a:p>
            <a:r>
              <a:rPr lang="es-SV" dirty="0">
                <a:solidFill>
                  <a:schemeClr val="bg1"/>
                </a:solidFill>
              </a:rPr>
              <a:t>	</a:t>
            </a:r>
            <a:r>
              <a:rPr lang="es-SV" dirty="0" smtClean="0">
                <a:solidFill>
                  <a:schemeClr val="bg1"/>
                </a:solidFill>
              </a:rPr>
              <a:t>				1 ABRIL              				31/12/2016            </a:t>
            </a:r>
          </a:p>
          <a:p>
            <a:endParaRPr lang="es-SV" dirty="0" smtClean="0">
              <a:solidFill>
                <a:schemeClr val="bg1"/>
              </a:solidFill>
            </a:endParaRPr>
          </a:p>
          <a:p>
            <a:r>
              <a:rPr lang="es-SV" dirty="0" smtClean="0">
                <a:solidFill>
                  <a:schemeClr val="bg1"/>
                </a:solidFill>
              </a:rPr>
              <a:t>FONDOS PROPIOS			$  6,526.12     $  193,039.57  </a:t>
            </a:r>
            <a:r>
              <a:rPr lang="es-SV" dirty="0">
                <a:solidFill>
                  <a:schemeClr val="bg1"/>
                </a:solidFill>
              </a:rPr>
              <a:t> </a:t>
            </a:r>
            <a:r>
              <a:rPr lang="es-SV" dirty="0" smtClean="0">
                <a:solidFill>
                  <a:schemeClr val="bg1"/>
                </a:solidFill>
              </a:rPr>
              <a:t> $193,211.86</a:t>
            </a:r>
            <a:r>
              <a:rPr lang="es-SV" dirty="0">
                <a:solidFill>
                  <a:schemeClr val="bg1"/>
                </a:solidFill>
              </a:rPr>
              <a:t> </a:t>
            </a:r>
            <a:r>
              <a:rPr lang="es-SV" dirty="0" smtClean="0">
                <a:solidFill>
                  <a:schemeClr val="bg1"/>
                </a:solidFill>
              </a:rPr>
              <a:t>  $   6,353.83</a:t>
            </a:r>
          </a:p>
          <a:p>
            <a:endParaRPr lang="es-SV" dirty="0" smtClean="0">
              <a:solidFill>
                <a:schemeClr val="bg1"/>
              </a:solidFill>
            </a:endParaRPr>
          </a:p>
          <a:p>
            <a:r>
              <a:rPr lang="es-SV" dirty="0" smtClean="0">
                <a:solidFill>
                  <a:schemeClr val="bg1"/>
                </a:solidFill>
              </a:rPr>
              <a:t>25% FODES				$     421.97     $  115,405.29    $103,353.39   $ 12,473.36</a:t>
            </a:r>
          </a:p>
          <a:p>
            <a:endParaRPr lang="es-SV" dirty="0" smtClean="0">
              <a:solidFill>
                <a:schemeClr val="bg1"/>
              </a:solidFill>
            </a:endParaRPr>
          </a:p>
          <a:p>
            <a:r>
              <a:rPr lang="es-SV" dirty="0" smtClean="0">
                <a:solidFill>
                  <a:schemeClr val="bg1"/>
                </a:solidFill>
              </a:rPr>
              <a:t>75% FODES, CUENTA DE AHORRO		$14,085.44     $  340,938.72    $310,777.84   $ 44,246,32 </a:t>
            </a:r>
          </a:p>
          <a:p>
            <a:endParaRPr lang="es-SV" dirty="0" smtClean="0">
              <a:solidFill>
                <a:schemeClr val="bg1"/>
              </a:solidFill>
            </a:endParaRPr>
          </a:p>
          <a:p>
            <a:r>
              <a:rPr lang="es-SV" dirty="0" smtClean="0">
                <a:solidFill>
                  <a:schemeClr val="bg1"/>
                </a:solidFill>
              </a:rPr>
              <a:t>CREDITO BANCO HIPOTECARIO DEUDA    $	         $     50,000.0       $ 47,094.14	$    2,905.86</a:t>
            </a:r>
          </a:p>
          <a:p>
            <a:endParaRPr lang="es-SV" dirty="0" smtClean="0">
              <a:solidFill>
                <a:schemeClr val="bg1"/>
              </a:solidFill>
            </a:endParaRPr>
          </a:p>
          <a:p>
            <a:r>
              <a:rPr lang="es-SV" sz="1400" dirty="0" smtClean="0">
                <a:solidFill>
                  <a:schemeClr val="bg1"/>
                </a:solidFill>
              </a:rPr>
              <a:t>CREDITO PRIMER BANCO DE LOS TRABAJADORES	</a:t>
            </a:r>
            <a:r>
              <a:rPr lang="es-SV" dirty="0" smtClean="0">
                <a:solidFill>
                  <a:schemeClr val="bg1"/>
                </a:solidFill>
              </a:rPr>
              <a:t>$                     $  139,832.17      $          0.00  $139,832.17</a:t>
            </a:r>
          </a:p>
          <a:p>
            <a:r>
              <a:rPr lang="es-SV" dirty="0" smtClean="0">
                <a:solidFill>
                  <a:schemeClr val="bg1"/>
                </a:solidFill>
              </a:rPr>
              <a:t> PRIMER DESEMBOLSO DE $ 600,000.00 </a:t>
            </a:r>
          </a:p>
          <a:p>
            <a:endParaRPr lang="es-SV" dirty="0">
              <a:solidFill>
                <a:schemeClr val="bg1"/>
              </a:solidFill>
            </a:endParaRPr>
          </a:p>
          <a:p>
            <a:r>
              <a:rPr lang="es-SV" dirty="0" smtClean="0">
                <a:solidFill>
                  <a:schemeClr val="bg1"/>
                </a:solidFill>
              </a:rPr>
              <a:t>              GASTOS</a:t>
            </a:r>
          </a:p>
          <a:p>
            <a:r>
              <a:rPr lang="es-SV" dirty="0">
                <a:solidFill>
                  <a:schemeClr val="bg1"/>
                </a:solidFill>
              </a:rPr>
              <a:t>EN REMUNERACIONES						</a:t>
            </a:r>
            <a:r>
              <a:rPr lang="es-SV" dirty="0" smtClean="0">
                <a:solidFill>
                  <a:schemeClr val="bg1"/>
                </a:solidFill>
              </a:rPr>
              <a:t>         $  296,128.20</a:t>
            </a:r>
          </a:p>
          <a:p>
            <a:r>
              <a:rPr lang="es-SV" dirty="0" smtClean="0">
                <a:solidFill>
                  <a:schemeClr val="bg1"/>
                </a:solidFill>
              </a:rPr>
              <a:t>EN ADQUISICION DE BIENES Y SERVICIOS				         $  358,309.03 </a:t>
            </a:r>
            <a:endParaRPr lang="es-SV" dirty="0">
              <a:solidFill>
                <a:schemeClr val="bg1"/>
              </a:solidFill>
            </a:endParaRPr>
          </a:p>
          <a:p>
            <a:endParaRPr lang="es-SV" dirty="0" smtClean="0">
              <a:solidFill>
                <a:schemeClr val="bg1"/>
              </a:solidFill>
            </a:endParaRPr>
          </a:p>
          <a:p>
            <a:endParaRPr lang="es-SV" dirty="0">
              <a:solidFill>
                <a:schemeClr val="bg1"/>
              </a:solidFill>
            </a:endParaRPr>
          </a:p>
          <a:p>
            <a:r>
              <a:rPr lang="es-SV" dirty="0" smtClean="0">
                <a:solidFill>
                  <a:schemeClr val="bg1"/>
                </a:solidFill>
              </a:rPr>
              <a:t>     </a:t>
            </a:r>
          </a:p>
          <a:p>
            <a:endParaRPr lang="es-SV" dirty="0" smtClean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34851" y="244699"/>
            <a:ext cx="345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>
                <a:solidFill>
                  <a:schemeClr val="bg1"/>
                </a:solidFill>
              </a:rPr>
              <a:t>Del </a:t>
            </a:r>
            <a:r>
              <a:rPr lang="es-SV" dirty="0" err="1" smtClean="0">
                <a:solidFill>
                  <a:schemeClr val="bg1"/>
                </a:solidFill>
              </a:rPr>
              <a:t>Tepetitan</a:t>
            </a:r>
            <a:r>
              <a:rPr lang="es-SV" dirty="0" smtClean="0">
                <a:solidFill>
                  <a:schemeClr val="bg1"/>
                </a:solidFill>
              </a:rPr>
              <a:t> que Tenemos</a:t>
            </a:r>
            <a:endParaRPr lang="es-SV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384146" y="244699"/>
            <a:ext cx="356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>
                <a:solidFill>
                  <a:schemeClr val="bg1"/>
                </a:solidFill>
              </a:rPr>
              <a:t>Al </a:t>
            </a:r>
            <a:r>
              <a:rPr lang="es-SV" dirty="0" err="1" smtClean="0">
                <a:solidFill>
                  <a:schemeClr val="bg1"/>
                </a:solidFill>
              </a:rPr>
              <a:t>Tepetitan</a:t>
            </a:r>
            <a:r>
              <a:rPr lang="es-SV" dirty="0" smtClean="0">
                <a:solidFill>
                  <a:schemeClr val="bg1"/>
                </a:solidFill>
              </a:rPr>
              <a:t> que Queremos </a:t>
            </a:r>
            <a:endParaRPr lang="es-SV" dirty="0">
              <a:solidFill>
                <a:schemeClr val="bg1"/>
              </a:solidFill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334852" y="548640"/>
            <a:ext cx="11269013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Estrella de 5 puntas 12"/>
          <p:cNvSpPr/>
          <p:nvPr/>
        </p:nvSpPr>
        <p:spPr>
          <a:xfrm rot="1052642">
            <a:off x="11024316" y="736775"/>
            <a:ext cx="927280" cy="5470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417316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178105" y="548640"/>
            <a:ext cx="4614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b="1" dirty="0" smtClean="0">
                <a:solidFill>
                  <a:schemeClr val="bg1"/>
                </a:solidFill>
              </a:rPr>
              <a:t>ALCALDIA MUNICIPAL DE TEPETITAN </a:t>
            </a:r>
          </a:p>
          <a:p>
            <a:pPr algn="ctr"/>
            <a:r>
              <a:rPr lang="es-SV" b="1" dirty="0" smtClean="0">
                <a:solidFill>
                  <a:schemeClr val="bg1"/>
                </a:solidFill>
              </a:rPr>
              <a:t>RENDICION DE CUENTAS </a:t>
            </a:r>
          </a:p>
          <a:p>
            <a:pPr algn="ctr"/>
            <a:r>
              <a:rPr lang="es-SV" b="1" dirty="0" smtClean="0">
                <a:solidFill>
                  <a:schemeClr val="bg1"/>
                </a:solidFill>
              </a:rPr>
              <a:t>DE ABRIL A DICIEMBRE 2016</a:t>
            </a:r>
            <a:endParaRPr lang="es-SV" b="1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89319" y="1471971"/>
            <a:ext cx="107477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>
                <a:solidFill>
                  <a:schemeClr val="bg1"/>
                </a:solidFill>
              </a:rPr>
              <a:t>DISTRIBUCION DE FONDOS 75% FODES EN PROYECTOS E INFRAESTRUCTURA SOCIAL </a:t>
            </a:r>
          </a:p>
          <a:p>
            <a:r>
              <a:rPr lang="es-SV" dirty="0" smtClean="0">
                <a:solidFill>
                  <a:schemeClr val="bg1"/>
                </a:solidFill>
              </a:rPr>
              <a:t> EN BANCO HIPOTECARIO</a:t>
            </a:r>
          </a:p>
          <a:p>
            <a:endParaRPr lang="es-SV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s-SV" dirty="0" smtClean="0">
                <a:solidFill>
                  <a:schemeClr val="bg1"/>
                </a:solidFill>
              </a:rPr>
              <a:t>MEDIO AMBIENTE Y DISPOSIC ION FINAL DESECHOS SOLIDOS			$  54,261.97</a:t>
            </a:r>
          </a:p>
          <a:p>
            <a:pPr marL="342900" indent="-342900">
              <a:buAutoNum type="arabicPeriod"/>
            </a:pPr>
            <a:endParaRPr lang="es-SV" dirty="0" smtClean="0">
              <a:solidFill>
                <a:schemeClr val="bg1"/>
              </a:solidFill>
            </a:endParaRPr>
          </a:p>
          <a:p>
            <a:r>
              <a:rPr lang="es-SV" dirty="0" smtClean="0">
                <a:solidFill>
                  <a:schemeClr val="bg1"/>
                </a:solidFill>
              </a:rPr>
              <a:t>2. MANTENIMIENTO DE AREAS RECREATIVAS					$  33,805.16</a:t>
            </a:r>
          </a:p>
          <a:p>
            <a:endParaRPr lang="es-SV" dirty="0" smtClean="0">
              <a:solidFill>
                <a:schemeClr val="bg1"/>
              </a:solidFill>
            </a:endParaRPr>
          </a:p>
          <a:p>
            <a:r>
              <a:rPr lang="es-SV" dirty="0" smtClean="0">
                <a:solidFill>
                  <a:schemeClr val="bg1"/>
                </a:solidFill>
              </a:rPr>
              <a:t>3. APOYO Y PROMOCION  A LA EDUCACION     					$  28,851.04</a:t>
            </a:r>
          </a:p>
          <a:p>
            <a:endParaRPr lang="es-SV" dirty="0" smtClean="0">
              <a:solidFill>
                <a:schemeClr val="bg1"/>
              </a:solidFill>
            </a:endParaRPr>
          </a:p>
          <a:p>
            <a:r>
              <a:rPr lang="es-SV" dirty="0" smtClean="0">
                <a:solidFill>
                  <a:schemeClr val="bg1"/>
                </a:solidFill>
              </a:rPr>
              <a:t>4. APOYO AL DEPORTE								$  17,469.17</a:t>
            </a:r>
          </a:p>
          <a:p>
            <a:endParaRPr lang="es-SV" dirty="0" smtClean="0">
              <a:solidFill>
                <a:schemeClr val="bg1"/>
              </a:solidFill>
            </a:endParaRPr>
          </a:p>
          <a:p>
            <a:r>
              <a:rPr lang="es-SV" dirty="0" smtClean="0">
                <a:solidFill>
                  <a:schemeClr val="bg1"/>
                </a:solidFill>
              </a:rPr>
              <a:t>5. COSTUMBRES Y  TRADICIONES DE TEPETITAN					$  13,675.55</a:t>
            </a:r>
          </a:p>
          <a:p>
            <a:r>
              <a:rPr lang="es-SV" dirty="0" smtClean="0">
                <a:solidFill>
                  <a:schemeClr val="bg1"/>
                </a:solidFill>
              </a:rPr>
              <a:t>     </a:t>
            </a:r>
          </a:p>
          <a:p>
            <a:r>
              <a:rPr lang="es-SV" dirty="0" smtClean="0">
                <a:solidFill>
                  <a:schemeClr val="bg1"/>
                </a:solidFill>
              </a:rPr>
              <a:t>6. MANTENIMIENTO SERVICIOS MUNICIPALES					$    3,738.07</a:t>
            </a:r>
          </a:p>
          <a:p>
            <a:endParaRPr lang="es-SV" dirty="0" smtClean="0">
              <a:solidFill>
                <a:schemeClr val="bg1"/>
              </a:solidFill>
            </a:endParaRPr>
          </a:p>
          <a:p>
            <a:r>
              <a:rPr lang="es-SV" dirty="0" smtClean="0">
                <a:solidFill>
                  <a:schemeClr val="bg1"/>
                </a:solidFill>
              </a:rPr>
              <a:t>7. CONSTRUCCION MURO EN CENTRO ESCOLAR, CANTON EL REFUGIO		$    6,844.81</a:t>
            </a:r>
          </a:p>
          <a:p>
            <a:r>
              <a:rPr lang="es-SV" dirty="0" smtClean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34851" y="244699"/>
            <a:ext cx="345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>
                <a:solidFill>
                  <a:schemeClr val="bg1"/>
                </a:solidFill>
              </a:rPr>
              <a:t>Del </a:t>
            </a:r>
            <a:r>
              <a:rPr lang="es-SV" dirty="0" err="1" smtClean="0">
                <a:solidFill>
                  <a:schemeClr val="bg1"/>
                </a:solidFill>
              </a:rPr>
              <a:t>Tepetitan</a:t>
            </a:r>
            <a:r>
              <a:rPr lang="es-SV" dirty="0" smtClean="0">
                <a:solidFill>
                  <a:schemeClr val="bg1"/>
                </a:solidFill>
              </a:rPr>
              <a:t> que Tenemos</a:t>
            </a:r>
            <a:endParaRPr lang="es-SV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384146" y="244699"/>
            <a:ext cx="356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>
                <a:solidFill>
                  <a:schemeClr val="bg1"/>
                </a:solidFill>
              </a:rPr>
              <a:t>Al </a:t>
            </a:r>
            <a:r>
              <a:rPr lang="es-SV" dirty="0" err="1" smtClean="0">
                <a:solidFill>
                  <a:schemeClr val="bg1"/>
                </a:solidFill>
              </a:rPr>
              <a:t>Tepetitan</a:t>
            </a:r>
            <a:r>
              <a:rPr lang="es-SV" dirty="0" smtClean="0">
                <a:solidFill>
                  <a:schemeClr val="bg1"/>
                </a:solidFill>
              </a:rPr>
              <a:t> que Queremos </a:t>
            </a:r>
            <a:endParaRPr lang="es-SV" dirty="0">
              <a:solidFill>
                <a:schemeClr val="bg1"/>
              </a:solidFill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334852" y="548640"/>
            <a:ext cx="11269013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Estrella de 5 puntas 7"/>
          <p:cNvSpPr/>
          <p:nvPr/>
        </p:nvSpPr>
        <p:spPr>
          <a:xfrm rot="1052642">
            <a:off x="11024316" y="736775"/>
            <a:ext cx="927280" cy="5470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" name="Rectángulo 2"/>
          <p:cNvSpPr/>
          <p:nvPr/>
        </p:nvSpPr>
        <p:spPr>
          <a:xfrm>
            <a:off x="588634" y="588530"/>
            <a:ext cx="14596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PARTICIPACION </a:t>
            </a:r>
          </a:p>
          <a:p>
            <a:pPr algn="ctr"/>
            <a:r>
              <a:rPr lang="es-ES" sz="1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CIUDADANA</a:t>
            </a:r>
            <a:endParaRPr lang="es-ES" sz="1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73907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178105" y="548640"/>
            <a:ext cx="4614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b="1" dirty="0" smtClean="0">
                <a:solidFill>
                  <a:schemeClr val="bg1"/>
                </a:solidFill>
              </a:rPr>
              <a:t>ALCALDIA MUNICIPAL DE TEPETITAN </a:t>
            </a:r>
          </a:p>
          <a:p>
            <a:pPr algn="ctr"/>
            <a:r>
              <a:rPr lang="es-SV" b="1" dirty="0" smtClean="0">
                <a:solidFill>
                  <a:schemeClr val="bg1"/>
                </a:solidFill>
              </a:rPr>
              <a:t>RENDICION DE CUENTAS </a:t>
            </a:r>
          </a:p>
          <a:p>
            <a:pPr algn="ctr"/>
            <a:r>
              <a:rPr lang="es-SV" b="1" dirty="0" smtClean="0">
                <a:solidFill>
                  <a:schemeClr val="bg1"/>
                </a:solidFill>
              </a:rPr>
              <a:t>DE ABRIL A DICIEMBRE 2016</a:t>
            </a:r>
            <a:endParaRPr lang="es-SV" b="1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89319" y="1471971"/>
            <a:ext cx="107477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>
                <a:solidFill>
                  <a:schemeClr val="bg1"/>
                </a:solidFill>
              </a:rPr>
              <a:t>DISTRIBUCION DE FONDOS 75% FODES EN PROYECTOS E INFRAESTRUCTURA SOCIAL </a:t>
            </a:r>
          </a:p>
          <a:p>
            <a:r>
              <a:rPr lang="es-SV" dirty="0" smtClean="0">
                <a:solidFill>
                  <a:schemeClr val="bg1"/>
                </a:solidFill>
              </a:rPr>
              <a:t> EN BANCO HIPOTECARIO</a:t>
            </a:r>
          </a:p>
          <a:p>
            <a:endParaRPr lang="es-SV" dirty="0" smtClean="0">
              <a:solidFill>
                <a:schemeClr val="bg1"/>
              </a:solidFill>
            </a:endParaRPr>
          </a:p>
          <a:p>
            <a:r>
              <a:rPr lang="es-SV" dirty="0" smtClean="0">
                <a:solidFill>
                  <a:schemeClr val="bg1"/>
                </a:solidFill>
              </a:rPr>
              <a:t>8. APOYO A LA NIÑEZ, ADOLESCENCIA Y JUVENTUD				$    1,431.75</a:t>
            </a:r>
          </a:p>
          <a:p>
            <a:endParaRPr lang="es-SV" dirty="0" smtClean="0">
              <a:solidFill>
                <a:schemeClr val="bg1"/>
              </a:solidFill>
            </a:endParaRPr>
          </a:p>
          <a:p>
            <a:r>
              <a:rPr lang="es-SV" dirty="0" smtClean="0">
                <a:solidFill>
                  <a:schemeClr val="bg1"/>
                </a:solidFill>
              </a:rPr>
              <a:t>9. APOYO A LA MUJER DEL MUNICIPIO						$    1,053.18</a:t>
            </a:r>
          </a:p>
          <a:p>
            <a:endParaRPr lang="es-SV" dirty="0" smtClean="0">
              <a:solidFill>
                <a:schemeClr val="bg1"/>
              </a:solidFill>
            </a:endParaRPr>
          </a:p>
          <a:p>
            <a:r>
              <a:rPr lang="es-SV" dirty="0" smtClean="0">
                <a:solidFill>
                  <a:schemeClr val="bg1"/>
                </a:solidFill>
              </a:rPr>
              <a:t>10. ADQUISICION DE TERRENO PARA AREA RECREATIVA EN CANTON LA VIRGEN	$  30,000.00</a:t>
            </a:r>
          </a:p>
          <a:p>
            <a:endParaRPr lang="es-SV" dirty="0" smtClean="0">
              <a:solidFill>
                <a:schemeClr val="bg1"/>
              </a:solidFill>
            </a:endParaRPr>
          </a:p>
          <a:p>
            <a:r>
              <a:rPr lang="es-SV" dirty="0" smtClean="0">
                <a:solidFill>
                  <a:schemeClr val="bg1"/>
                </a:solidFill>
              </a:rPr>
              <a:t>11. FIESTAS PATRONALES 2016							$  24,651.40</a:t>
            </a:r>
          </a:p>
          <a:p>
            <a:endParaRPr lang="es-SV" dirty="0" smtClean="0">
              <a:solidFill>
                <a:schemeClr val="bg1"/>
              </a:solidFill>
            </a:endParaRPr>
          </a:p>
          <a:p>
            <a:r>
              <a:rPr lang="es-SV" dirty="0" smtClean="0">
                <a:solidFill>
                  <a:schemeClr val="bg1"/>
                </a:solidFill>
              </a:rPr>
              <a:t>12. CAMBIO SISTEMA DE BOMBEO AGUA POTABLE					$  17,767.50</a:t>
            </a:r>
          </a:p>
          <a:p>
            <a:endParaRPr lang="es-SV" dirty="0" smtClean="0">
              <a:solidFill>
                <a:schemeClr val="bg1"/>
              </a:solidFill>
            </a:endParaRPr>
          </a:p>
          <a:p>
            <a:r>
              <a:rPr lang="es-SV" dirty="0" smtClean="0">
                <a:solidFill>
                  <a:schemeClr val="bg1"/>
                </a:solidFill>
              </a:rPr>
              <a:t>13. FIESTA NAVIDEÑA 2016							$  11,986,34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34851" y="244699"/>
            <a:ext cx="345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>
                <a:solidFill>
                  <a:schemeClr val="bg1"/>
                </a:solidFill>
              </a:rPr>
              <a:t>Del </a:t>
            </a:r>
            <a:r>
              <a:rPr lang="es-SV" dirty="0" err="1" smtClean="0">
                <a:solidFill>
                  <a:schemeClr val="bg1"/>
                </a:solidFill>
              </a:rPr>
              <a:t>Tepetitan</a:t>
            </a:r>
            <a:r>
              <a:rPr lang="es-SV" dirty="0" smtClean="0">
                <a:solidFill>
                  <a:schemeClr val="bg1"/>
                </a:solidFill>
              </a:rPr>
              <a:t> que Tenemos</a:t>
            </a:r>
            <a:endParaRPr lang="es-SV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384146" y="244699"/>
            <a:ext cx="356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>
                <a:solidFill>
                  <a:schemeClr val="bg1"/>
                </a:solidFill>
              </a:rPr>
              <a:t>Al </a:t>
            </a:r>
            <a:r>
              <a:rPr lang="es-SV" dirty="0" err="1" smtClean="0">
                <a:solidFill>
                  <a:schemeClr val="bg1"/>
                </a:solidFill>
              </a:rPr>
              <a:t>Tepetitan</a:t>
            </a:r>
            <a:r>
              <a:rPr lang="es-SV" dirty="0" smtClean="0">
                <a:solidFill>
                  <a:schemeClr val="bg1"/>
                </a:solidFill>
              </a:rPr>
              <a:t> que Queremos </a:t>
            </a:r>
            <a:endParaRPr lang="es-SV" dirty="0">
              <a:solidFill>
                <a:schemeClr val="bg1"/>
              </a:solidFill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334852" y="548640"/>
            <a:ext cx="11269013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Estrella de 5 puntas 7"/>
          <p:cNvSpPr/>
          <p:nvPr/>
        </p:nvSpPr>
        <p:spPr>
          <a:xfrm rot="1052642">
            <a:off x="11024316" y="736775"/>
            <a:ext cx="927280" cy="5470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8818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1483</TotalTime>
  <Words>382</Words>
  <Application>Microsoft Office PowerPoint</Application>
  <PresentationFormat>Personalizado</PresentationFormat>
  <Paragraphs>198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Office Theme</vt:lpstr>
      <vt:lpstr>Presentación de PowerPoint</vt:lpstr>
      <vt:lpstr>INFORME TRIBUTARIO 2016</vt:lpstr>
      <vt:lpstr>Presentación de PowerPoint</vt:lpstr>
      <vt:lpstr>Presentación de PowerPoint</vt:lpstr>
      <vt:lpstr>INFORME FINANCIERO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PROYECTOS SOCIALES 2016</vt:lpstr>
      <vt:lpstr>DECLARATORIA LIBRE DE ANALFABETISMO</vt:lpstr>
      <vt:lpstr>NIÑEZ Y ADOLESCENCIA</vt:lpstr>
      <vt:lpstr>PES</vt:lpstr>
      <vt:lpstr>APOYO AL DEPORTE</vt:lpstr>
      <vt:lpstr>Presentación de PowerPoint</vt:lpstr>
      <vt:lpstr>ADULTO MAYOR</vt:lpstr>
      <vt:lpstr>FESTIVAL DEL NIÑO Y LA NIÑA</vt:lpstr>
      <vt:lpstr>COSTUMBRES Y TRADICIONES</vt:lpstr>
      <vt:lpstr>Presentación de PowerPoint</vt:lpstr>
      <vt:lpstr>Presentación de PowerPoint</vt:lpstr>
      <vt:lpstr>ENTREGA DE JUGUETES EN DICIEMBRE</vt:lpstr>
      <vt:lpstr>BECAS</vt:lpstr>
      <vt:lpstr>DECORACION E ILUMINACION NAVIDEÑA</vt:lpstr>
      <vt:lpstr>FIESTAS PATRONALES </vt:lpstr>
      <vt:lpstr>CENA NAVIDEÑA</vt:lpstr>
    </vt:vector>
  </TitlesOfParts>
  <Company>TuSoft.org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TuSoft</dc:creator>
  <cp:lastModifiedBy>Admin</cp:lastModifiedBy>
  <cp:revision>52</cp:revision>
  <cp:lastPrinted>2017-02-03T18:47:55Z</cp:lastPrinted>
  <dcterms:created xsi:type="dcterms:W3CDTF">2017-01-31T14:22:44Z</dcterms:created>
  <dcterms:modified xsi:type="dcterms:W3CDTF">2017-02-13T16:47:57Z</dcterms:modified>
</cp:coreProperties>
</file>