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Enero-mayo 2013</c:v>
                  </c:pt>
                  <c:pt idx="1">
                    <c:v>Enero-mayo 2014</c:v>
                  </c:pt>
                  <c:pt idx="2">
                    <c:v>Enero-mayo 2013</c:v>
                  </c:pt>
                  <c:pt idx="3">
                    <c:v>Enero-mayo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19422</c:v>
                </c:pt>
                <c:pt idx="1">
                  <c:v>20386</c:v>
                </c:pt>
                <c:pt idx="2">
                  <c:v>27080</c:v>
                </c:pt>
                <c:pt idx="3">
                  <c:v>27226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76311304"/>
        <c:axId val="376312480"/>
      </c:barChart>
      <c:catAx>
        <c:axId val="3763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312480"/>
        <c:crosses val="autoZero"/>
        <c:auto val="1"/>
        <c:lblAlgn val="ctr"/>
        <c:lblOffset val="100"/>
        <c:noMultiLvlLbl val="0"/>
      </c:catAx>
      <c:valAx>
        <c:axId val="37631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311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Electrodomésticos</c:v>
                </c:pt>
                <c:pt idx="5">
                  <c:v>Comercio</c:v>
                </c:pt>
                <c:pt idx="6">
                  <c:v>Servicios</c:v>
                </c:pt>
                <c:pt idx="7">
                  <c:v>Energía Eléctrica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5.0000000000000044E-2</c:v>
                </c:pt>
                <c:pt idx="1">
                  <c:v>1.4800000000000001E-2</c:v>
                </c:pt>
                <c:pt idx="2">
                  <c:v>1.5599999999999999E-2</c:v>
                </c:pt>
                <c:pt idx="3">
                  <c:v>1.83E-2</c:v>
                </c:pt>
                <c:pt idx="4">
                  <c:v>7.9100000000000004E-2</c:v>
                </c:pt>
                <c:pt idx="5">
                  <c:v>8.8300000000000003E-2</c:v>
                </c:pt>
                <c:pt idx="6">
                  <c:v>8.9300000000000004E-2</c:v>
                </c:pt>
                <c:pt idx="7">
                  <c:v>9.9099999999999994E-2</c:v>
                </c:pt>
                <c:pt idx="8">
                  <c:v>0.16550000000000001</c:v>
                </c:pt>
                <c:pt idx="9">
                  <c:v>0.17469999999999999</c:v>
                </c:pt>
                <c:pt idx="10">
                  <c:v>0.20530000000000001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1613912"/>
        <c:axId val="381613128"/>
        <c:axId val="0"/>
      </c:bar3DChart>
      <c:catAx>
        <c:axId val="381613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1613128"/>
        <c:crosses val="autoZero"/>
        <c:auto val="1"/>
        <c:lblAlgn val="ctr"/>
        <c:lblOffset val="100"/>
        <c:noMultiLvlLbl val="0"/>
      </c:catAx>
      <c:valAx>
        <c:axId val="381613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161391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Vehículos</c:v>
                </c:pt>
                <c:pt idx="4">
                  <c:v>Turismo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8.3000000000000851E-3</c:v>
                </c:pt>
                <c:pt idx="1">
                  <c:v>9.2999999999999992E-3</c:v>
                </c:pt>
                <c:pt idx="2">
                  <c:v>9.2999999999999992E-3</c:v>
                </c:pt>
                <c:pt idx="3">
                  <c:v>1.11E-2</c:v>
                </c:pt>
                <c:pt idx="4">
                  <c:v>1.2E-2</c:v>
                </c:pt>
                <c:pt idx="5">
                  <c:v>2.2200000000000001E-2</c:v>
                </c:pt>
                <c:pt idx="6">
                  <c:v>6.4799999999999996E-2</c:v>
                </c:pt>
                <c:pt idx="7">
                  <c:v>8.8800000000000004E-2</c:v>
                </c:pt>
                <c:pt idx="8">
                  <c:v>0.1147</c:v>
                </c:pt>
                <c:pt idx="9">
                  <c:v>0.15629999999999999</c:v>
                </c:pt>
                <c:pt idx="10">
                  <c:v>0.50319999999999998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4137624"/>
        <c:axId val="384136056"/>
        <c:axId val="0"/>
      </c:bar3DChart>
      <c:catAx>
        <c:axId val="384137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4136056"/>
        <c:crosses val="autoZero"/>
        <c:auto val="1"/>
        <c:lblAlgn val="ctr"/>
        <c:lblOffset val="100"/>
        <c:noMultiLvlLbl val="0"/>
      </c:catAx>
      <c:valAx>
        <c:axId val="38413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4137624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0.24879999999999991</c:v>
                </c:pt>
                <c:pt idx="1">
                  <c:v>7.3000000000000001E-3</c:v>
                </c:pt>
                <c:pt idx="2">
                  <c:v>7.9000000000000008E-3</c:v>
                </c:pt>
                <c:pt idx="3">
                  <c:v>2.12E-2</c:v>
                </c:pt>
                <c:pt idx="4">
                  <c:v>2.2100000000000002E-2</c:v>
                </c:pt>
                <c:pt idx="5">
                  <c:v>6.3100000000000003E-2</c:v>
                </c:pt>
                <c:pt idx="6">
                  <c:v>8.4099999999999994E-2</c:v>
                </c:pt>
                <c:pt idx="7">
                  <c:v>0.16619999999999999</c:v>
                </c:pt>
                <c:pt idx="8">
                  <c:v>0.37930000000000003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5183808"/>
        <c:axId val="385182632"/>
        <c:axId val="0"/>
      </c:bar3DChart>
      <c:catAx>
        <c:axId val="38518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5182632"/>
        <c:crosses val="autoZero"/>
        <c:auto val="1"/>
        <c:lblAlgn val="ctr"/>
        <c:lblOffset val="100"/>
        <c:noMultiLvlLbl val="0"/>
      </c:catAx>
      <c:valAx>
        <c:axId val="385182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5183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0.11839999999999995</c:v>
                </c:pt>
                <c:pt idx="1">
                  <c:v>4.5999999999999999E-3</c:v>
                </c:pt>
                <c:pt idx="2">
                  <c:v>4.5999999999999999E-3</c:v>
                </c:pt>
                <c:pt idx="3">
                  <c:v>8.3000000000000001E-3</c:v>
                </c:pt>
                <c:pt idx="4">
                  <c:v>1.0200000000000001E-2</c:v>
                </c:pt>
                <c:pt idx="5">
                  <c:v>0.11749999999999999</c:v>
                </c:pt>
                <c:pt idx="6">
                  <c:v>0.20630000000000001</c:v>
                </c:pt>
                <c:pt idx="7">
                  <c:v>0.53010000000000002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8660464"/>
        <c:axId val="284575744"/>
        <c:axId val="0"/>
      </c:bar3DChart>
      <c:catAx>
        <c:axId val="31866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575744"/>
        <c:crosses val="autoZero"/>
        <c:auto val="1"/>
        <c:lblAlgn val="ctr"/>
        <c:lblOffset val="100"/>
        <c:noMultiLvlLbl val="0"/>
      </c:catAx>
      <c:valAx>
        <c:axId val="28457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186604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Servicios</c:v>
                </c:pt>
                <c:pt idx="3">
                  <c:v>Electrodomésticos</c:v>
                </c:pt>
                <c:pt idx="4">
                  <c:v>Comercio</c:v>
                </c:pt>
                <c:pt idx="5">
                  <c:v>Vehículos</c:v>
                </c:pt>
                <c:pt idx="6">
                  <c:v>Inmuebles</c:v>
                </c:pt>
                <c:pt idx="7">
                  <c:v>Servicios Financieros</c:v>
                </c:pt>
                <c:pt idx="8">
                  <c:v>Telecomunicaciones</c:v>
                </c:pt>
                <c:pt idx="9">
                  <c:v>Agua Potable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3221.5</c:v>
                </c:pt>
                <c:pt idx="1">
                  <c:v>4438.92</c:v>
                </c:pt>
                <c:pt idx="2">
                  <c:v>12178.130000000001</c:v>
                </c:pt>
                <c:pt idx="3">
                  <c:v>18505.859999999997</c:v>
                </c:pt>
                <c:pt idx="4">
                  <c:v>20195.7</c:v>
                </c:pt>
                <c:pt idx="5">
                  <c:v>20870.86</c:v>
                </c:pt>
                <c:pt idx="6">
                  <c:v>22477.27</c:v>
                </c:pt>
                <c:pt idx="7">
                  <c:v>28094.77</c:v>
                </c:pt>
                <c:pt idx="8">
                  <c:v>29201.649999999998</c:v>
                </c:pt>
                <c:pt idx="9">
                  <c:v>51383.720000000008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6030160"/>
        <c:axId val="326030552"/>
        <c:axId val="0"/>
      </c:bar3DChart>
      <c:catAx>
        <c:axId val="326030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26030552"/>
        <c:crosses val="autoZero"/>
        <c:auto val="1"/>
        <c:lblAlgn val="ctr"/>
        <c:lblOffset val="100"/>
        <c:noMultiLvlLbl val="0"/>
      </c:catAx>
      <c:valAx>
        <c:axId val="326030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260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Hoja1!$B$506:$L$506</c:f>
              <c:numCache>
                <c:formatCode>mmm\-yy</c:formatCode>
                <c:ptCount val="11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</c:numCache>
            </c:numRef>
          </c:cat>
          <c:val>
            <c:numRef>
              <c:f>Hoja1!$B$507:$L$507</c:f>
              <c:numCache>
                <c:formatCode>#,##0</c:formatCode>
                <c:ptCount val="11"/>
                <c:pt idx="0">
                  <c:v>1183</c:v>
                </c:pt>
                <c:pt idx="1">
                  <c:v>1499</c:v>
                </c:pt>
                <c:pt idx="2">
                  <c:v>1048</c:v>
                </c:pt>
                <c:pt idx="3">
                  <c:v>1444</c:v>
                </c:pt>
                <c:pt idx="4">
                  <c:v>1308</c:v>
                </c:pt>
                <c:pt idx="5">
                  <c:v>1121</c:v>
                </c:pt>
                <c:pt idx="6">
                  <c:v>834</c:v>
                </c:pt>
                <c:pt idx="7">
                  <c:v>1245</c:v>
                </c:pt>
                <c:pt idx="8">
                  <c:v>1107</c:v>
                </c:pt>
                <c:pt idx="9">
                  <c:v>1209</c:v>
                </c:pt>
                <c:pt idx="10">
                  <c:v>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388770184"/>
        <c:axId val="388763912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Hoja1!$B$506:$L$506</c:f>
              <c:numCache>
                <c:formatCode>mmm\-yy</c:formatCode>
                <c:ptCount val="11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</c:numCache>
            </c:numRef>
          </c:cat>
          <c:val>
            <c:numRef>
              <c:f>Hoja1!$B$508:$L$508</c:f>
              <c:numCache>
                <c:formatCode>"$"#,##0.00</c:formatCode>
                <c:ptCount val="11"/>
                <c:pt idx="0">
                  <c:v>218505.75000000003</c:v>
                </c:pt>
                <c:pt idx="1">
                  <c:v>348367.39999999997</c:v>
                </c:pt>
                <c:pt idx="2">
                  <c:v>170118.86999999988</c:v>
                </c:pt>
                <c:pt idx="3">
                  <c:v>280653.86</c:v>
                </c:pt>
                <c:pt idx="4">
                  <c:v>270760.44</c:v>
                </c:pt>
                <c:pt idx="5">
                  <c:v>381744.69000000006</c:v>
                </c:pt>
                <c:pt idx="6">
                  <c:v>188715.5199999999</c:v>
                </c:pt>
                <c:pt idx="7">
                  <c:v>330162.05000000022</c:v>
                </c:pt>
                <c:pt idx="8">
                  <c:v>186850.57000000015</c:v>
                </c:pt>
                <c:pt idx="9">
                  <c:v>425855.53000000032</c:v>
                </c:pt>
                <c:pt idx="10">
                  <c:v>190728.17999999979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764696"/>
        <c:axId val="388764304"/>
      </c:lineChart>
      <c:dateAx>
        <c:axId val="3887701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8763912"/>
        <c:crosses val="autoZero"/>
        <c:auto val="1"/>
        <c:lblOffset val="100"/>
        <c:baseTimeUnit val="months"/>
      </c:dateAx>
      <c:valAx>
        <c:axId val="38876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8770184"/>
        <c:crosses val="autoZero"/>
        <c:crossBetween val="between"/>
      </c:valAx>
      <c:valAx>
        <c:axId val="388764304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88764696"/>
        <c:crosses val="max"/>
        <c:crossBetween val="between"/>
      </c:valAx>
      <c:dateAx>
        <c:axId val="38876469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8876430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06/06/2014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Mayo </a:t>
            </a:r>
            <a:r>
              <a:rPr lang="es-ES" dirty="0" smtClean="0"/>
              <a:t>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motivo </a:t>
            </a:r>
            <a:r>
              <a:rPr lang="es-ES" dirty="0"/>
              <a:t>para </a:t>
            </a:r>
            <a:r>
              <a:rPr lang="es-ES" dirty="0" smtClean="0"/>
              <a:t>mayo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3048938"/>
              </p:ext>
            </p:extLst>
          </p:nvPr>
        </p:nvGraphicFramePr>
        <p:xfrm>
          <a:off x="457200" y="2348880"/>
          <a:ext cx="3722889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425238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37.93%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1,971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16.62%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864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8.41%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6.31%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328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Desistimiento de compra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2.21%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2.12%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0.79%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24.88%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1,293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5,197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8039325"/>
              </p:ext>
            </p:extLst>
          </p:nvPr>
        </p:nvGraphicFramePr>
        <p:xfrm>
          <a:off x="4648200" y="2348880"/>
          <a:ext cx="395466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268241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53.01%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573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223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Incumplimiento de contrato u oferta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11.75%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1.02%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Documentos de Obligación y Cancelaciones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0.46%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0.46%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11.84%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1,081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41543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378321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34085"/>
              </p:ext>
            </p:extLst>
          </p:nvPr>
        </p:nvGraphicFramePr>
        <p:xfrm>
          <a:off x="525458" y="1475619"/>
          <a:ext cx="7790958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42319"/>
                <a:gridCol w="1238960"/>
                <a:gridCol w="1238960"/>
                <a:gridCol w="723152"/>
                <a:gridCol w="694076"/>
                <a:gridCol w="730339"/>
                <a:gridCol w="7231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6,029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4,912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Al </a:t>
            </a:r>
            <a:r>
              <a:rPr lang="es-ES" sz="2400" dirty="0"/>
              <a:t>comparar </a:t>
            </a:r>
            <a:r>
              <a:rPr lang="es-ES" sz="2400" dirty="0" smtClean="0"/>
              <a:t>los primeros </a:t>
            </a:r>
            <a:r>
              <a:rPr lang="es-ES" sz="2400" dirty="0" smtClean="0"/>
              <a:t>cinco meses </a:t>
            </a:r>
            <a:r>
              <a:rPr lang="es-ES" sz="2400" dirty="0" smtClean="0"/>
              <a:t>de </a:t>
            </a:r>
            <a:r>
              <a:rPr lang="es-ES" sz="2400" dirty="0"/>
              <a:t>2013 con </a:t>
            </a:r>
            <a:r>
              <a:rPr lang="es-ES" sz="2400" dirty="0" smtClean="0"/>
              <a:t>2014, los resultados indican una disminución del </a:t>
            </a:r>
            <a:r>
              <a:rPr lang="es-ES" sz="2400" dirty="0" smtClean="0"/>
              <a:t>17.2% </a:t>
            </a:r>
            <a:r>
              <a:rPr lang="es-ES" sz="2400" dirty="0" smtClean="0"/>
              <a:t>en la cantidad de denuncias y gestiones cerradas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comparación entre </a:t>
            </a:r>
            <a:r>
              <a:rPr lang="es-ES" sz="2400" dirty="0" smtClean="0"/>
              <a:t>abril </a:t>
            </a:r>
            <a:r>
              <a:rPr lang="es-ES" sz="2400" dirty="0" smtClean="0"/>
              <a:t>con </a:t>
            </a:r>
            <a:r>
              <a:rPr lang="es-ES" sz="2400" dirty="0" smtClean="0"/>
              <a:t>mayo </a:t>
            </a:r>
            <a:r>
              <a:rPr lang="es-ES" sz="2400" dirty="0" smtClean="0"/>
              <a:t>de 2014, los resultados indican que la cantidad de cierres </a:t>
            </a:r>
            <a:r>
              <a:rPr lang="es-ES" sz="2400" dirty="0" smtClean="0"/>
              <a:t>aumenta un 27.2%.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mayo </a:t>
            </a:r>
            <a:r>
              <a:rPr lang="es-ES" dirty="0" smtClean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1656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</a:t>
            </a:r>
            <a:r>
              <a:rPr lang="es-SV" sz="3200" dirty="0"/>
              <a:t>210,568.38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942016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mtClean="0"/>
              <a:t>Reclamos cerrados y montos recuperados </a:t>
            </a:r>
            <a:br>
              <a:rPr lang="es-SV" smtClean="0"/>
            </a:br>
            <a:r>
              <a:rPr lang="es-SV" sz="2700" i="1" smtClean="0">
                <a:effectLst/>
              </a:rPr>
              <a:t>De enero de 2013 a mayo de 2014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90525"/>
              </p:ext>
            </p:extLst>
          </p:nvPr>
        </p:nvGraphicFramePr>
        <p:xfrm>
          <a:off x="1233650" y="2186146"/>
          <a:ext cx="6676700" cy="354711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816592"/>
                <a:gridCol w="1768521"/>
                <a:gridCol w="2316716"/>
                <a:gridCol w="177487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Mes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$218,505.75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1,499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$348,367.40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1,048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$170,118.87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$280,653.86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$270,760.44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nov-13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688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$381,744.69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dic-13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501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$188,715.52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$330,162.05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$186,850.57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1,209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737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$425,855.53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$190,728.18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1,155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$210,568.38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20,853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12,841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$4,589,486.44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028883"/>
              </p:ext>
            </p:extLst>
          </p:nvPr>
        </p:nvGraphicFramePr>
        <p:xfrm>
          <a:off x="673196" y="1306827"/>
          <a:ext cx="7571211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43442"/>
                <a:gridCol w="1398349"/>
                <a:gridCol w="1398349"/>
                <a:gridCol w="736285"/>
                <a:gridCol w="998301"/>
                <a:gridCol w="1160200"/>
                <a:gridCol w="736285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</a:t>
                      </a:r>
                      <a:r>
                        <a:rPr lang="es-SV" sz="1200" u="none" strike="noStrike" dirty="0" smtClean="0"/>
                        <a:t>mayo </a:t>
                      </a:r>
                      <a:endParaRPr lang="es-SV" sz="1200" u="none" strike="noStrike" dirty="0" smtClean="0"/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</a:t>
                      </a:r>
                      <a:r>
                        <a:rPr lang="es-SV" sz="1200" u="none" strike="noStrike" dirty="0" smtClean="0"/>
                        <a:t>mayo </a:t>
                      </a:r>
                      <a:endParaRPr lang="es-SV" sz="1200" u="none" strike="noStrike" dirty="0" smtClean="0"/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Abril </a:t>
                      </a:r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Mayo </a:t>
                      </a:r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mayo </a:t>
            </a:r>
            <a:r>
              <a:rPr lang="es-ES" sz="3200" dirty="0" smtClean="0"/>
              <a:t>de 2014 se recibió </a:t>
            </a:r>
            <a:r>
              <a:rPr lang="es-SV" sz="3200" dirty="0" smtClean="0">
                <a:solidFill>
                  <a:srgbClr val="000000"/>
                </a:solidFill>
              </a:rPr>
              <a:t>5,197 </a:t>
            </a:r>
            <a:r>
              <a:rPr lang="es-ES" sz="3200" dirty="0" smtClean="0"/>
              <a:t>atenciones. La mayor parte de estas atenciones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3,687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</a:t>
            </a:r>
            <a:r>
              <a:rPr lang="es-ES" sz="3200" dirty="0" smtClean="0"/>
              <a:t>aumentó un 16.5%, vale la pena mencionar que las vacaciones de Semana Santa se dieron en el mes de abril, y es de esperarse un aumento en las atenciones.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los primeros </a:t>
            </a:r>
            <a:r>
              <a:rPr lang="es-ES" sz="3200" dirty="0" smtClean="0"/>
              <a:t>cinco meses </a:t>
            </a:r>
            <a:r>
              <a:rPr lang="es-ES" sz="3200" dirty="0" smtClean="0"/>
              <a:t>de 2013, las atenciones se incrementan un </a:t>
            </a:r>
            <a:r>
              <a:rPr lang="es-ES" sz="3200" dirty="0" smtClean="0"/>
              <a:t>0.5%.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los primeros </a:t>
            </a:r>
            <a:r>
              <a:rPr lang="es-SV" sz="2700" i="1" dirty="0" smtClean="0">
                <a:effectLst/>
              </a:rPr>
              <a:t>cinco meses </a:t>
            </a:r>
            <a:r>
              <a:rPr lang="es-SV" sz="2700" i="1" dirty="0" smtClean="0">
                <a:effectLst/>
              </a:rPr>
              <a:t>de 2014 con 2013</a:t>
            </a:r>
            <a:endParaRPr lang="es-SV" i="1" dirty="0">
              <a:effectLst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4174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Los dos centros con el mayor número de atenciones fueron </a:t>
            </a:r>
            <a:r>
              <a:rPr lang="es-ES" dirty="0"/>
              <a:t>el </a:t>
            </a:r>
            <a:r>
              <a:rPr lang="es-ES" dirty="0" err="1"/>
              <a:t>Call</a:t>
            </a:r>
            <a:r>
              <a:rPr lang="es-ES" dirty="0"/>
              <a:t> </a:t>
            </a:r>
            <a:r>
              <a:rPr lang="es-ES" dirty="0" smtClean="0"/>
              <a:t>Center </a:t>
            </a:r>
            <a:r>
              <a:rPr lang="es-ES" dirty="0"/>
              <a:t>con </a:t>
            </a:r>
            <a:r>
              <a:rPr lang="es-ES" dirty="0" smtClean="0"/>
              <a:t>1,791</a:t>
            </a:r>
            <a:r>
              <a:rPr lang="es-SV" dirty="0" smtClean="0">
                <a:solidFill>
                  <a:srgbClr val="000000"/>
                </a:solidFill>
              </a:rPr>
              <a:t>, </a:t>
            </a:r>
            <a:r>
              <a:rPr lang="es-SV" dirty="0" smtClean="0">
                <a:solidFill>
                  <a:srgbClr val="000000"/>
                </a:solidFill>
              </a:rPr>
              <a:t>y </a:t>
            </a:r>
            <a:r>
              <a:rPr lang="es-ES" dirty="0" smtClean="0"/>
              <a:t>el </a:t>
            </a:r>
            <a:r>
              <a:rPr lang="es-ES" dirty="0"/>
              <a:t>Centro de Solución de Controversias de San Salvador, que realizó </a:t>
            </a:r>
            <a:r>
              <a:rPr lang="es-SV" dirty="0" smtClean="0">
                <a:solidFill>
                  <a:srgbClr val="000000"/>
                </a:solidFill>
              </a:rPr>
              <a:t>1,562</a:t>
            </a:r>
            <a:r>
              <a:rPr lang="es-ES" dirty="0" smtClean="0"/>
              <a:t>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 tasa de variación mensual indica que </a:t>
            </a:r>
            <a:r>
              <a:rPr lang="es-ES" dirty="0"/>
              <a:t>las atenciones </a:t>
            </a:r>
            <a:r>
              <a:rPr lang="es-ES" dirty="0" smtClean="0"/>
              <a:t>aumentaron un 16.5% </a:t>
            </a:r>
            <a:r>
              <a:rPr lang="es-ES" dirty="0" smtClean="0"/>
              <a:t>respecto al mes pasado.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con </a:t>
            </a:r>
            <a:r>
              <a:rPr lang="es-ES" dirty="0" smtClean="0"/>
              <a:t>los mayores aumentos son</a:t>
            </a: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dirty="0" smtClean="0"/>
              <a:t>Plan de la Laguna 63.3%</a:t>
            </a: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dirty="0" smtClean="0"/>
              <a:t>Santa Ana 22.1%</a:t>
            </a: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smtClean="0"/>
              <a:t>San Miguel 17.9%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457200" y="3564305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Abril </a:t>
            </a:r>
            <a:r>
              <a:rPr lang="es-SV" sz="1600" dirty="0" smtClean="0"/>
              <a:t>2014 </a:t>
            </a:r>
            <a:r>
              <a:rPr lang="es-SV" sz="1600" dirty="0" smtClean="0"/>
              <a:t>-Mayo </a:t>
            </a:r>
            <a:r>
              <a:rPr lang="es-SV" sz="1600" dirty="0" smtClean="0"/>
              <a:t>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160020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mayo </a:t>
            </a:r>
            <a:r>
              <a:rPr lang="es-SV" sz="1600" dirty="0" smtClean="0"/>
              <a:t>de 2014</a:t>
            </a:r>
            <a:endParaRPr lang="es-SV" sz="1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2082450"/>
              </p:ext>
            </p:extLst>
          </p:nvPr>
        </p:nvGraphicFramePr>
        <p:xfrm>
          <a:off x="452016" y="1916832"/>
          <a:ext cx="4508901" cy="12057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Oficina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1,749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1,791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539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494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1,060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1,562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282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3,687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1,081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268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5,197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</a:tbl>
          </a:graphicData>
        </a:graphic>
      </p:graphicFrame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394371"/>
              </p:ext>
            </p:extLst>
          </p:nvPr>
        </p:nvGraphicFramePr>
        <p:xfrm>
          <a:off x="457200" y="4149080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44.8%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6.2%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76.1%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32.7%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187.5%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333.3%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63.3%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-3.7%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42.0%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20.3%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63.6%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17.9%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13.6%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11.5%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57.7%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35.8%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14.8%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1.4%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40.3%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119.0%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166.7%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22.1%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10.0%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27.3%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69.6%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57.8%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 dirty="0">
                          <a:effectLst/>
                        </a:rPr>
                        <a:t>16.5%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mayo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5157192"/>
            <a:ext cx="8424936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20.53% </a:t>
            </a:r>
            <a:r>
              <a:rPr lang="es-ES" dirty="0"/>
              <a:t>de las atenciones, seguido por los sectores de; agua potable con </a:t>
            </a:r>
            <a:r>
              <a:rPr lang="es-ES" dirty="0" smtClean="0"/>
              <a:t>17.47, </a:t>
            </a:r>
            <a:r>
              <a:rPr lang="es-ES" dirty="0" smtClean="0"/>
              <a:t>y telecomunicaciones </a:t>
            </a:r>
            <a:r>
              <a:rPr lang="es-ES" dirty="0"/>
              <a:t>con </a:t>
            </a:r>
            <a:r>
              <a:rPr lang="es-ES" dirty="0" smtClean="0"/>
              <a:t>16.55</a:t>
            </a:r>
            <a:r>
              <a:rPr lang="es-ES" dirty="0" smtClean="0"/>
              <a:t>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se mantienen </a:t>
            </a:r>
            <a:r>
              <a:rPr lang="es-ES" dirty="0" smtClean="0"/>
              <a:t>con </a:t>
            </a:r>
            <a:r>
              <a:rPr lang="es-ES" dirty="0" smtClean="0"/>
              <a:t>el </a:t>
            </a:r>
            <a:r>
              <a:rPr lang="es-ES" dirty="0" smtClean="0"/>
              <a:t>50.32%, </a:t>
            </a:r>
            <a:r>
              <a:rPr lang="es-ES" dirty="0" smtClean="0"/>
              <a:t>le </a:t>
            </a:r>
            <a:r>
              <a:rPr lang="es-ES" dirty="0"/>
              <a:t>sigue telecomunicaciones con el </a:t>
            </a:r>
            <a:r>
              <a:rPr lang="es-ES" dirty="0" smtClean="0"/>
              <a:t>15.63%, </a:t>
            </a:r>
            <a:r>
              <a:rPr lang="es-ES" dirty="0" smtClean="0"/>
              <a:t>y </a:t>
            </a:r>
            <a:r>
              <a:rPr lang="es-ES" dirty="0" smtClean="0"/>
              <a:t>electrodomésticos con </a:t>
            </a:r>
            <a:r>
              <a:rPr lang="es-ES" dirty="0" smtClean="0"/>
              <a:t>un </a:t>
            </a:r>
            <a:r>
              <a:rPr lang="es-ES" dirty="0" smtClean="0"/>
              <a:t>11.47</a:t>
            </a:r>
            <a:r>
              <a:rPr lang="es-ES" dirty="0" smtClean="0"/>
              <a:t>%.</a:t>
            </a:r>
            <a:endParaRPr lang="es-SV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8396995"/>
              </p:ext>
            </p:extLst>
          </p:nvPr>
        </p:nvGraphicFramePr>
        <p:xfrm>
          <a:off x="457200" y="1268761"/>
          <a:ext cx="4038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6480259"/>
              </p:ext>
            </p:extLst>
          </p:nvPr>
        </p:nvGraphicFramePr>
        <p:xfrm>
          <a:off x="4648200" y="1268761"/>
          <a:ext cx="4038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</a:t>
            </a:r>
            <a:r>
              <a:rPr lang="es-ES" dirty="0"/>
              <a:t>sector para </a:t>
            </a:r>
            <a:r>
              <a:rPr lang="es-ES" dirty="0" smtClean="0"/>
              <a:t>mayo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6598195"/>
              </p:ext>
            </p:extLst>
          </p:nvPr>
        </p:nvGraphicFramePr>
        <p:xfrm>
          <a:off x="1041485" y="2276872"/>
          <a:ext cx="3244606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681081"/>
                <a:gridCol w="971850"/>
                <a:gridCol w="59167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5,197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9387558"/>
              </p:ext>
            </p:extLst>
          </p:nvPr>
        </p:nvGraphicFramePr>
        <p:xfrm>
          <a:off x="5068997" y="2276872"/>
          <a:ext cx="3244606" cy="2897505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681081"/>
                <a:gridCol w="971850"/>
                <a:gridCol w="591675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50.32%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544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15.63%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169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Electrodomésticos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11.47%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Servicios Financieros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8.88%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Comercio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6.48%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2.22%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Turismo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1.20%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Vehículos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1.11%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Inmuebles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0.93%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0.93%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0.83%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1,081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503703"/>
              </p:ext>
            </p:extLst>
          </p:nvPr>
        </p:nvGraphicFramePr>
        <p:xfrm>
          <a:off x="1066274" y="1476727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27,226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76192"/>
              </p:ext>
            </p:extLst>
          </p:nvPr>
        </p:nvGraphicFramePr>
        <p:xfrm>
          <a:off x="1066274" y="1484784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mayo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Motivos para mayo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motivos de las atenciones son: cobros, cargos y comisiones con un </a:t>
            </a:r>
            <a:r>
              <a:rPr lang="es-ES" sz="2800" dirty="0" smtClean="0"/>
              <a:t>37.93%, </a:t>
            </a:r>
            <a:r>
              <a:rPr lang="es-ES" sz="2800" dirty="0" smtClean="0"/>
              <a:t>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con </a:t>
            </a:r>
            <a:r>
              <a:rPr lang="es-ES" sz="2800" dirty="0" smtClean="0"/>
              <a:t>16.62% </a:t>
            </a:r>
            <a:r>
              <a:rPr lang="es-ES" sz="2800" dirty="0" smtClean="0"/>
              <a:t>y el incumplimiento de contrato u oferta con </a:t>
            </a:r>
            <a:r>
              <a:rPr lang="es-ES" sz="2800" dirty="0" smtClean="0"/>
              <a:t>8.41%.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en: cobros, cargos y comisiones, con un </a:t>
            </a:r>
            <a:r>
              <a:rPr lang="es-ES" sz="2800" dirty="0" smtClean="0"/>
              <a:t>53.01%, </a:t>
            </a:r>
            <a:r>
              <a:rPr lang="es-ES" sz="2800" dirty="0" smtClean="0"/>
              <a:t>mala </a:t>
            </a:r>
            <a:r>
              <a:rPr lang="es-ES" sz="2800" dirty="0"/>
              <a:t>calidad del producto </a:t>
            </a:r>
            <a:r>
              <a:rPr lang="es-ES" sz="2800" dirty="0" smtClean="0"/>
              <a:t>con </a:t>
            </a:r>
            <a:r>
              <a:rPr lang="es-ES" sz="2800" dirty="0" smtClean="0"/>
              <a:t>20.63% </a:t>
            </a:r>
            <a:r>
              <a:rPr lang="es-ES" sz="2800" dirty="0" smtClean="0"/>
              <a:t>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11.75%.</a:t>
            </a:r>
            <a:endParaRPr lang="es-SV" sz="2800" dirty="0"/>
          </a:p>
        </p:txBody>
      </p:sp>
      <p:graphicFrame>
        <p:nvGraphicFramePr>
          <p:cNvPr id="12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329182"/>
              </p:ext>
            </p:extLst>
          </p:nvPr>
        </p:nvGraphicFramePr>
        <p:xfrm>
          <a:off x="457200" y="1135285"/>
          <a:ext cx="4038600" cy="358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5182136"/>
              </p:ext>
            </p:extLst>
          </p:nvPr>
        </p:nvGraphicFramePr>
        <p:xfrm>
          <a:off x="4648200" y="1135285"/>
          <a:ext cx="4038600" cy="358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4198</TotalTime>
  <Words>1629</Words>
  <Application>Microsoft Office PowerPoint</Application>
  <PresentationFormat>Presentación en pantalla (4:3)</PresentationFormat>
  <Paragraphs>796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Comparación los primeros cinco meses de 2014 con 2013</vt:lpstr>
      <vt:lpstr>Oficinas de atención</vt:lpstr>
      <vt:lpstr>Atenciones por sector para mayo de 2014</vt:lpstr>
      <vt:lpstr>Atenciones por sector para mayo de 2014</vt:lpstr>
      <vt:lpstr>Atenciones por sector</vt:lpstr>
      <vt:lpstr>Denuncias por sector</vt:lpstr>
      <vt:lpstr>Motivos para mayo de 2014</vt:lpstr>
      <vt:lpstr>Atenciones por motivo para mayo de 2014</vt:lpstr>
      <vt:lpstr>Atenciones por motivo</vt:lpstr>
      <vt:lpstr>Denuncias por motivo</vt:lpstr>
      <vt:lpstr>Denuncias y gestiones cerradas</vt:lpstr>
      <vt:lpstr>Montos recuperados por sector para mayo de 2014</vt:lpstr>
      <vt:lpstr>Montos recuperados</vt:lpstr>
      <vt:lpstr>Reclamos cerrados y montos recuperados  De enero de 2013 a mayo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219</cp:revision>
  <dcterms:created xsi:type="dcterms:W3CDTF">2011-12-21T16:07:31Z</dcterms:created>
  <dcterms:modified xsi:type="dcterms:W3CDTF">2014-06-06T19:52:21Z</dcterms:modified>
</cp:coreProperties>
</file>