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charts/chart4.xml" ContentType="application/vnd.openxmlformats-officedocument.drawingml.chart+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2.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5.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36.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37.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38.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comments/comment1.xml" ContentType="application/vnd.openxmlformats-officedocument.presentationml.comments+xml"/>
  <Override PartName="/ppt/notesSlides/notesSlide3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4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41.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42.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43.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479" r:id="rId2"/>
    <p:sldId id="475" r:id="rId3"/>
    <p:sldId id="494" r:id="rId4"/>
    <p:sldId id="496" r:id="rId5"/>
    <p:sldId id="497" r:id="rId6"/>
    <p:sldId id="543" r:id="rId7"/>
    <p:sldId id="547" r:id="rId8"/>
    <p:sldId id="548" r:id="rId9"/>
    <p:sldId id="544" r:id="rId10"/>
    <p:sldId id="549" r:id="rId11"/>
    <p:sldId id="545" r:id="rId12"/>
    <p:sldId id="550" r:id="rId13"/>
    <p:sldId id="502" r:id="rId14"/>
    <p:sldId id="551" r:id="rId15"/>
    <p:sldId id="503" r:id="rId16"/>
    <p:sldId id="546" r:id="rId17"/>
    <p:sldId id="504" r:id="rId18"/>
    <p:sldId id="505" r:id="rId19"/>
    <p:sldId id="506" r:id="rId20"/>
    <p:sldId id="507" r:id="rId21"/>
    <p:sldId id="508" r:id="rId22"/>
    <p:sldId id="509" r:id="rId23"/>
    <p:sldId id="510" r:id="rId24"/>
    <p:sldId id="511" r:id="rId25"/>
    <p:sldId id="512" r:id="rId26"/>
    <p:sldId id="513" r:id="rId27"/>
    <p:sldId id="514" r:id="rId28"/>
    <p:sldId id="515" r:id="rId29"/>
    <p:sldId id="541" r:id="rId30"/>
    <p:sldId id="517" r:id="rId31"/>
    <p:sldId id="518" r:id="rId32"/>
    <p:sldId id="519" r:id="rId33"/>
    <p:sldId id="538" r:id="rId34"/>
    <p:sldId id="520" r:id="rId35"/>
    <p:sldId id="521" r:id="rId36"/>
    <p:sldId id="522" r:id="rId37"/>
    <p:sldId id="523" r:id="rId38"/>
    <p:sldId id="525" r:id="rId39"/>
    <p:sldId id="540" r:id="rId40"/>
    <p:sldId id="542" r:id="rId41"/>
    <p:sldId id="528" r:id="rId42"/>
    <p:sldId id="533" r:id="rId43"/>
    <p:sldId id="534" r:id="rId44"/>
    <p:sldId id="535" r:id="rId45"/>
    <p:sldId id="536" r:id="rId46"/>
    <p:sldId id="500" r:id="rId47"/>
  </p:sldIdLst>
  <p:sldSz cx="9144000" cy="6858000" type="screen4x3"/>
  <p:notesSz cx="6985000" cy="9271000"/>
  <p:defaultTextStyle>
    <a:defPPr>
      <a:defRPr lang="es-MX"/>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Pleitez" initials="CP" lastIdx="4" clrIdx="0">
    <p:extLst/>
  </p:cmAuthor>
  <p:cmAuthor id="2" name="MONTEH05" initials="M"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CC3300"/>
    <a:srgbClr val="FF3300"/>
    <a:srgbClr val="FFCC00"/>
    <a:srgbClr val="66FF33"/>
    <a:srgbClr val="00FFFF"/>
    <a:srgbClr val="00CC00"/>
    <a:srgbClr val="990099"/>
    <a:srgbClr val="0099FF"/>
    <a:srgbClr val="440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1326"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TEH05\AppData\Local\Microsoft\Windows\Temporary%20Internet%20Files\Content.Outlook\7UKK3N4B\Memoria%20de%20labores%202014%20Copia%20de%20atenciones%20por%20oficina%202014_05_0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NTEH05\AppData\Local\Microsoft\Windows\Temporary%20Internet%20Files\Content.Outlook\7UKK3N4B\Memoria%20de%20labores%202014%20Copia%20de%20atenciones%20por%20oficina%202014_05_0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NTEH05\AppData\Local\Microsoft\Windows\Temporary%20Internet%20Files\Content.Outlook\7UKK3N4B\Memoria%20de%20labores%202014%20Copia%20de%20atenciones%20por%20oficina%202014_05_06.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MONTEH05\AppData\Local\Microsoft\Windows\Temporary%20Internet%20Files\Content.Outlook\7UKK3N4B\Memoria%20de%20labores%202014%20Copia%20de%20atenciones%20por%20oficina%202014_05_06.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042331052106488E-2"/>
          <c:y val="0.11352687619828933"/>
          <c:w val="0.88889302154621663"/>
          <c:h val="0.84252875620444034"/>
        </c:manualLayout>
      </c:layout>
      <c:pie3DChart>
        <c:varyColors val="1"/>
        <c:ser>
          <c:idx val="0"/>
          <c:order val="0"/>
          <c:tx>
            <c:strRef>
              <c:f>'[Memoria de labores 2014 Copia de atenciones por oficina 2014_05_06.xlsx]san miguel'!$B$3</c:f>
              <c:strCache>
                <c:ptCount val="1"/>
                <c:pt idx="0">
                  <c:v>San Miguel</c:v>
                </c:pt>
              </c:strCache>
            </c:strRef>
          </c:tx>
          <c:explosion val="3"/>
          <c:dPt>
            <c:idx val="0"/>
            <c:bubble3D val="0"/>
            <c:spPr>
              <a:solidFill>
                <a:srgbClr val="3333FF"/>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rgbClr val="00FFFF"/>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rgbClr val="66FF3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rgbClr val="9751CB"/>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1.5277777777777777E-2"/>
                  <c:y val="-5.3589177481407131E-2"/>
                </c:manualLayout>
              </c:layout>
              <c:tx>
                <c:rich>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fld id="{9D796AD6-2055-405C-907B-919494D57196}" type="CATEGORYNAME">
                      <a:rPr lang="en-US" sz="1800" b="0"/>
                      <a:pPr>
                        <a:defRPr sz="1800" b="0">
                          <a:solidFill>
                            <a:schemeClr val="tx1"/>
                          </a:solidFill>
                        </a:defRPr>
                      </a:pPr>
                      <a:t>[NOMBRE DE CATEGORÍA]</a:t>
                    </a:fld>
                    <a:endParaRPr lang="en-US" sz="1800" b="0"/>
                  </a:p>
                  <a:p>
                    <a:pPr>
                      <a:defRPr sz="1800" b="0">
                        <a:solidFill>
                          <a:schemeClr val="tx1"/>
                        </a:solidFill>
                      </a:defRPr>
                    </a:pPr>
                    <a:r>
                      <a:rPr lang="en-US" sz="1800" b="0"/>
                      <a:t>210 (3.44%)</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endParaRPr lang="es-SV"/>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0.13337882764654424"/>
                  <c:y val="-0.31976114830703689"/>
                </c:manualLayout>
              </c:layout>
              <c:tx>
                <c:rich>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fld id="{16DF71F3-90C8-4A6A-8D72-97ED4CD1FDB8}" type="CATEGORYNAME">
                      <a:rPr lang="en-US" sz="1800" b="0"/>
                      <a:pPr>
                        <a:defRPr sz="1800" b="0">
                          <a:solidFill>
                            <a:schemeClr val="tx1"/>
                          </a:solidFill>
                        </a:defRPr>
                      </a:pPr>
                      <a:t>[NOMBRE DE CATEGORÍA]</a:t>
                    </a:fld>
                    <a:endParaRPr lang="en-US" sz="1800" b="0"/>
                  </a:p>
                  <a:p>
                    <a:pPr>
                      <a:defRPr sz="1800" b="0">
                        <a:solidFill>
                          <a:schemeClr val="tx1"/>
                        </a:solidFill>
                      </a:defRPr>
                    </a:pPr>
                    <a:r>
                      <a:rPr lang="en-US" sz="1800" b="0"/>
                      <a:t>987 (16.16%)</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endParaRPr lang="es-SV"/>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0.21532327209098859"/>
                  <c:y val="-0.17627566070135761"/>
                </c:manualLayout>
              </c:layout>
              <c:tx>
                <c:rich>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fld id="{A0E504A1-DC7C-4C00-8293-DA9A8AF15B8B}" type="CATEGORYNAME">
                      <a:rPr lang="en-US" sz="1800" b="0"/>
                      <a:pPr>
                        <a:defRPr sz="1800" b="0">
                          <a:solidFill>
                            <a:schemeClr val="tx1"/>
                          </a:solidFill>
                        </a:defRPr>
                      </a:pPr>
                      <a:t>[NOMBRE DE CATEGORÍA]</a:t>
                    </a:fld>
                    <a:endParaRPr lang="en-US" sz="1800" b="0"/>
                  </a:p>
                  <a:p>
                    <a:pPr>
                      <a:defRPr sz="1800" b="0">
                        <a:solidFill>
                          <a:schemeClr val="tx1"/>
                        </a:solidFill>
                      </a:defRPr>
                    </a:pPr>
                    <a:r>
                      <a:rPr lang="en-US" sz="1800" b="0"/>
                      <a:t>2,225 (36.42%)</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endParaRPr lang="es-SV"/>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0.17017399387576554"/>
                  <c:y val="0.14209138829554899"/>
                </c:manualLayout>
              </c:layout>
              <c:tx>
                <c:rich>
                  <a:bodyPr rot="0" spcFirstLastPara="1" vertOverflow="ellipsis" vert="horz" wrap="square" lIns="38100" tIns="19050" rIns="38100" bIns="19050" anchor="ctr" anchorCtr="1">
                    <a:spAutoFit/>
                  </a:bodyPr>
                  <a:lstStyle/>
                  <a:p>
                    <a:pPr>
                      <a:defRPr sz="1800" b="0" i="0" u="none" strike="noStrike" kern="1200" spc="0" baseline="0">
                        <a:solidFill>
                          <a:schemeClr val="bg1"/>
                        </a:solidFill>
                        <a:latin typeface="+mn-lt"/>
                        <a:ea typeface="+mn-ea"/>
                        <a:cs typeface="+mn-cs"/>
                      </a:defRPr>
                    </a:pPr>
                    <a:fld id="{713B5658-6F3A-42AB-8D24-59E2462E027B}" type="CATEGORYNAME">
                      <a:rPr lang="en-US" sz="1800" b="0">
                        <a:solidFill>
                          <a:schemeClr val="bg1"/>
                        </a:solidFill>
                      </a:rPr>
                      <a:pPr>
                        <a:defRPr sz="1800" b="0">
                          <a:solidFill>
                            <a:schemeClr val="bg1"/>
                          </a:solidFill>
                        </a:defRPr>
                      </a:pPr>
                      <a:t>[NOMBRE DE CATEGORÍA]</a:t>
                    </a:fld>
                    <a:endParaRPr lang="en-US" sz="1800" b="0">
                      <a:solidFill>
                        <a:schemeClr val="bg1"/>
                      </a:solidFill>
                    </a:endParaRPr>
                  </a:p>
                  <a:p>
                    <a:pPr>
                      <a:defRPr sz="1800" b="0">
                        <a:solidFill>
                          <a:schemeClr val="bg1"/>
                        </a:solidFill>
                      </a:defRPr>
                    </a:pPr>
                    <a:r>
                      <a:rPr lang="en-US" sz="1800" b="0">
                        <a:solidFill>
                          <a:schemeClr val="bg1"/>
                        </a:solidFill>
                      </a:rPr>
                      <a:t>2,687 (43.98%)</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spc="0" baseline="0">
                      <a:solidFill>
                        <a:schemeClr val="bg1"/>
                      </a:solidFill>
                      <a:latin typeface="+mn-lt"/>
                      <a:ea typeface="+mn-ea"/>
                      <a:cs typeface="+mn-cs"/>
                    </a:defRPr>
                  </a:pPr>
                  <a:endParaRPr lang="es-SV"/>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s-SV"/>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'[Memoria de labores 2014 Copia de atenciones por oficina 2014_05_06.xlsx]san miguel'!$A$4:$A$7</c:f>
              <c:strCache>
                <c:ptCount val="4"/>
                <c:pt idx="0">
                  <c:v>Gestiones</c:v>
                </c:pt>
                <c:pt idx="1">
                  <c:v>Derivaciones</c:v>
                </c:pt>
                <c:pt idx="2">
                  <c:v>Denuncias</c:v>
                </c:pt>
                <c:pt idx="3">
                  <c:v>Asesorías</c:v>
                </c:pt>
              </c:strCache>
            </c:strRef>
          </c:cat>
          <c:val>
            <c:numRef>
              <c:f>'[Memoria de labores 2014 Copia de atenciones por oficina 2014_05_06.xlsx]san miguel'!$B$4:$B$7</c:f>
              <c:numCache>
                <c:formatCode>#,##0</c:formatCode>
                <c:ptCount val="4"/>
                <c:pt idx="0">
                  <c:v>210</c:v>
                </c:pt>
                <c:pt idx="1">
                  <c:v>987</c:v>
                </c:pt>
                <c:pt idx="2">
                  <c:v>2225</c:v>
                </c:pt>
                <c:pt idx="3">
                  <c:v>2687</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es-S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'[Memoria de labores 2014 Copia de atenciones por oficina 2014_05_06.xlsx]san miguel'!$B$12</c:f>
              <c:strCache>
                <c:ptCount val="1"/>
                <c:pt idx="0">
                  <c:v>Mujeres</c:v>
                </c:pt>
              </c:strCache>
            </c:strRef>
          </c:tx>
          <c:spPr>
            <a:solidFill>
              <a:srgbClr val="FF0066"/>
            </a:solidFill>
            <a:ln>
              <a:solidFill>
                <a:srgbClr val="FF0066"/>
              </a:solidFill>
            </a:ln>
            <a:effectLst/>
          </c:spPr>
          <c:invertIfNegative val="0"/>
          <c:dLbls>
            <c:dLbl>
              <c:idx val="0"/>
              <c:layout/>
              <c:tx>
                <c:rich>
                  <a:bodyPr/>
                  <a:lstStyle/>
                  <a:p>
                    <a:r>
                      <a:rPr lang="en-US"/>
                      <a:t>42%</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51%</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51%</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1.5293815872208766E-2"/>
                </c:manualLayout>
              </c:layout>
              <c:tx>
                <c:rich>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r>
                      <a:rPr lang="en-US" sz="1800" b="0">
                        <a:solidFill>
                          <a:sysClr val="windowText" lastClr="000000"/>
                        </a:solidFill>
                      </a:rPr>
                      <a:t>41%</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s-SV"/>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'[Memoria de labores 2014 Copia de atenciones por oficina 2014_05_06.xlsx]san miguel'!$A$13:$A$16</c:f>
              <c:strCache>
                <c:ptCount val="4"/>
                <c:pt idx="0">
                  <c:v>Asesorías</c:v>
                </c:pt>
                <c:pt idx="1">
                  <c:v>Denuncias</c:v>
                </c:pt>
                <c:pt idx="2">
                  <c:v>Derivaciones</c:v>
                </c:pt>
                <c:pt idx="3">
                  <c:v>Gestiones</c:v>
                </c:pt>
              </c:strCache>
            </c:strRef>
          </c:cat>
          <c:val>
            <c:numRef>
              <c:f>'[Memoria de labores 2014 Copia de atenciones por oficina 2014_05_06.xlsx]san miguel'!$B$13:$B$16</c:f>
              <c:numCache>
                <c:formatCode>#,##0</c:formatCode>
                <c:ptCount val="4"/>
                <c:pt idx="0">
                  <c:v>1126</c:v>
                </c:pt>
                <c:pt idx="1">
                  <c:v>1135</c:v>
                </c:pt>
                <c:pt idx="2">
                  <c:v>507</c:v>
                </c:pt>
                <c:pt idx="3">
                  <c:v>86</c:v>
                </c:pt>
              </c:numCache>
            </c:numRef>
          </c:val>
        </c:ser>
        <c:ser>
          <c:idx val="1"/>
          <c:order val="1"/>
          <c:tx>
            <c:strRef>
              <c:f>'[Memoria de labores 2014 Copia de atenciones por oficina 2014_05_06.xlsx]san miguel'!$C$12</c:f>
              <c:strCache>
                <c:ptCount val="1"/>
                <c:pt idx="0">
                  <c:v>Hombres</c:v>
                </c:pt>
              </c:strCache>
            </c:strRef>
          </c:tx>
          <c:spPr>
            <a:solidFill>
              <a:srgbClr val="3399FF"/>
            </a:solidFill>
            <a:ln>
              <a:solidFill>
                <a:srgbClr val="3399FF"/>
              </a:solidFill>
            </a:ln>
            <a:effectLst/>
          </c:spPr>
          <c:invertIfNegative val="0"/>
          <c:dLbls>
            <c:dLbl>
              <c:idx val="0"/>
              <c:layout/>
              <c:tx>
                <c:rich>
                  <a:bodyPr/>
                  <a:lstStyle/>
                  <a:p>
                    <a:r>
                      <a:rPr lang="en-US"/>
                      <a:t>58%</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49%</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49%</a:t>
                    </a:r>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1.4945145744567352E-2"/>
                </c:manualLayout>
              </c:layout>
              <c:tx>
                <c:rich>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r>
                      <a:rPr lang="en-US" sz="1800" b="0">
                        <a:solidFill>
                          <a:sysClr val="windowText" lastClr="000000"/>
                        </a:solidFill>
                      </a:rPr>
                      <a:t>59%</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s-SV"/>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'[Memoria de labores 2014 Copia de atenciones por oficina 2014_05_06.xlsx]san miguel'!$A$13:$A$16</c:f>
              <c:strCache>
                <c:ptCount val="4"/>
                <c:pt idx="0">
                  <c:v>Asesorías</c:v>
                </c:pt>
                <c:pt idx="1">
                  <c:v>Denuncias</c:v>
                </c:pt>
                <c:pt idx="2">
                  <c:v>Derivaciones</c:v>
                </c:pt>
                <c:pt idx="3">
                  <c:v>Gestiones</c:v>
                </c:pt>
              </c:strCache>
            </c:strRef>
          </c:cat>
          <c:val>
            <c:numRef>
              <c:f>'[Memoria de labores 2014 Copia de atenciones por oficina 2014_05_06.xlsx]san miguel'!$C$13:$C$16</c:f>
              <c:numCache>
                <c:formatCode>#,##0</c:formatCode>
                <c:ptCount val="4"/>
                <c:pt idx="0">
                  <c:v>1561</c:v>
                </c:pt>
                <c:pt idx="1">
                  <c:v>1090</c:v>
                </c:pt>
                <c:pt idx="2">
                  <c:v>479</c:v>
                </c:pt>
                <c:pt idx="3">
                  <c:v>124</c:v>
                </c:pt>
              </c:numCache>
            </c:numRef>
          </c:val>
        </c:ser>
        <c:dLbls>
          <c:dLblPos val="inEnd"/>
          <c:showLegendKey val="0"/>
          <c:showVal val="1"/>
          <c:showCatName val="0"/>
          <c:showSerName val="0"/>
          <c:showPercent val="0"/>
          <c:showBubbleSize val="0"/>
        </c:dLbls>
        <c:gapWidth val="50"/>
        <c:axId val="200756272"/>
        <c:axId val="200740712"/>
      </c:barChart>
      <c:catAx>
        <c:axId val="20075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ysClr val="windowText" lastClr="000000"/>
                </a:solidFill>
                <a:latin typeface="+mn-lt"/>
                <a:ea typeface="+mn-ea"/>
                <a:cs typeface="+mn-cs"/>
              </a:defRPr>
            </a:pPr>
            <a:endParaRPr lang="es-SV"/>
          </a:p>
        </c:txPr>
        <c:crossAx val="200740712"/>
        <c:crosses val="autoZero"/>
        <c:auto val="1"/>
        <c:lblAlgn val="ctr"/>
        <c:lblOffset val="100"/>
        <c:noMultiLvlLbl val="0"/>
      </c:catAx>
      <c:valAx>
        <c:axId val="200740712"/>
        <c:scaling>
          <c:orientation val="minMax"/>
        </c:scaling>
        <c:delete val="1"/>
        <c:axPos val="l"/>
        <c:numFmt formatCode="#,##0" sourceLinked="1"/>
        <c:majorTickMark val="none"/>
        <c:minorTickMark val="none"/>
        <c:tickLblPos val="nextTo"/>
        <c:crossAx val="2007562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S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'[Memoria de labores 2014 Copia de atenciones por oficina 2014_05_06.xlsx]san miguel'!$B$22</c:f>
              <c:strCache>
                <c:ptCount val="1"/>
                <c:pt idx="0">
                  <c:v>Atenciones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bg2">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2"/>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3"/>
            <c:invertIfNegative val="0"/>
            <c:bubble3D val="0"/>
            <c:spPr>
              <a:solidFill>
                <a:srgbClr val="996633"/>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4"/>
            <c:invertIfNegative val="0"/>
            <c:bubble3D val="0"/>
            <c:spPr>
              <a:solidFill>
                <a:schemeClr val="accent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5"/>
            <c:invertIfNegative val="0"/>
            <c:bubble3D val="0"/>
            <c:spPr>
              <a:solidFill>
                <a:srgbClr val="6600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6"/>
            <c:invertIfNegative val="0"/>
            <c:bubble3D val="0"/>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7"/>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8"/>
            <c:invertIfNegative val="0"/>
            <c:bubble3D val="0"/>
            <c:spPr>
              <a:solidFill>
                <a:srgbClr val="FF33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9"/>
            <c:invertIfNegative val="0"/>
            <c:bubble3D val="0"/>
            <c:spPr>
              <a:solidFill>
                <a:srgbClr val="00FF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0"/>
            <c:invertIfNegative val="0"/>
            <c:bubble3D val="0"/>
            <c:spPr>
              <a:solidFill>
                <a:srgbClr val="FF00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1"/>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2"/>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3"/>
            <c:invertIfNegative val="0"/>
            <c:bubble3D val="0"/>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4"/>
            <c:invertIfNegative val="0"/>
            <c:bubble3D val="0"/>
            <c:spPr>
              <a:solidFill>
                <a:srgbClr val="66FF33"/>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5"/>
            <c:invertIfNegative val="0"/>
            <c:bubble3D val="0"/>
            <c:spPr>
              <a:solidFill>
                <a:srgbClr val="0000C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6"/>
            <c:invertIfNegative val="0"/>
            <c:bubble3D val="0"/>
            <c:spPr>
              <a:solidFill>
                <a:srgbClr val="CC00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dLbl>
              <c:idx val="0"/>
              <c:layout/>
              <c:tx>
                <c:rich>
                  <a:bodyPr/>
                  <a:lstStyle/>
                  <a:p>
                    <a:fld id="{243271CF-1A6D-4EC4-8BC7-149160C2FFB1}" type="VALUE">
                      <a:rPr lang="en-US" smtClean="0"/>
                      <a:pPr/>
                      <a:t>[VALOR]</a:t>
                    </a:fld>
                    <a:r>
                      <a:rPr lang="en-US" dirty="0" smtClean="0"/>
                      <a:t> (0.15%)</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7CB67440-F6AB-4A61-AF3F-9338E3A58E97}" type="VALUE">
                      <a:rPr lang="en-US" smtClean="0"/>
                      <a:pPr/>
                      <a:t>[VALOR]</a:t>
                    </a:fld>
                    <a:r>
                      <a:rPr lang="en-US" smtClean="0"/>
                      <a:t> (0.34%)</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993AEF06-CE4E-4527-842F-04BED19131E8}" type="VALUE">
                      <a:rPr lang="en-US" smtClean="0"/>
                      <a:pPr/>
                      <a:t>[VALOR]</a:t>
                    </a:fld>
                    <a:r>
                      <a:rPr lang="en-US" smtClean="0"/>
                      <a:t> (0.36%)</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tx>
                <c:rich>
                  <a:bodyPr/>
                  <a:lstStyle/>
                  <a:p>
                    <a:fld id="{4D9801F4-A15A-4BD5-A995-5F0982DA3FF1}" type="VALUE">
                      <a:rPr lang="en-US" smtClean="0"/>
                      <a:pPr/>
                      <a:t>[VALOR]</a:t>
                    </a:fld>
                    <a:r>
                      <a:rPr lang="en-US" smtClean="0"/>
                      <a:t> (0.56%)</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tx>
                <c:rich>
                  <a:bodyPr/>
                  <a:lstStyle/>
                  <a:p>
                    <a:fld id="{996EE1ED-DC01-413C-8D1A-A9BCA71DFE40}" type="VALUE">
                      <a:rPr lang="en-US" smtClean="0"/>
                      <a:pPr/>
                      <a:t>[VALOR]</a:t>
                    </a:fld>
                    <a:r>
                      <a:rPr lang="en-US" smtClean="0"/>
                      <a:t> (0.62%)</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tx>
                <c:rich>
                  <a:bodyPr/>
                  <a:lstStyle/>
                  <a:p>
                    <a:fld id="{4F50F43E-AF5A-4E4C-B3E3-20EF22924965}" type="VALUE">
                      <a:rPr lang="en-US" smtClean="0"/>
                      <a:pPr/>
                      <a:t>[VALOR]</a:t>
                    </a:fld>
                    <a:r>
                      <a:rPr lang="en-US" smtClean="0"/>
                      <a:t> (0.65%)</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6"/>
              <c:layout/>
              <c:tx>
                <c:rich>
                  <a:bodyPr/>
                  <a:lstStyle/>
                  <a:p>
                    <a:fld id="{C0AA9B51-632A-4EC8-BCB9-8D4D03294294}" type="VALUE">
                      <a:rPr lang="en-US" smtClean="0"/>
                      <a:pPr/>
                      <a:t>[VALOR]</a:t>
                    </a:fld>
                    <a:r>
                      <a:rPr lang="en-US" smtClean="0"/>
                      <a:t> (0.72%)</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7"/>
              <c:layout/>
              <c:tx>
                <c:rich>
                  <a:bodyPr/>
                  <a:lstStyle/>
                  <a:p>
                    <a:fld id="{B58CAFAA-39DC-4520-B747-DBD5338C2418}" type="VALUE">
                      <a:rPr lang="en-US" smtClean="0"/>
                      <a:pPr/>
                      <a:t>[VALOR]</a:t>
                    </a:fld>
                    <a:r>
                      <a:rPr lang="en-US" smtClean="0"/>
                      <a:t> (0.77%)</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8"/>
              <c:layout/>
              <c:tx>
                <c:rich>
                  <a:bodyPr/>
                  <a:lstStyle/>
                  <a:p>
                    <a:fld id="{B4AE4998-AC36-48DC-8CE5-3E6FE6CE3183}" type="VALUE">
                      <a:rPr lang="en-US" smtClean="0"/>
                      <a:pPr/>
                      <a:t>[VALOR]</a:t>
                    </a:fld>
                    <a:r>
                      <a:rPr lang="en-US" dirty="0" smtClean="0"/>
                      <a:t> (1.00%)</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9"/>
              <c:layout/>
              <c:tx>
                <c:rich>
                  <a:bodyPr/>
                  <a:lstStyle/>
                  <a:p>
                    <a:fld id="{B6FE8BF4-B417-4DBF-BABC-451471D95E31}" type="VALUE">
                      <a:rPr lang="en-US" smtClean="0"/>
                      <a:pPr/>
                      <a:t>[VALOR]</a:t>
                    </a:fld>
                    <a:r>
                      <a:rPr lang="en-US" smtClean="0"/>
                      <a:t> (1.41%)</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0"/>
              <c:layout/>
              <c:tx>
                <c:rich>
                  <a:bodyPr/>
                  <a:lstStyle/>
                  <a:p>
                    <a:fld id="{CC596EBA-2FFE-4A79-AA9F-CB452BB13AF4}" type="VALUE">
                      <a:rPr lang="en-US" smtClean="0"/>
                      <a:pPr/>
                      <a:t>[VALOR]</a:t>
                    </a:fld>
                    <a:r>
                      <a:rPr lang="en-US" smtClean="0"/>
                      <a:t> (6.12%)</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1"/>
              <c:layout/>
              <c:tx>
                <c:rich>
                  <a:bodyPr/>
                  <a:lstStyle/>
                  <a:p>
                    <a:fld id="{BB4D4870-333C-40AE-AE79-E861D675092C}" type="VALUE">
                      <a:rPr lang="en-US" smtClean="0"/>
                      <a:pPr/>
                      <a:t>[VALOR]</a:t>
                    </a:fld>
                    <a:r>
                      <a:rPr lang="en-US" smtClean="0"/>
                      <a:t> (8.95%)</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2"/>
              <c:layout/>
              <c:tx>
                <c:rich>
                  <a:bodyPr/>
                  <a:lstStyle/>
                  <a:p>
                    <a:fld id="{FDA0872E-4479-4587-A76F-DEA4AE411A69}" type="VALUE">
                      <a:rPr lang="en-US" smtClean="0"/>
                      <a:pPr/>
                      <a:t>[VALOR]</a:t>
                    </a:fld>
                    <a:r>
                      <a:rPr lang="en-US" smtClean="0"/>
                      <a:t> (9.41%)</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3"/>
              <c:layout/>
              <c:tx>
                <c:rich>
                  <a:bodyPr/>
                  <a:lstStyle/>
                  <a:p>
                    <a:fld id="{B09BC9C6-76A0-40E2-BB8E-A0D03EB79AB6}" type="VALUE">
                      <a:rPr lang="en-US" smtClean="0"/>
                      <a:pPr/>
                      <a:t>[VALOR]</a:t>
                    </a:fld>
                    <a:r>
                      <a:rPr lang="en-US" smtClean="0"/>
                      <a:t> (12.34%)</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4"/>
              <c:layout/>
              <c:tx>
                <c:rich>
                  <a:bodyPr/>
                  <a:lstStyle/>
                  <a:p>
                    <a:fld id="{7233BA6B-CABC-453D-B449-B09EC1A4B606}" type="VALUE">
                      <a:rPr lang="en-US" smtClean="0"/>
                      <a:pPr/>
                      <a:t>[VALOR]</a:t>
                    </a:fld>
                    <a:r>
                      <a:rPr lang="en-US" smtClean="0"/>
                      <a:t> (12.42%)</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5"/>
              <c:layout/>
              <c:tx>
                <c:rich>
                  <a:bodyPr/>
                  <a:lstStyle/>
                  <a:p>
                    <a:fld id="{4D8BC949-0AE9-4F71-938F-8D3FBBF02C22}" type="VALUE">
                      <a:rPr lang="en-US" smtClean="0"/>
                      <a:pPr/>
                      <a:t>[VALOR]</a:t>
                    </a:fld>
                    <a:r>
                      <a:rPr lang="en-US" smtClean="0"/>
                      <a:t> (17.17%)</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6"/>
              <c:layout>
                <c:manualLayout>
                  <c:x val="-1.0927410857937346E-16"/>
                  <c:y val="-2.6888089538685454E-2"/>
                </c:manualLayout>
              </c:layout>
              <c:tx>
                <c:rich>
                  <a:bodyPr/>
                  <a:lstStyle/>
                  <a:p>
                    <a:fld id="{8E77AFB3-6FE7-4D03-A15A-1B61E6AFF50D}" type="VALUE">
                      <a:rPr lang="en-US" smtClean="0"/>
                      <a:pPr/>
                      <a:t>[VALOR]</a:t>
                    </a:fld>
                    <a:r>
                      <a:rPr lang="en-US" smtClean="0"/>
                      <a:t> (27.01%)</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'[Memoria de labores 2014 Copia de atenciones por oficina 2014_05_06.xlsx]san miguel'!$A$23:$A$39</c:f>
              <c:strCache>
                <c:ptCount val="17"/>
                <c:pt idx="0">
                  <c:v>Alimentos y bebidas</c:v>
                </c:pt>
                <c:pt idx="1">
                  <c:v>Hidrocarburos</c:v>
                </c:pt>
                <c:pt idx="2">
                  <c:v>Medicamentos</c:v>
                </c:pt>
                <c:pt idx="3">
                  <c:v>Inmuebles</c:v>
                </c:pt>
                <c:pt idx="4">
                  <c:v>Varios</c:v>
                </c:pt>
                <c:pt idx="5">
                  <c:v>Muebles</c:v>
                </c:pt>
                <c:pt idx="6">
                  <c:v>Libros</c:v>
                </c:pt>
                <c:pt idx="7">
                  <c:v>Turismo</c:v>
                </c:pt>
                <c:pt idx="8">
                  <c:v>Vehículos</c:v>
                </c:pt>
                <c:pt idx="9">
                  <c:v>Servicios</c:v>
                </c:pt>
                <c:pt idx="10">
                  <c:v>Gobierno y alcaldías</c:v>
                </c:pt>
                <c:pt idx="11">
                  <c:v>Electrodomésticos</c:v>
                </c:pt>
                <c:pt idx="12">
                  <c:v>Comercio</c:v>
                </c:pt>
                <c:pt idx="13">
                  <c:v>Servicios Financieros</c:v>
                </c:pt>
                <c:pt idx="14">
                  <c:v>Telecomunicaciones</c:v>
                </c:pt>
                <c:pt idx="15">
                  <c:v>Energía Eléctrica</c:v>
                </c:pt>
                <c:pt idx="16">
                  <c:v>Agua Potable</c:v>
                </c:pt>
              </c:strCache>
            </c:strRef>
          </c:cat>
          <c:val>
            <c:numRef>
              <c:f>'[Memoria de labores 2014 Copia de atenciones por oficina 2014_05_06.xlsx]san miguel'!$B$23:$B$39</c:f>
              <c:numCache>
                <c:formatCode>#,##0</c:formatCode>
                <c:ptCount val="17"/>
                <c:pt idx="0">
                  <c:v>8</c:v>
                </c:pt>
                <c:pt idx="1">
                  <c:v>21</c:v>
                </c:pt>
                <c:pt idx="2">
                  <c:v>22</c:v>
                </c:pt>
                <c:pt idx="3">
                  <c:v>34</c:v>
                </c:pt>
                <c:pt idx="4">
                  <c:v>38</c:v>
                </c:pt>
                <c:pt idx="5">
                  <c:v>40</c:v>
                </c:pt>
                <c:pt idx="6">
                  <c:v>44</c:v>
                </c:pt>
                <c:pt idx="7">
                  <c:v>47</c:v>
                </c:pt>
                <c:pt idx="8">
                  <c:v>61</c:v>
                </c:pt>
                <c:pt idx="9">
                  <c:v>86</c:v>
                </c:pt>
                <c:pt idx="10">
                  <c:v>374</c:v>
                </c:pt>
                <c:pt idx="11">
                  <c:v>547</c:v>
                </c:pt>
                <c:pt idx="12">
                  <c:v>575</c:v>
                </c:pt>
                <c:pt idx="13">
                  <c:v>754</c:v>
                </c:pt>
                <c:pt idx="14">
                  <c:v>759</c:v>
                </c:pt>
                <c:pt idx="15">
                  <c:v>1049</c:v>
                </c:pt>
                <c:pt idx="16">
                  <c:v>1650</c:v>
                </c:pt>
              </c:numCache>
            </c:numRef>
          </c:val>
        </c:ser>
        <c:dLbls>
          <c:showLegendKey val="0"/>
          <c:showVal val="0"/>
          <c:showCatName val="0"/>
          <c:showSerName val="0"/>
          <c:showPercent val="0"/>
          <c:showBubbleSize val="0"/>
        </c:dLbls>
        <c:gapWidth val="115"/>
        <c:overlap val="-20"/>
        <c:axId val="203538904"/>
        <c:axId val="201159264"/>
      </c:barChart>
      <c:catAx>
        <c:axId val="20353890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SV"/>
          </a:p>
        </c:txPr>
        <c:crossAx val="201159264"/>
        <c:crosses val="autoZero"/>
        <c:auto val="1"/>
        <c:lblAlgn val="ctr"/>
        <c:lblOffset val="100"/>
        <c:noMultiLvlLbl val="0"/>
      </c:catAx>
      <c:valAx>
        <c:axId val="201159264"/>
        <c:scaling>
          <c:orientation val="minMax"/>
        </c:scaling>
        <c:delete val="1"/>
        <c:axPos val="b"/>
        <c:numFmt formatCode="#,##0" sourceLinked="1"/>
        <c:majorTickMark val="none"/>
        <c:minorTickMark val="none"/>
        <c:tickLblPos val="nextTo"/>
        <c:crossAx val="2035389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S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3215783041599"/>
          <c:y val="2.5999327032451301E-2"/>
          <c:w val="0.75196579035078004"/>
          <c:h val="0.89836626705496303"/>
        </c:manualLayout>
      </c:layout>
      <c:barChart>
        <c:barDir val="bar"/>
        <c:grouping val="clustered"/>
        <c:varyColors val="0"/>
        <c:ser>
          <c:idx val="0"/>
          <c:order val="0"/>
          <c:tx>
            <c:strRef>
              <c:f>Hoja1!$C$3</c:f>
              <c:strCache>
                <c:ptCount val="1"/>
                <c:pt idx="0">
                  <c:v>Denuncias</c:v>
                </c:pt>
              </c:strCache>
            </c:strRef>
          </c:tx>
          <c:spPr>
            <a:solidFill>
              <a:schemeClr val="accent1"/>
            </a:solidFill>
            <a:ln>
              <a:noFill/>
            </a:ln>
            <a:effectLst/>
          </c:spPr>
          <c:invertIfNegative val="0"/>
          <c:dPt>
            <c:idx val="8"/>
            <c:invertIfNegative val="0"/>
            <c:bubble3D val="0"/>
            <c:spPr>
              <a:solidFill>
                <a:srgbClr val="00FF00"/>
              </a:solidFill>
              <a:ln>
                <a:noFill/>
              </a:ln>
              <a:effectLst/>
            </c:spPr>
          </c:dPt>
          <c:dPt>
            <c:idx val="9"/>
            <c:invertIfNegative val="0"/>
            <c:bubble3D val="0"/>
            <c:spPr>
              <a:solidFill>
                <a:srgbClr val="FF0066"/>
              </a:solidFill>
              <a:ln>
                <a:noFill/>
              </a:ln>
              <a:effectLst/>
            </c:spPr>
          </c:dPt>
          <c:dPt>
            <c:idx val="10"/>
            <c:invertIfNegative val="0"/>
            <c:bubble3D val="0"/>
            <c:spPr>
              <a:solidFill>
                <a:schemeClr val="accent4">
                  <a:lumMod val="50000"/>
                </a:schemeClr>
              </a:solidFill>
              <a:ln>
                <a:noFill/>
              </a:ln>
              <a:effectLst/>
            </c:spPr>
          </c:dPt>
          <c:dPt>
            <c:idx val="11"/>
            <c:invertIfNegative val="0"/>
            <c:bubble3D val="0"/>
            <c:spPr>
              <a:solidFill>
                <a:srgbClr val="00B0F0"/>
              </a:solidFill>
              <a:ln>
                <a:noFill/>
              </a:ln>
              <a:effectLst/>
            </c:spPr>
          </c:dPt>
          <c:dPt>
            <c:idx val="12"/>
            <c:invertIfNegative val="0"/>
            <c:bubble3D val="0"/>
            <c:spPr>
              <a:solidFill>
                <a:schemeClr val="accent2"/>
              </a:solidFill>
              <a:ln>
                <a:noFill/>
              </a:ln>
              <a:effectLst/>
            </c:spPr>
          </c:dPt>
          <c:dPt>
            <c:idx val="13"/>
            <c:invertIfNegative val="0"/>
            <c:bubble3D val="0"/>
            <c:spPr>
              <a:solidFill>
                <a:srgbClr val="FF0000"/>
              </a:solidFill>
              <a:ln>
                <a:noFill/>
              </a:ln>
              <a:effectLst/>
            </c:spPr>
          </c:dPt>
          <c:dPt>
            <c:idx val="14"/>
            <c:invertIfNegative val="0"/>
            <c:bubble3D val="0"/>
            <c:spPr>
              <a:solidFill>
                <a:srgbClr val="7030A0"/>
              </a:solidFill>
              <a:ln>
                <a:noFill/>
              </a:ln>
              <a:effectLst/>
            </c:spPr>
          </c:dPt>
          <c:dPt>
            <c:idx val="15"/>
            <c:invertIfNegative val="0"/>
            <c:bubble3D val="0"/>
            <c:spPr>
              <a:solidFill>
                <a:srgbClr val="00B050"/>
              </a:solidFill>
              <a:ln>
                <a:noFill/>
              </a:ln>
              <a:effectLst/>
            </c:spPr>
          </c:dPt>
          <c:dPt>
            <c:idx val="16"/>
            <c:invertIfNegative val="0"/>
            <c:bubble3D val="0"/>
            <c:spPr>
              <a:solidFill>
                <a:srgbClr val="FFFF00"/>
              </a:solidFill>
              <a:ln>
                <a:noFill/>
              </a:ln>
              <a:effectLst/>
            </c:spPr>
          </c:dPt>
          <c:dPt>
            <c:idx val="17"/>
            <c:invertIfNegative val="0"/>
            <c:bubble3D val="0"/>
            <c:spPr>
              <a:solidFill>
                <a:srgbClr val="0000FF"/>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Hoja1!$B$4:$B$21</c:f>
              <c:strCache>
                <c:ptCount val="18"/>
                <c:pt idx="0">
                  <c:v>Publicidad</c:v>
                </c:pt>
                <c:pt idx="1">
                  <c:v>Gobierno y Alcaldías</c:v>
                </c:pt>
                <c:pt idx="2">
                  <c:v>Hidrocarburos</c:v>
                </c:pt>
                <c:pt idx="3">
                  <c:v>Varios</c:v>
                </c:pt>
                <c:pt idx="4">
                  <c:v>Medicamentos</c:v>
                </c:pt>
                <c:pt idx="5">
                  <c:v>Alimentos y bebidas</c:v>
                </c:pt>
                <c:pt idx="6">
                  <c:v>Energía Eléctrica</c:v>
                </c:pt>
                <c:pt idx="7">
                  <c:v>Libros</c:v>
                </c:pt>
                <c:pt idx="8">
                  <c:v>Inmuebles</c:v>
                </c:pt>
                <c:pt idx="9">
                  <c:v>Muebles</c:v>
                </c:pt>
                <c:pt idx="10">
                  <c:v>Vehículos</c:v>
                </c:pt>
                <c:pt idx="11">
                  <c:v>Turismo</c:v>
                </c:pt>
                <c:pt idx="12">
                  <c:v>Servicios</c:v>
                </c:pt>
                <c:pt idx="13">
                  <c:v>Comercio</c:v>
                </c:pt>
                <c:pt idx="14">
                  <c:v>Servicios Financieros</c:v>
                </c:pt>
                <c:pt idx="15">
                  <c:v>Electrodomésticos</c:v>
                </c:pt>
                <c:pt idx="16">
                  <c:v>Telecomunicaciones</c:v>
                </c:pt>
                <c:pt idx="17">
                  <c:v>Agua Potable</c:v>
                </c:pt>
              </c:strCache>
            </c:strRef>
          </c:cat>
          <c:val>
            <c:numRef>
              <c:f>Hoja1!$C$4:$C$21</c:f>
              <c:numCache>
                <c:formatCode>General</c:formatCode>
                <c:ptCount val="18"/>
                <c:pt idx="0">
                  <c:v>5</c:v>
                </c:pt>
                <c:pt idx="1">
                  <c:v>8</c:v>
                </c:pt>
                <c:pt idx="2">
                  <c:v>9</c:v>
                </c:pt>
                <c:pt idx="3">
                  <c:v>12</c:v>
                </c:pt>
                <c:pt idx="4">
                  <c:v>13</c:v>
                </c:pt>
                <c:pt idx="5">
                  <c:v>18</c:v>
                </c:pt>
                <c:pt idx="6">
                  <c:v>26</c:v>
                </c:pt>
                <c:pt idx="7">
                  <c:v>60</c:v>
                </c:pt>
                <c:pt idx="8">
                  <c:v>121</c:v>
                </c:pt>
                <c:pt idx="9">
                  <c:v>171</c:v>
                </c:pt>
                <c:pt idx="10">
                  <c:v>190</c:v>
                </c:pt>
                <c:pt idx="11">
                  <c:v>207</c:v>
                </c:pt>
                <c:pt idx="12">
                  <c:v>315</c:v>
                </c:pt>
                <c:pt idx="13">
                  <c:v>666</c:v>
                </c:pt>
                <c:pt idx="14" formatCode="#,##0">
                  <c:v>1260</c:v>
                </c:pt>
                <c:pt idx="15" formatCode="#,##0">
                  <c:v>1414</c:v>
                </c:pt>
                <c:pt idx="16" formatCode="#,##0">
                  <c:v>1632</c:v>
                </c:pt>
                <c:pt idx="17" formatCode="#,##0">
                  <c:v>6076</c:v>
                </c:pt>
              </c:numCache>
            </c:numRef>
          </c:val>
        </c:ser>
        <c:dLbls>
          <c:showLegendKey val="0"/>
          <c:showVal val="0"/>
          <c:showCatName val="0"/>
          <c:showSerName val="0"/>
          <c:showPercent val="0"/>
          <c:showBubbleSize val="0"/>
        </c:dLbls>
        <c:gapWidth val="51"/>
        <c:axId val="232081824"/>
        <c:axId val="232082216"/>
      </c:barChart>
      <c:catAx>
        <c:axId val="23208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SV"/>
          </a:p>
        </c:txPr>
        <c:crossAx val="232082216"/>
        <c:crosses val="autoZero"/>
        <c:auto val="1"/>
        <c:lblAlgn val="ctr"/>
        <c:lblOffset val="100"/>
        <c:noMultiLvlLbl val="0"/>
      </c:catAx>
      <c:valAx>
        <c:axId val="232082216"/>
        <c:scaling>
          <c:orientation val="minMax"/>
        </c:scaling>
        <c:delete val="1"/>
        <c:axPos val="b"/>
        <c:numFmt formatCode="General" sourceLinked="1"/>
        <c:majorTickMark val="none"/>
        <c:minorTickMark val="none"/>
        <c:tickLblPos val="nextTo"/>
        <c:crossAx val="2320818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S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98295460302849"/>
          <c:y val="3.8938667900776554E-2"/>
          <c:w val="0.7753631403661928"/>
          <c:h val="0.93586572345754448"/>
        </c:manualLayout>
      </c:layout>
      <c:barChart>
        <c:barDir val="bar"/>
        <c:grouping val="clustered"/>
        <c:varyColors val="0"/>
        <c:ser>
          <c:idx val="0"/>
          <c:order val="0"/>
          <c:tx>
            <c:strRef>
              <c:f>'[Memoria de labores 2014 Copia de atenciones por oficina 2014_05_06.xlsx]san miguel'!$B$22</c:f>
              <c:strCache>
                <c:ptCount val="1"/>
                <c:pt idx="0">
                  <c:v>Atenciones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bg2">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2"/>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3"/>
            <c:invertIfNegative val="0"/>
            <c:bubble3D val="0"/>
            <c:spPr>
              <a:solidFill>
                <a:srgbClr val="996633"/>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4"/>
            <c:invertIfNegative val="0"/>
            <c:bubble3D val="0"/>
            <c:spPr>
              <a:solidFill>
                <a:schemeClr val="accent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5"/>
            <c:invertIfNegative val="0"/>
            <c:bubble3D val="0"/>
            <c:spPr>
              <a:solidFill>
                <a:srgbClr val="6600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6"/>
            <c:invertIfNegative val="0"/>
            <c:bubble3D val="0"/>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7"/>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8"/>
            <c:invertIfNegative val="0"/>
            <c:bubble3D val="0"/>
            <c:spPr>
              <a:solidFill>
                <a:srgbClr val="FF33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9"/>
            <c:invertIfNegative val="0"/>
            <c:bubble3D val="0"/>
            <c:spPr>
              <a:solidFill>
                <a:srgbClr val="00FF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0"/>
            <c:invertIfNegative val="0"/>
            <c:bubble3D val="0"/>
            <c:spPr>
              <a:solidFill>
                <a:srgbClr val="FF0066"/>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1"/>
            <c:invertIfNegative val="0"/>
            <c:bubble3D val="0"/>
            <c:spPr>
              <a:solidFill>
                <a:srgbClr val="00B0F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2"/>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3"/>
            <c:invertIfNegative val="0"/>
            <c:bubble3D val="0"/>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4"/>
            <c:invertIfNegative val="0"/>
            <c:bubble3D val="0"/>
            <c:spPr>
              <a:solidFill>
                <a:srgbClr val="66FF33"/>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5"/>
            <c:invertIfNegative val="0"/>
            <c:bubble3D val="0"/>
            <c:spPr>
              <a:solidFill>
                <a:srgbClr val="0000C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dLbl>
              <c:idx val="0"/>
              <c:layout/>
              <c:tx>
                <c:rich>
                  <a:bodyPr/>
                  <a:lstStyle/>
                  <a:p>
                    <a:fld id="{00E28529-8CA2-48B1-9964-1682AC4260F9}" type="VALUE">
                      <a:rPr lang="en-US" smtClean="0"/>
                      <a:pPr/>
                      <a:t>[VALOR]</a:t>
                    </a:fld>
                    <a:r>
                      <a:rPr lang="en-US" smtClean="0"/>
                      <a:t> (0.09%)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4E4964E7-17B5-4E43-8A31-05C4BE7BDFE3}" type="VALUE">
                      <a:rPr lang="en-US" smtClean="0"/>
                      <a:pPr/>
                      <a:t>[VALOR]</a:t>
                    </a:fld>
                    <a:r>
                      <a:rPr lang="en-US" smtClean="0"/>
                      <a:t> (0.09%)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B64DDF28-B0A3-40C1-839C-36DA29E445D3}" type="VALUE">
                      <a:rPr lang="en-US" smtClean="0"/>
                      <a:pPr/>
                      <a:t>[VALOR]</a:t>
                    </a:fld>
                    <a:r>
                      <a:rPr lang="en-US" dirty="0" smtClean="0"/>
                      <a:t> (0.13%</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tx>
                <c:rich>
                  <a:bodyPr/>
                  <a:lstStyle/>
                  <a:p>
                    <a:fld id="{5192DA5D-F49E-413C-9F93-BCE75CB3D8F3}" type="VALUE">
                      <a:rPr lang="en-US" smtClean="0"/>
                      <a:pPr/>
                      <a:t>[VALOR]</a:t>
                    </a:fld>
                    <a:r>
                      <a:rPr lang="en-US" smtClean="0"/>
                      <a:t> (0.13%)</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tx>
                <c:rich>
                  <a:bodyPr/>
                  <a:lstStyle/>
                  <a:p>
                    <a:fld id="{3E8D77C1-5862-4AB8-A921-6A980B9A7054}" type="VALUE">
                      <a:rPr lang="en-US" smtClean="0"/>
                      <a:pPr/>
                      <a:t>[VALOR]</a:t>
                    </a:fld>
                    <a:r>
                      <a:rPr lang="en-US" smtClean="0"/>
                      <a:t> (0.18%)</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tx>
                <c:rich>
                  <a:bodyPr/>
                  <a:lstStyle/>
                  <a:p>
                    <a:fld id="{5E5EF73A-4257-4A4C-8309-DD1FA0408340}" type="VALUE">
                      <a:rPr lang="en-US" smtClean="0"/>
                      <a:pPr/>
                      <a:t>[VALOR]</a:t>
                    </a:fld>
                    <a:r>
                      <a:rPr lang="en-US" smtClean="0"/>
                      <a:t> (0.49%)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6"/>
              <c:layout/>
              <c:tx>
                <c:rich>
                  <a:bodyPr/>
                  <a:lstStyle/>
                  <a:p>
                    <a:fld id="{BFE48072-AE55-4DDD-A2CF-34FCADB18BB5}" type="VALUE">
                      <a:rPr lang="en-US" smtClean="0"/>
                      <a:pPr/>
                      <a:t>[VALOR]</a:t>
                    </a:fld>
                    <a:r>
                      <a:rPr lang="en-US" dirty="0" smtClean="0"/>
                      <a:t> (0.55%)</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7"/>
              <c:layout/>
              <c:tx>
                <c:rich>
                  <a:bodyPr/>
                  <a:lstStyle/>
                  <a:p>
                    <a:fld id="{336C8687-E0E8-4450-A052-68E5B7C41644}" type="VALUE">
                      <a:rPr lang="en-US" smtClean="0"/>
                      <a:pPr/>
                      <a:t>[VALOR]</a:t>
                    </a:fld>
                    <a:r>
                      <a:rPr lang="en-US" dirty="0" smtClean="0"/>
                      <a:t> (0.59%)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8"/>
              <c:layout/>
              <c:tx>
                <c:rich>
                  <a:bodyPr/>
                  <a:lstStyle/>
                  <a:p>
                    <a:fld id="{35306017-157D-47DB-A02C-7BD45AB915C9}" type="VALUE">
                      <a:rPr lang="en-US" smtClean="0"/>
                      <a:pPr/>
                      <a:t>[VALOR]</a:t>
                    </a:fld>
                    <a:r>
                      <a:rPr lang="en-US" dirty="0" smtClean="0"/>
                      <a:t> (0.86%)</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9"/>
              <c:layout/>
              <c:tx>
                <c:rich>
                  <a:bodyPr/>
                  <a:lstStyle/>
                  <a:p>
                    <a:fld id="{F08C72FC-6FE1-4F35-8D1A-0D1D361AE529}" type="VALUE">
                      <a:rPr lang="en-US" smtClean="0"/>
                      <a:pPr/>
                      <a:t>[VALOR]</a:t>
                    </a:fld>
                    <a:r>
                      <a:rPr lang="en-US" smtClean="0"/>
                      <a:t> (0.99%)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0"/>
              <c:layout/>
              <c:tx>
                <c:rich>
                  <a:bodyPr/>
                  <a:lstStyle/>
                  <a:p>
                    <a:fld id="{C00EFA37-EA84-4ECC-AC23-E36536D7CEFF}" type="VALUE">
                      <a:rPr lang="en-US" smtClean="0"/>
                      <a:pPr/>
                      <a:t>[VALOR]</a:t>
                    </a:fld>
                    <a:r>
                      <a:rPr lang="en-US" smtClean="0"/>
                      <a:t> (1.39%)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1"/>
              <c:layout/>
              <c:tx>
                <c:rich>
                  <a:bodyPr/>
                  <a:lstStyle/>
                  <a:p>
                    <a:fld id="{A67B21DE-9479-487F-8B5B-2E48C2760DB3}" type="VALUE">
                      <a:rPr lang="en-US" smtClean="0"/>
                      <a:pPr/>
                      <a:t>[VALOR]</a:t>
                    </a:fld>
                    <a:r>
                      <a:rPr lang="en-US" smtClean="0"/>
                      <a:t> (2.92%)</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2"/>
              <c:layout/>
              <c:tx>
                <c:rich>
                  <a:bodyPr/>
                  <a:lstStyle/>
                  <a:p>
                    <a:fld id="{34768C71-94A3-4AE8-80A9-F0CE65E9F3F0}" type="VALUE">
                      <a:rPr lang="en-US" smtClean="0"/>
                      <a:pPr/>
                      <a:t>[VALOR]</a:t>
                    </a:fld>
                    <a:r>
                      <a:rPr lang="en-US" smtClean="0"/>
                      <a:t> (4.45%)</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3"/>
              <c:layout/>
              <c:tx>
                <c:rich>
                  <a:bodyPr/>
                  <a:lstStyle/>
                  <a:p>
                    <a:fld id="{EB985AC8-6A91-4855-971D-C5FCE0CAD15F}" type="VALUE">
                      <a:rPr lang="en-US" smtClean="0"/>
                      <a:pPr/>
                      <a:t>[VALOR]</a:t>
                    </a:fld>
                    <a:r>
                      <a:rPr lang="en-US" smtClean="0"/>
                      <a:t> (10.29%)</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4"/>
              <c:layout/>
              <c:tx>
                <c:rich>
                  <a:bodyPr/>
                  <a:lstStyle/>
                  <a:p>
                    <a:fld id="{6140CBB6-19DB-48D8-8F7B-7E4D09086474}" type="VALUE">
                      <a:rPr lang="en-US" smtClean="0"/>
                      <a:pPr/>
                      <a:t>[VALOR]</a:t>
                    </a:fld>
                    <a:r>
                      <a:rPr lang="en-US" smtClean="0"/>
                      <a:t> (12.27%)</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5"/>
              <c:layout>
                <c:manualLayout>
                  <c:x val="0"/>
                  <c:y val="-3.7872047789775203E-2"/>
                </c:manualLayout>
              </c:layout>
              <c:tx>
                <c:rich>
                  <a:bodyPr/>
                  <a:lstStyle/>
                  <a:p>
                    <a:fld id="{A0BFAA85-7C10-472A-92AA-D1112003EC6F}" type="VALUE">
                      <a:rPr lang="en-US" smtClean="0"/>
                      <a:pPr/>
                      <a:t>[VALOR]</a:t>
                    </a:fld>
                    <a:r>
                      <a:rPr lang="en-US" smtClean="0"/>
                      <a:t> (6</a:t>
                    </a:r>
                    <a:r>
                      <a:rPr lang="en-US" smtClean="0">
                        <a:solidFill>
                          <a:schemeClr val="tx1"/>
                        </a:solidFill>
                      </a:rPr>
                      <a:t>4.58%)</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'[Memoria de labores 2014 Copia de atenciones por oficina 2014_05_06.xlsx]san miguel'!$A$23:$A$38</c:f>
              <c:strCache>
                <c:ptCount val="16"/>
                <c:pt idx="0">
                  <c:v>Energía Eléctrica</c:v>
                </c:pt>
                <c:pt idx="1">
                  <c:v>Hidrocarburos</c:v>
                </c:pt>
                <c:pt idx="2">
                  <c:v>Medicamentos</c:v>
                </c:pt>
                <c:pt idx="3">
                  <c:v>Varios</c:v>
                </c:pt>
                <c:pt idx="4">
                  <c:v>Gobierno y alcaldías</c:v>
                </c:pt>
                <c:pt idx="5">
                  <c:v>Inmuebles</c:v>
                </c:pt>
                <c:pt idx="6">
                  <c:v>Libros</c:v>
                </c:pt>
                <c:pt idx="7">
                  <c:v>Turismo</c:v>
                </c:pt>
                <c:pt idx="8">
                  <c:v>Muebles</c:v>
                </c:pt>
                <c:pt idx="9">
                  <c:v>Vehículos</c:v>
                </c:pt>
                <c:pt idx="10">
                  <c:v>Servicios</c:v>
                </c:pt>
                <c:pt idx="11">
                  <c:v>Servicios Financieros</c:v>
                </c:pt>
                <c:pt idx="12">
                  <c:v>Comercio</c:v>
                </c:pt>
                <c:pt idx="13">
                  <c:v>Telecomunicaciones</c:v>
                </c:pt>
                <c:pt idx="14">
                  <c:v>Electrodomésticos</c:v>
                </c:pt>
                <c:pt idx="15">
                  <c:v>Agua Potable</c:v>
                </c:pt>
              </c:strCache>
            </c:strRef>
          </c:cat>
          <c:val>
            <c:numRef>
              <c:f>'[Memoria de labores 2014 Copia de atenciones por oficina 2014_05_06.xlsx]san miguel'!$B$23:$B$38</c:f>
              <c:numCache>
                <c:formatCode>#,##0</c:formatCode>
                <c:ptCount val="16"/>
                <c:pt idx="0">
                  <c:v>2</c:v>
                </c:pt>
                <c:pt idx="1">
                  <c:v>2</c:v>
                </c:pt>
                <c:pt idx="2">
                  <c:v>3</c:v>
                </c:pt>
                <c:pt idx="3">
                  <c:v>3</c:v>
                </c:pt>
                <c:pt idx="4">
                  <c:v>4</c:v>
                </c:pt>
                <c:pt idx="5">
                  <c:v>11</c:v>
                </c:pt>
                <c:pt idx="6">
                  <c:v>12</c:v>
                </c:pt>
                <c:pt idx="7">
                  <c:v>13</c:v>
                </c:pt>
                <c:pt idx="8">
                  <c:v>19</c:v>
                </c:pt>
                <c:pt idx="9">
                  <c:v>22</c:v>
                </c:pt>
                <c:pt idx="10">
                  <c:v>31</c:v>
                </c:pt>
                <c:pt idx="11">
                  <c:v>65</c:v>
                </c:pt>
                <c:pt idx="12">
                  <c:v>99</c:v>
                </c:pt>
                <c:pt idx="13">
                  <c:v>229</c:v>
                </c:pt>
                <c:pt idx="14">
                  <c:v>273</c:v>
                </c:pt>
                <c:pt idx="15">
                  <c:v>1437</c:v>
                </c:pt>
              </c:numCache>
            </c:numRef>
          </c:val>
        </c:ser>
        <c:dLbls>
          <c:showLegendKey val="0"/>
          <c:showVal val="0"/>
          <c:showCatName val="0"/>
          <c:showSerName val="0"/>
          <c:showPercent val="0"/>
          <c:showBubbleSize val="0"/>
        </c:dLbls>
        <c:gapWidth val="115"/>
        <c:overlap val="-20"/>
        <c:axId val="232388136"/>
        <c:axId val="232388528"/>
      </c:barChart>
      <c:catAx>
        <c:axId val="23238813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SV"/>
          </a:p>
        </c:txPr>
        <c:crossAx val="232388528"/>
        <c:crosses val="autoZero"/>
        <c:auto val="1"/>
        <c:lblAlgn val="ctr"/>
        <c:lblOffset val="100"/>
        <c:noMultiLvlLbl val="0"/>
      </c:catAx>
      <c:valAx>
        <c:axId val="232388528"/>
        <c:scaling>
          <c:orientation val="minMax"/>
        </c:scaling>
        <c:delete val="1"/>
        <c:axPos val="b"/>
        <c:numFmt formatCode="#,##0" sourceLinked="1"/>
        <c:majorTickMark val="none"/>
        <c:minorTickMark val="none"/>
        <c:tickLblPos val="nextTo"/>
        <c:crossAx val="2323881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50"/>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4-05-07T17:26:45.664" idx="3">
    <p:pos x="10" y="10"/>
    <p:text>Cambiar texto por logros publicados en el día del consumidor</p:text>
    <p:extLst>
      <p:ext uri="{C676402C-5697-4E1C-873F-D02D1690AC5C}">
        <p15:threadingInfo xmlns:p15="http://schemas.microsoft.com/office/powerpoint/2012/main" timeZoneBias="360"/>
      </p:ext>
    </p:extLst>
  </p:cm>
</p:cmLst>
</file>

<file path=ppt/diagrams/_rels/data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4000" dirty="0" smtClean="0"/>
            <a:t>Principales Logros</a:t>
          </a:r>
        </a:p>
        <a:p>
          <a:pPr algn="ctr">
            <a:lnSpc>
              <a:spcPct val="90000"/>
            </a:lnSpc>
            <a:spcAft>
              <a:spcPts val="0"/>
            </a:spcAft>
          </a:pPr>
          <a:r>
            <a:rPr lang="es-SV" sz="2400" dirty="0" smtClean="0"/>
            <a:t>Junio 2013 – Mayo 2014</a:t>
          </a:r>
          <a:endParaRPr lang="es-SV" sz="24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Y="66113">
        <dgm:presLayoutVars>
          <dgm:chMax val="0"/>
          <dgm:bulletEnabled val="1"/>
        </dgm:presLayoutVars>
      </dgm:prSet>
      <dgm:spPr/>
      <dgm:t>
        <a:bodyPr/>
        <a:lstStyle/>
        <a:p>
          <a:endParaRPr lang="es-SV"/>
        </a:p>
      </dgm:t>
    </dgm:pt>
  </dgm:ptLst>
  <dgm:cxnLst>
    <dgm:cxn modelId="{DCA02C1D-DE62-48EA-A009-9CD02A23C06D}"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E995EE3E-9E5C-4101-8B8E-8E71C0E42D85}" type="presOf" srcId="{E86F753F-03FD-4E10-A16A-53873D349C1F}" destId="{D6B8D22B-3D54-4991-92D1-B64CE575B271}" srcOrd="0" destOrd="0" presId="urn:microsoft.com/office/officeart/2005/8/layout/vList2"/>
    <dgm:cxn modelId="{CC73E34C-A9E6-43DB-A1BC-B98CB3C7FF02}"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a:solidFill>
          <a:schemeClr val="accent6"/>
        </a:solidFill>
      </dgm:spPr>
      <dgm:t>
        <a:bodyPr/>
        <a:lstStyle/>
        <a:p>
          <a:pPr algn="ctr">
            <a:lnSpc>
              <a:spcPct val="100000"/>
            </a:lnSpc>
            <a:spcAft>
              <a:spcPts val="0"/>
            </a:spcAft>
          </a:pPr>
          <a:r>
            <a:rPr lang="es-SV" sz="2400" dirty="0" smtClean="0"/>
            <a:t>Atenciones brindadas por género para la Oficina Regional de Oriente junio 2013 – mayo 2014*</a:t>
          </a:r>
          <a:endParaRPr lang="es-SV" sz="24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6191" custScaleY="73916" custLinFactNeighborX="-312" custLinFactNeighborY="4467">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B4D84854-D492-4F95-9294-4BC71BD14907}" type="presOf" srcId="{E86F753F-03FD-4E10-A16A-53873D349C1F}" destId="{D6B8D22B-3D54-4991-92D1-B64CE575B271}" srcOrd="0" destOrd="0" presId="urn:microsoft.com/office/officeart/2005/8/layout/vList2"/>
    <dgm:cxn modelId="{DC8C2D05-979A-4869-AFBC-D7C4DF16009A}" type="presOf" srcId="{489245DF-A588-400A-A119-3B84C78F38DA}" destId="{3ACD70FF-C930-423E-8844-56C3479C5476}" srcOrd="0" destOrd="0" presId="urn:microsoft.com/office/officeart/2005/8/layout/vList2"/>
    <dgm:cxn modelId="{8235EF9B-BA64-4712-9E87-0CAEF81BD4FE}" type="presParOf" srcId="{D6B8D22B-3D54-4991-92D1-B64CE575B271}" destId="{3ACD70FF-C930-423E-8844-56C3479C5476}" srcOrd="0"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Atenciones brindadas por sector</a:t>
          </a:r>
        </a:p>
        <a:p>
          <a:pPr algn="ctr">
            <a:lnSpc>
              <a:spcPct val="100000"/>
            </a:lnSpc>
            <a:spcAft>
              <a:spcPts val="0"/>
            </a:spcAft>
          </a:pPr>
          <a:r>
            <a:rPr lang="es-SV" sz="1600" dirty="0" smtClean="0"/>
            <a:t>Junio 2013 – Mayo 2014*</a:t>
          </a:r>
          <a:endParaRPr lang="es-SV" sz="16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1732">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A07201EB-6441-AF4C-8FB5-D8FC5F02DA3A}" type="presOf" srcId="{489245DF-A588-400A-A119-3B84C78F38DA}" destId="{3ACD70FF-C930-423E-8844-56C3479C5476}" srcOrd="0" destOrd="0" presId="urn:microsoft.com/office/officeart/2005/8/layout/vList2"/>
    <dgm:cxn modelId="{97B2E0F6-C71C-BB4D-BBC0-C21A07996D02}" type="presOf" srcId="{E86F753F-03FD-4E10-A16A-53873D349C1F}" destId="{D6B8D22B-3D54-4991-92D1-B64CE575B271}" srcOrd="0" destOrd="0" presId="urn:microsoft.com/office/officeart/2005/8/layout/vList2"/>
    <dgm:cxn modelId="{1787B81B-B93F-A641-B13C-899F7EC90F08}"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E457A8-8DA9-4551-8299-8FABFD94F828}" type="doc">
      <dgm:prSet loTypeId="urn:microsoft.com/office/officeart/2005/8/layout/equation2" loCatId="relationship" qsTypeId="urn:microsoft.com/office/officeart/2005/8/quickstyle/3d3" qsCatId="3D" csTypeId="urn:microsoft.com/office/officeart/2005/8/colors/colorful1" csCatId="colorful" phldr="1"/>
      <dgm:spPr/>
    </dgm:pt>
    <dgm:pt modelId="{79F80219-9485-4DA4-828B-6DE8BEB616F8}">
      <dgm:prSet phldrT="[Texto]" custT="1"/>
      <dgm:spPr>
        <a:solidFill>
          <a:srgbClr val="21C5FF"/>
        </a:solidFill>
        <a:ln>
          <a:noFill/>
        </a:ln>
      </dgm:spPr>
      <dgm:t>
        <a:bodyPr/>
        <a:lstStyle/>
        <a:p>
          <a:r>
            <a:rPr lang="es-SV" sz="1400" b="1" dirty="0" smtClean="0">
              <a:solidFill>
                <a:schemeClr val="tx1"/>
              </a:solidFill>
            </a:rPr>
            <a:t>Agua Potable 1,650 (27.01%)</a:t>
          </a:r>
          <a:endParaRPr lang="es-SV" sz="800" b="1" dirty="0">
            <a:solidFill>
              <a:schemeClr val="tx1"/>
            </a:solidFill>
          </a:endParaRPr>
        </a:p>
      </dgm:t>
    </dgm:pt>
    <dgm:pt modelId="{3CC7D335-C782-4C39-B3EF-FBDA873F85E4}" type="parTrans" cxnId="{6DED9CAC-9498-495F-AD47-318A1EE6CF5B}">
      <dgm:prSet/>
      <dgm:spPr/>
      <dgm:t>
        <a:bodyPr/>
        <a:lstStyle/>
        <a:p>
          <a:endParaRPr lang="es-SV"/>
        </a:p>
      </dgm:t>
    </dgm:pt>
    <dgm:pt modelId="{215B6958-9C0E-485B-9861-C7B76EACE815}" type="sibTrans" cxnId="{6DED9CAC-9498-495F-AD47-318A1EE6CF5B}">
      <dgm:prSet/>
      <dgm:spPr/>
      <dgm:t>
        <a:bodyPr/>
        <a:lstStyle/>
        <a:p>
          <a:endParaRPr lang="es-SV"/>
        </a:p>
      </dgm:t>
    </dgm:pt>
    <dgm:pt modelId="{9944D59D-2900-41D4-900E-9BA83043ABC2}">
      <dgm:prSet phldrT="[Texto]" custT="1"/>
      <dgm:spPr>
        <a:solidFill>
          <a:srgbClr val="66FF33"/>
        </a:solidFill>
      </dgm:spPr>
      <dgm:t>
        <a:bodyPr/>
        <a:lstStyle/>
        <a:p>
          <a:r>
            <a:rPr lang="es-SV" sz="1400" b="1" dirty="0" smtClean="0">
              <a:solidFill>
                <a:schemeClr val="tx1"/>
              </a:solidFill>
            </a:rPr>
            <a:t>Energía Eléctrica 1,049 (17.17%)</a:t>
          </a:r>
          <a:endParaRPr lang="es-SV" sz="1400" b="1" dirty="0">
            <a:solidFill>
              <a:schemeClr val="tx1"/>
            </a:solidFill>
          </a:endParaRPr>
        </a:p>
      </dgm:t>
    </dgm:pt>
    <dgm:pt modelId="{C87BBFA5-2D36-43A2-93EA-864A97784D84}" type="parTrans" cxnId="{DA078E60-8400-436A-B902-00774B15D541}">
      <dgm:prSet/>
      <dgm:spPr/>
      <dgm:t>
        <a:bodyPr/>
        <a:lstStyle/>
        <a:p>
          <a:endParaRPr lang="es-SV"/>
        </a:p>
      </dgm:t>
    </dgm:pt>
    <dgm:pt modelId="{E98EB9E3-4918-46CC-8FC3-C8964B5B355B}" type="sibTrans" cxnId="{DA078E60-8400-436A-B902-00774B15D541}">
      <dgm:prSet/>
      <dgm:spPr/>
      <dgm:t>
        <a:bodyPr/>
        <a:lstStyle/>
        <a:p>
          <a:endParaRPr lang="es-SV"/>
        </a:p>
      </dgm:t>
    </dgm:pt>
    <dgm:pt modelId="{58D359FC-6445-47BA-9691-BDFA4B87710C}">
      <dgm:prSet phldrT="[Texto]" custT="1"/>
      <dgm:spPr>
        <a:solidFill>
          <a:srgbClr val="440EF2"/>
        </a:solidFill>
      </dgm:spPr>
      <dgm:t>
        <a:bodyPr/>
        <a:lstStyle/>
        <a:p>
          <a:r>
            <a:rPr lang="es-SV" sz="2000" b="1" smtClean="0"/>
            <a:t>3,458</a:t>
          </a:r>
          <a:endParaRPr lang="es-SV" sz="2000" b="1" dirty="0" smtClean="0"/>
        </a:p>
        <a:p>
          <a:r>
            <a:rPr lang="es-SV" sz="2000" b="1" dirty="0" smtClean="0"/>
            <a:t>56.60%</a:t>
          </a:r>
          <a:endParaRPr lang="es-SV" sz="2000" b="1" dirty="0"/>
        </a:p>
      </dgm:t>
    </dgm:pt>
    <dgm:pt modelId="{653CC025-EC06-4706-BAB7-11A4DE784CFD}" type="parTrans" cxnId="{6BF91129-43C0-496B-A12F-9B54C2B7B162}">
      <dgm:prSet/>
      <dgm:spPr/>
      <dgm:t>
        <a:bodyPr/>
        <a:lstStyle/>
        <a:p>
          <a:endParaRPr lang="es-SV"/>
        </a:p>
      </dgm:t>
    </dgm:pt>
    <dgm:pt modelId="{F5B6BD68-12AA-485D-8DC5-9A2EDB374426}" type="sibTrans" cxnId="{6BF91129-43C0-496B-A12F-9B54C2B7B162}">
      <dgm:prSet/>
      <dgm:spPr/>
      <dgm:t>
        <a:bodyPr/>
        <a:lstStyle/>
        <a:p>
          <a:endParaRPr lang="es-SV"/>
        </a:p>
      </dgm:t>
    </dgm:pt>
    <dgm:pt modelId="{FBAD6204-0099-457E-B821-C9B2FD972FAD}">
      <dgm:prSet phldrT="[Texto]" custT="1"/>
      <dgm:spPr>
        <a:solidFill>
          <a:srgbClr val="990099"/>
        </a:solidFill>
      </dgm:spPr>
      <dgm:t>
        <a:bodyPr/>
        <a:lstStyle/>
        <a:p>
          <a:r>
            <a:rPr lang="es-SV" sz="1400" b="1" dirty="0" smtClean="0"/>
            <a:t>Telecomunicaciones 759 (12.42%)</a:t>
          </a:r>
          <a:endParaRPr lang="es-SV" sz="1400" b="1" dirty="0"/>
        </a:p>
      </dgm:t>
    </dgm:pt>
    <dgm:pt modelId="{5A90A879-9D86-4F88-9457-1A4353650BBA}" type="parTrans" cxnId="{69089C9B-844F-4CC1-94C8-ADB966B06638}">
      <dgm:prSet/>
      <dgm:spPr/>
      <dgm:t>
        <a:bodyPr/>
        <a:lstStyle/>
        <a:p>
          <a:endParaRPr lang="es-SV"/>
        </a:p>
      </dgm:t>
    </dgm:pt>
    <dgm:pt modelId="{A78DEA83-261C-4897-80DB-DC9FD2D50DEF}" type="sibTrans" cxnId="{69089C9B-844F-4CC1-94C8-ADB966B06638}">
      <dgm:prSet/>
      <dgm:spPr/>
      <dgm:t>
        <a:bodyPr/>
        <a:lstStyle/>
        <a:p>
          <a:endParaRPr lang="es-SV"/>
        </a:p>
      </dgm:t>
    </dgm:pt>
    <dgm:pt modelId="{6FBE22B7-4DD9-4462-B0D5-8298A3AAE3BF}" type="pres">
      <dgm:prSet presAssocID="{4FE457A8-8DA9-4551-8299-8FABFD94F828}" presName="Name0" presStyleCnt="0">
        <dgm:presLayoutVars>
          <dgm:dir/>
          <dgm:resizeHandles val="exact"/>
        </dgm:presLayoutVars>
      </dgm:prSet>
      <dgm:spPr/>
    </dgm:pt>
    <dgm:pt modelId="{F8BE3933-D488-461C-8973-C9AE793DF76A}" type="pres">
      <dgm:prSet presAssocID="{4FE457A8-8DA9-4551-8299-8FABFD94F828}" presName="vNodes" presStyleCnt="0"/>
      <dgm:spPr/>
    </dgm:pt>
    <dgm:pt modelId="{167A9C5A-C6DD-4DB1-A55F-49FABC542944}" type="pres">
      <dgm:prSet presAssocID="{79F80219-9485-4DA4-828B-6DE8BEB616F8}" presName="node" presStyleLbl="node1" presStyleIdx="0" presStyleCnt="4" custScaleX="136826" custScaleY="130320">
        <dgm:presLayoutVars>
          <dgm:bulletEnabled val="1"/>
        </dgm:presLayoutVars>
      </dgm:prSet>
      <dgm:spPr/>
      <dgm:t>
        <a:bodyPr/>
        <a:lstStyle/>
        <a:p>
          <a:endParaRPr lang="es-SV"/>
        </a:p>
      </dgm:t>
    </dgm:pt>
    <dgm:pt modelId="{0FB84255-BB90-49B3-A9B1-BA5F626C7A8D}" type="pres">
      <dgm:prSet presAssocID="{215B6958-9C0E-485B-9861-C7B76EACE815}" presName="spacerT" presStyleCnt="0"/>
      <dgm:spPr/>
    </dgm:pt>
    <dgm:pt modelId="{7602FF76-2E4E-4DE9-9B48-B1E400B6370D}" type="pres">
      <dgm:prSet presAssocID="{215B6958-9C0E-485B-9861-C7B76EACE815}" presName="sibTrans" presStyleLbl="sibTrans2D1" presStyleIdx="0" presStyleCnt="3"/>
      <dgm:spPr/>
      <dgm:t>
        <a:bodyPr/>
        <a:lstStyle/>
        <a:p>
          <a:endParaRPr lang="es-SV"/>
        </a:p>
      </dgm:t>
    </dgm:pt>
    <dgm:pt modelId="{2A5F5C45-E623-4ECD-8D0F-7410F3440974}" type="pres">
      <dgm:prSet presAssocID="{215B6958-9C0E-485B-9861-C7B76EACE815}" presName="spacerB" presStyleCnt="0"/>
      <dgm:spPr/>
    </dgm:pt>
    <dgm:pt modelId="{38174747-1E29-4B49-8149-C3609D74AC04}" type="pres">
      <dgm:prSet presAssocID="{9944D59D-2900-41D4-900E-9BA83043ABC2}" presName="node" presStyleLbl="node1" presStyleIdx="1" presStyleCnt="4" custScaleX="146808" custScaleY="124885">
        <dgm:presLayoutVars>
          <dgm:bulletEnabled val="1"/>
        </dgm:presLayoutVars>
      </dgm:prSet>
      <dgm:spPr/>
      <dgm:t>
        <a:bodyPr/>
        <a:lstStyle/>
        <a:p>
          <a:endParaRPr lang="es-SV"/>
        </a:p>
      </dgm:t>
    </dgm:pt>
    <dgm:pt modelId="{4B465563-3269-46D8-8441-594157BCDC6E}" type="pres">
      <dgm:prSet presAssocID="{E98EB9E3-4918-46CC-8FC3-C8964B5B355B}" presName="spacerT" presStyleCnt="0"/>
      <dgm:spPr/>
    </dgm:pt>
    <dgm:pt modelId="{F5556038-C26A-4B85-88DA-3E90FD4B2E13}" type="pres">
      <dgm:prSet presAssocID="{E98EB9E3-4918-46CC-8FC3-C8964B5B355B}" presName="sibTrans" presStyleLbl="sibTrans2D1" presStyleIdx="1" presStyleCnt="3"/>
      <dgm:spPr/>
      <dgm:t>
        <a:bodyPr/>
        <a:lstStyle/>
        <a:p>
          <a:endParaRPr lang="es-SV"/>
        </a:p>
      </dgm:t>
    </dgm:pt>
    <dgm:pt modelId="{454B3AEF-6C47-4287-A1CD-8AC1D6CDA56A}" type="pres">
      <dgm:prSet presAssocID="{E98EB9E3-4918-46CC-8FC3-C8964B5B355B}" presName="spacerB" presStyleCnt="0"/>
      <dgm:spPr/>
    </dgm:pt>
    <dgm:pt modelId="{7F8F3150-D90D-4B0F-9E09-E004C13EAEBD}" type="pres">
      <dgm:prSet presAssocID="{FBAD6204-0099-457E-B821-C9B2FD972FAD}" presName="node" presStyleLbl="node1" presStyleIdx="2" presStyleCnt="4" custScaleX="166077" custScaleY="129083">
        <dgm:presLayoutVars>
          <dgm:bulletEnabled val="1"/>
        </dgm:presLayoutVars>
      </dgm:prSet>
      <dgm:spPr/>
      <dgm:t>
        <a:bodyPr/>
        <a:lstStyle/>
        <a:p>
          <a:endParaRPr lang="es-SV"/>
        </a:p>
      </dgm:t>
    </dgm:pt>
    <dgm:pt modelId="{7B55A7FB-9B61-421A-A152-4B8B669FC144}" type="pres">
      <dgm:prSet presAssocID="{4FE457A8-8DA9-4551-8299-8FABFD94F828}" presName="sibTransLast" presStyleLbl="sibTrans2D1" presStyleIdx="2" presStyleCnt="3"/>
      <dgm:spPr/>
      <dgm:t>
        <a:bodyPr/>
        <a:lstStyle/>
        <a:p>
          <a:endParaRPr lang="es-SV"/>
        </a:p>
      </dgm:t>
    </dgm:pt>
    <dgm:pt modelId="{D46DDF2B-7004-4918-8C50-92252B93E491}" type="pres">
      <dgm:prSet presAssocID="{4FE457A8-8DA9-4551-8299-8FABFD94F828}" presName="connectorText" presStyleLbl="sibTrans2D1" presStyleIdx="2" presStyleCnt="3"/>
      <dgm:spPr/>
      <dgm:t>
        <a:bodyPr/>
        <a:lstStyle/>
        <a:p>
          <a:endParaRPr lang="es-SV"/>
        </a:p>
      </dgm:t>
    </dgm:pt>
    <dgm:pt modelId="{DAAE61F0-7BA2-46A7-A706-8797473B8285}" type="pres">
      <dgm:prSet presAssocID="{4FE457A8-8DA9-4551-8299-8FABFD94F828}" presName="lastNode" presStyleLbl="node1" presStyleIdx="3" presStyleCnt="4" custScaleX="90052" custScaleY="81470">
        <dgm:presLayoutVars>
          <dgm:bulletEnabled val="1"/>
        </dgm:presLayoutVars>
      </dgm:prSet>
      <dgm:spPr/>
      <dgm:t>
        <a:bodyPr/>
        <a:lstStyle/>
        <a:p>
          <a:endParaRPr lang="es-SV"/>
        </a:p>
      </dgm:t>
    </dgm:pt>
  </dgm:ptLst>
  <dgm:cxnLst>
    <dgm:cxn modelId="{6BF91129-43C0-496B-A12F-9B54C2B7B162}" srcId="{4FE457A8-8DA9-4551-8299-8FABFD94F828}" destId="{58D359FC-6445-47BA-9691-BDFA4B87710C}" srcOrd="3" destOrd="0" parTransId="{653CC025-EC06-4706-BAB7-11A4DE784CFD}" sibTransId="{F5B6BD68-12AA-485D-8DC5-9A2EDB374426}"/>
    <dgm:cxn modelId="{F4259796-6DF6-4581-AC51-2FB7FFF2B776}" type="presOf" srcId="{9944D59D-2900-41D4-900E-9BA83043ABC2}" destId="{38174747-1E29-4B49-8149-C3609D74AC04}" srcOrd="0" destOrd="0" presId="urn:microsoft.com/office/officeart/2005/8/layout/equation2"/>
    <dgm:cxn modelId="{6DED9CAC-9498-495F-AD47-318A1EE6CF5B}" srcId="{4FE457A8-8DA9-4551-8299-8FABFD94F828}" destId="{79F80219-9485-4DA4-828B-6DE8BEB616F8}" srcOrd="0" destOrd="0" parTransId="{3CC7D335-C782-4C39-B3EF-FBDA873F85E4}" sibTransId="{215B6958-9C0E-485B-9861-C7B76EACE815}"/>
    <dgm:cxn modelId="{69089C9B-844F-4CC1-94C8-ADB966B06638}" srcId="{4FE457A8-8DA9-4551-8299-8FABFD94F828}" destId="{FBAD6204-0099-457E-B821-C9B2FD972FAD}" srcOrd="2" destOrd="0" parTransId="{5A90A879-9D86-4F88-9457-1A4353650BBA}" sibTransId="{A78DEA83-261C-4897-80DB-DC9FD2D50DEF}"/>
    <dgm:cxn modelId="{91EC08AF-21E2-4034-A396-A42625558075}" type="presOf" srcId="{E98EB9E3-4918-46CC-8FC3-C8964B5B355B}" destId="{F5556038-C26A-4B85-88DA-3E90FD4B2E13}" srcOrd="0" destOrd="0" presId="urn:microsoft.com/office/officeart/2005/8/layout/equation2"/>
    <dgm:cxn modelId="{FCB1C9BF-55A1-4314-B2EA-9FDE934E94C5}" type="presOf" srcId="{4FE457A8-8DA9-4551-8299-8FABFD94F828}" destId="{6FBE22B7-4DD9-4462-B0D5-8298A3AAE3BF}" srcOrd="0" destOrd="0" presId="urn:microsoft.com/office/officeart/2005/8/layout/equation2"/>
    <dgm:cxn modelId="{DA078E60-8400-436A-B902-00774B15D541}" srcId="{4FE457A8-8DA9-4551-8299-8FABFD94F828}" destId="{9944D59D-2900-41D4-900E-9BA83043ABC2}" srcOrd="1" destOrd="0" parTransId="{C87BBFA5-2D36-43A2-93EA-864A97784D84}" sibTransId="{E98EB9E3-4918-46CC-8FC3-C8964B5B355B}"/>
    <dgm:cxn modelId="{32871ED2-43BF-4337-9029-7D17A662059E}" type="presOf" srcId="{58D359FC-6445-47BA-9691-BDFA4B87710C}" destId="{DAAE61F0-7BA2-46A7-A706-8797473B8285}" srcOrd="0" destOrd="0" presId="urn:microsoft.com/office/officeart/2005/8/layout/equation2"/>
    <dgm:cxn modelId="{379A8959-BAF7-45EE-AA0D-9656C69A72F7}" type="presOf" srcId="{FBAD6204-0099-457E-B821-C9B2FD972FAD}" destId="{7F8F3150-D90D-4B0F-9E09-E004C13EAEBD}" srcOrd="0" destOrd="0" presId="urn:microsoft.com/office/officeart/2005/8/layout/equation2"/>
    <dgm:cxn modelId="{CC249A70-AD27-44A0-AE40-CF1B5729C1EE}" type="presOf" srcId="{215B6958-9C0E-485B-9861-C7B76EACE815}" destId="{7602FF76-2E4E-4DE9-9B48-B1E400B6370D}" srcOrd="0" destOrd="0" presId="urn:microsoft.com/office/officeart/2005/8/layout/equation2"/>
    <dgm:cxn modelId="{20296FB2-479D-41F8-A6C5-968F10795326}" type="presOf" srcId="{79F80219-9485-4DA4-828B-6DE8BEB616F8}" destId="{167A9C5A-C6DD-4DB1-A55F-49FABC542944}" srcOrd="0" destOrd="0" presId="urn:microsoft.com/office/officeart/2005/8/layout/equation2"/>
    <dgm:cxn modelId="{F98F8458-0326-49D9-9D27-F5A8D74B4071}" type="presOf" srcId="{A78DEA83-261C-4897-80DB-DC9FD2D50DEF}" destId="{D46DDF2B-7004-4918-8C50-92252B93E491}" srcOrd="1" destOrd="0" presId="urn:microsoft.com/office/officeart/2005/8/layout/equation2"/>
    <dgm:cxn modelId="{2925A522-B22D-4257-BB42-BF927DA9B6B0}" type="presOf" srcId="{A78DEA83-261C-4897-80DB-DC9FD2D50DEF}" destId="{7B55A7FB-9B61-421A-A152-4B8B669FC144}" srcOrd="0" destOrd="0" presId="urn:microsoft.com/office/officeart/2005/8/layout/equation2"/>
    <dgm:cxn modelId="{C87214EC-0B8C-4EB7-85DA-B6E8971C0B82}" type="presParOf" srcId="{6FBE22B7-4DD9-4462-B0D5-8298A3AAE3BF}" destId="{F8BE3933-D488-461C-8973-C9AE793DF76A}" srcOrd="0" destOrd="0" presId="urn:microsoft.com/office/officeart/2005/8/layout/equation2"/>
    <dgm:cxn modelId="{0C809F14-D273-4E0F-8225-DA0F7237CA18}" type="presParOf" srcId="{F8BE3933-D488-461C-8973-C9AE793DF76A}" destId="{167A9C5A-C6DD-4DB1-A55F-49FABC542944}" srcOrd="0" destOrd="0" presId="urn:microsoft.com/office/officeart/2005/8/layout/equation2"/>
    <dgm:cxn modelId="{CD2E4299-7F08-4DC2-B73E-FB5E4335BAA5}" type="presParOf" srcId="{F8BE3933-D488-461C-8973-C9AE793DF76A}" destId="{0FB84255-BB90-49B3-A9B1-BA5F626C7A8D}" srcOrd="1" destOrd="0" presId="urn:microsoft.com/office/officeart/2005/8/layout/equation2"/>
    <dgm:cxn modelId="{54E2E975-1CDA-45D9-B5D3-AD59EA589D25}" type="presParOf" srcId="{F8BE3933-D488-461C-8973-C9AE793DF76A}" destId="{7602FF76-2E4E-4DE9-9B48-B1E400B6370D}" srcOrd="2" destOrd="0" presId="urn:microsoft.com/office/officeart/2005/8/layout/equation2"/>
    <dgm:cxn modelId="{0898AF6D-DEAB-43E0-8678-7A037E03FCEE}" type="presParOf" srcId="{F8BE3933-D488-461C-8973-C9AE793DF76A}" destId="{2A5F5C45-E623-4ECD-8D0F-7410F3440974}" srcOrd="3" destOrd="0" presId="urn:microsoft.com/office/officeart/2005/8/layout/equation2"/>
    <dgm:cxn modelId="{462F3CFF-EFD1-4DAA-A33C-E221C08BF491}" type="presParOf" srcId="{F8BE3933-D488-461C-8973-C9AE793DF76A}" destId="{38174747-1E29-4B49-8149-C3609D74AC04}" srcOrd="4" destOrd="0" presId="urn:microsoft.com/office/officeart/2005/8/layout/equation2"/>
    <dgm:cxn modelId="{22670241-1BFD-4125-89DF-390C8D0BBA24}" type="presParOf" srcId="{F8BE3933-D488-461C-8973-C9AE793DF76A}" destId="{4B465563-3269-46D8-8441-594157BCDC6E}" srcOrd="5" destOrd="0" presId="urn:microsoft.com/office/officeart/2005/8/layout/equation2"/>
    <dgm:cxn modelId="{35D58814-96CD-4541-AE83-73343C2C2CBE}" type="presParOf" srcId="{F8BE3933-D488-461C-8973-C9AE793DF76A}" destId="{F5556038-C26A-4B85-88DA-3E90FD4B2E13}" srcOrd="6" destOrd="0" presId="urn:microsoft.com/office/officeart/2005/8/layout/equation2"/>
    <dgm:cxn modelId="{C8297D72-60DF-4DA1-AA0D-39C6F54ED115}" type="presParOf" srcId="{F8BE3933-D488-461C-8973-C9AE793DF76A}" destId="{454B3AEF-6C47-4287-A1CD-8AC1D6CDA56A}" srcOrd="7" destOrd="0" presId="urn:microsoft.com/office/officeart/2005/8/layout/equation2"/>
    <dgm:cxn modelId="{FCF4C9BD-1561-488A-A43E-BF4536448358}" type="presParOf" srcId="{F8BE3933-D488-461C-8973-C9AE793DF76A}" destId="{7F8F3150-D90D-4B0F-9E09-E004C13EAEBD}" srcOrd="8" destOrd="0" presId="urn:microsoft.com/office/officeart/2005/8/layout/equation2"/>
    <dgm:cxn modelId="{4EDFA12D-2F0C-48EF-AF74-3E690ADCECFC}" type="presParOf" srcId="{6FBE22B7-4DD9-4462-B0D5-8298A3AAE3BF}" destId="{7B55A7FB-9B61-421A-A152-4B8B669FC144}" srcOrd="1" destOrd="0" presId="urn:microsoft.com/office/officeart/2005/8/layout/equation2"/>
    <dgm:cxn modelId="{9710FBAE-28B6-49E6-9681-78E5DD901579}" type="presParOf" srcId="{7B55A7FB-9B61-421A-A152-4B8B669FC144}" destId="{D46DDF2B-7004-4918-8C50-92252B93E491}" srcOrd="0" destOrd="0" presId="urn:microsoft.com/office/officeart/2005/8/layout/equation2"/>
    <dgm:cxn modelId="{92161182-CC0E-4F43-BFAA-F5D720CDB2FA}" type="presParOf" srcId="{6FBE22B7-4DD9-4462-B0D5-8298A3AAE3BF}" destId="{DAAE61F0-7BA2-46A7-A706-8797473B8285}"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a:solidFill>
          <a:schemeClr val="accent6"/>
        </a:solidFill>
      </dgm:spPr>
      <dgm:t>
        <a:bodyPr/>
        <a:lstStyle/>
        <a:p>
          <a:pPr algn="ctr">
            <a:lnSpc>
              <a:spcPct val="100000"/>
            </a:lnSpc>
            <a:spcAft>
              <a:spcPts val="0"/>
            </a:spcAft>
          </a:pPr>
          <a:r>
            <a:rPr lang="es-SV" sz="2100" dirty="0" smtClean="0"/>
            <a:t>Atenciones brindadas por sector para la Oficina Regional de Oriente </a:t>
          </a:r>
        </a:p>
        <a:p>
          <a:pPr algn="ctr">
            <a:lnSpc>
              <a:spcPct val="100000"/>
            </a:lnSpc>
            <a:spcAft>
              <a:spcPts val="0"/>
            </a:spcAft>
          </a:pPr>
          <a:r>
            <a:rPr lang="es-SV" sz="2100" dirty="0" smtClean="0"/>
            <a:t>junio 2013 – mayo 2014*</a:t>
          </a:r>
          <a:endParaRPr lang="es-SV" sz="21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6191" custScaleY="73916" custLinFactNeighborX="-312" custLinFactNeighborY="4467">
        <dgm:presLayoutVars>
          <dgm:chMax val="0"/>
          <dgm:bulletEnabled val="1"/>
        </dgm:presLayoutVars>
      </dgm:prSet>
      <dgm:spPr/>
      <dgm:t>
        <a:bodyPr/>
        <a:lstStyle/>
        <a:p>
          <a:endParaRPr lang="es-SV"/>
        </a:p>
      </dgm:t>
    </dgm:pt>
  </dgm:ptLst>
  <dgm:cxnLst>
    <dgm:cxn modelId="{149B5E49-9626-4842-84FC-0E7DDDBE7526}"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CAD3F92B-E378-48AD-9038-44BA9B9F1581}" type="presOf" srcId="{E86F753F-03FD-4E10-A16A-53873D349C1F}" destId="{D6B8D22B-3D54-4991-92D1-B64CE575B271}" srcOrd="0" destOrd="0" presId="urn:microsoft.com/office/officeart/2005/8/layout/vList2"/>
    <dgm:cxn modelId="{6AED6CC7-4F76-4599-8212-0E15E479FCC3}"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Denuncias atendidas por sector: 12,203</a:t>
          </a:r>
        </a:p>
        <a:p>
          <a:pPr algn="ctr">
            <a:lnSpc>
              <a:spcPct val="100000"/>
            </a:lnSpc>
            <a:spcAft>
              <a:spcPts val="0"/>
            </a:spcAft>
          </a:pPr>
          <a:r>
            <a:rPr lang="es-SV" sz="1600" dirty="0" smtClean="0"/>
            <a:t>Junio 2013 – Mayo 2014*</a:t>
          </a:r>
          <a:endParaRPr lang="es-SV" sz="16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1732" custLinFactNeighborY="-10391">
        <dgm:presLayoutVars>
          <dgm:chMax val="0"/>
          <dgm:bulletEnabled val="1"/>
        </dgm:presLayoutVars>
      </dgm:prSet>
      <dgm:spPr/>
      <dgm:t>
        <a:bodyPr/>
        <a:lstStyle/>
        <a:p>
          <a:endParaRPr lang="es-SV"/>
        </a:p>
      </dgm:t>
    </dgm:pt>
  </dgm:ptLst>
  <dgm:cxnLst>
    <dgm:cxn modelId="{D41C7212-7DDD-4C4C-89A6-7FE1074A0C3B}"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4DCF462F-7989-1D4E-A77F-703838886BF8}" type="presOf" srcId="{489245DF-A588-400A-A119-3B84C78F38DA}" destId="{3ACD70FF-C930-423E-8844-56C3479C5476}" srcOrd="0" destOrd="0" presId="urn:microsoft.com/office/officeart/2005/8/layout/vList2"/>
    <dgm:cxn modelId="{74F75B46-19FF-794D-9FE2-C29F30E6CDCA}"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457A8-8DA9-4551-8299-8FABFD94F828}" type="doc">
      <dgm:prSet loTypeId="urn:microsoft.com/office/officeart/2005/8/layout/equation2" loCatId="relationship" qsTypeId="urn:microsoft.com/office/officeart/2005/8/quickstyle/3d1" qsCatId="3D" csTypeId="urn:microsoft.com/office/officeart/2005/8/colors/colorful3" csCatId="colorful" phldr="1"/>
      <dgm:spPr/>
    </dgm:pt>
    <dgm:pt modelId="{79F80219-9485-4DA4-828B-6DE8BEB616F8}">
      <dgm:prSet phldrT="[Texto]" custT="1"/>
      <dgm:spPr>
        <a:solidFill>
          <a:srgbClr val="440EF2"/>
        </a:solidFill>
      </dgm:spPr>
      <dgm:t>
        <a:bodyPr/>
        <a:lstStyle/>
        <a:p>
          <a:r>
            <a:rPr lang="es-SV" sz="1400" b="1" dirty="0" smtClean="0"/>
            <a:t>Agua potable</a:t>
          </a:r>
        </a:p>
        <a:p>
          <a:r>
            <a:rPr lang="es-SV" sz="1400" b="1" dirty="0" smtClean="0"/>
            <a:t>6,076 (49.79%)</a:t>
          </a:r>
          <a:endParaRPr lang="es-SV" sz="1400" b="1" dirty="0"/>
        </a:p>
      </dgm:t>
    </dgm:pt>
    <dgm:pt modelId="{3CC7D335-C782-4C39-B3EF-FBDA873F85E4}" type="parTrans" cxnId="{6DED9CAC-9498-495F-AD47-318A1EE6CF5B}">
      <dgm:prSet/>
      <dgm:spPr/>
      <dgm:t>
        <a:bodyPr/>
        <a:lstStyle/>
        <a:p>
          <a:endParaRPr lang="es-SV"/>
        </a:p>
      </dgm:t>
    </dgm:pt>
    <dgm:pt modelId="{215B6958-9C0E-485B-9861-C7B76EACE815}" type="sibTrans" cxnId="{6DED9CAC-9498-495F-AD47-318A1EE6CF5B}">
      <dgm:prSet/>
      <dgm:spPr/>
      <dgm:t>
        <a:bodyPr/>
        <a:lstStyle/>
        <a:p>
          <a:endParaRPr lang="es-SV"/>
        </a:p>
      </dgm:t>
    </dgm:pt>
    <dgm:pt modelId="{9944D59D-2900-41D4-900E-9BA83043ABC2}">
      <dgm:prSet phldrT="[Texto]" custT="1"/>
      <dgm:spPr>
        <a:solidFill>
          <a:srgbClr val="00CC00"/>
        </a:solidFill>
      </dgm:spPr>
      <dgm:t>
        <a:bodyPr/>
        <a:lstStyle/>
        <a:p>
          <a:r>
            <a:rPr lang="es-SV" sz="1400" b="1" dirty="0" smtClean="0"/>
            <a:t>Telecomunicaciones 1,632 (13.37%)</a:t>
          </a:r>
          <a:endParaRPr lang="es-SV" sz="1400" b="1" dirty="0"/>
        </a:p>
      </dgm:t>
    </dgm:pt>
    <dgm:pt modelId="{C87BBFA5-2D36-43A2-93EA-864A97784D84}" type="parTrans" cxnId="{DA078E60-8400-436A-B902-00774B15D541}">
      <dgm:prSet/>
      <dgm:spPr/>
      <dgm:t>
        <a:bodyPr/>
        <a:lstStyle/>
        <a:p>
          <a:endParaRPr lang="es-SV"/>
        </a:p>
      </dgm:t>
    </dgm:pt>
    <dgm:pt modelId="{E98EB9E3-4918-46CC-8FC3-C8964B5B355B}" type="sibTrans" cxnId="{DA078E60-8400-436A-B902-00774B15D541}">
      <dgm:prSet/>
      <dgm:spPr/>
      <dgm:t>
        <a:bodyPr/>
        <a:lstStyle/>
        <a:p>
          <a:endParaRPr lang="es-SV"/>
        </a:p>
      </dgm:t>
    </dgm:pt>
    <dgm:pt modelId="{58D359FC-6445-47BA-9691-BDFA4B87710C}">
      <dgm:prSet phldrT="[Texto]" custT="1"/>
      <dgm:spPr>
        <a:solidFill>
          <a:srgbClr val="990099"/>
        </a:solidFill>
      </dgm:spPr>
      <dgm:t>
        <a:bodyPr/>
        <a:lstStyle/>
        <a:p>
          <a:r>
            <a:rPr lang="es-SV" sz="2000" dirty="0" smtClean="0"/>
            <a:t>10,382</a:t>
          </a:r>
        </a:p>
        <a:p>
          <a:r>
            <a:rPr lang="es-SV" sz="2000" dirty="0" smtClean="0"/>
            <a:t>85.08%</a:t>
          </a:r>
          <a:endParaRPr lang="es-SV" sz="2000" dirty="0"/>
        </a:p>
      </dgm:t>
    </dgm:pt>
    <dgm:pt modelId="{653CC025-EC06-4706-BAB7-11A4DE784CFD}" type="parTrans" cxnId="{6BF91129-43C0-496B-A12F-9B54C2B7B162}">
      <dgm:prSet/>
      <dgm:spPr/>
      <dgm:t>
        <a:bodyPr/>
        <a:lstStyle/>
        <a:p>
          <a:endParaRPr lang="es-SV"/>
        </a:p>
      </dgm:t>
    </dgm:pt>
    <dgm:pt modelId="{F5B6BD68-12AA-485D-8DC5-9A2EDB374426}" type="sibTrans" cxnId="{6BF91129-43C0-496B-A12F-9B54C2B7B162}">
      <dgm:prSet/>
      <dgm:spPr/>
      <dgm:t>
        <a:bodyPr/>
        <a:lstStyle/>
        <a:p>
          <a:endParaRPr lang="es-SV"/>
        </a:p>
      </dgm:t>
    </dgm:pt>
    <dgm:pt modelId="{FBAD6204-0099-457E-B821-C9B2FD972FAD}">
      <dgm:prSet phldrT="[Texto]" custT="1"/>
      <dgm:spPr>
        <a:solidFill>
          <a:srgbClr val="0099FF"/>
        </a:solidFill>
      </dgm:spPr>
      <dgm:t>
        <a:bodyPr/>
        <a:lstStyle/>
        <a:p>
          <a:r>
            <a:rPr lang="es-SV" sz="1400" b="1" dirty="0" smtClean="0"/>
            <a:t>Electrodomésticos 1,414 </a:t>
          </a:r>
        </a:p>
        <a:p>
          <a:r>
            <a:rPr lang="es-SV" sz="1400" b="1" dirty="0" smtClean="0"/>
            <a:t> (11.59%)</a:t>
          </a:r>
          <a:endParaRPr lang="es-SV" sz="1400" b="1" dirty="0"/>
        </a:p>
      </dgm:t>
    </dgm:pt>
    <dgm:pt modelId="{5A90A879-9D86-4F88-9457-1A4353650BBA}" type="parTrans" cxnId="{69089C9B-844F-4CC1-94C8-ADB966B06638}">
      <dgm:prSet/>
      <dgm:spPr/>
      <dgm:t>
        <a:bodyPr/>
        <a:lstStyle/>
        <a:p>
          <a:endParaRPr lang="es-SV"/>
        </a:p>
      </dgm:t>
    </dgm:pt>
    <dgm:pt modelId="{A78DEA83-261C-4897-80DB-DC9FD2D50DEF}" type="sibTrans" cxnId="{69089C9B-844F-4CC1-94C8-ADB966B06638}">
      <dgm:prSet/>
      <dgm:spPr/>
      <dgm:t>
        <a:bodyPr/>
        <a:lstStyle/>
        <a:p>
          <a:endParaRPr lang="es-SV"/>
        </a:p>
      </dgm:t>
    </dgm:pt>
    <dgm:pt modelId="{7D75A7EC-6FBE-D04E-AF34-45F2568E28A1}">
      <dgm:prSet phldrT="[Texto]" custT="1"/>
      <dgm:spPr>
        <a:solidFill>
          <a:srgbClr val="CC3300"/>
        </a:solidFill>
      </dgm:spPr>
      <dgm:t>
        <a:bodyPr/>
        <a:lstStyle/>
        <a:p>
          <a:r>
            <a:rPr lang="es-SV" sz="1400" b="1" dirty="0" smtClean="0"/>
            <a:t>Servicios Financieros 1,260 (10.33%)</a:t>
          </a:r>
          <a:endParaRPr lang="es-SV" sz="1400" b="1" dirty="0"/>
        </a:p>
      </dgm:t>
    </dgm:pt>
    <dgm:pt modelId="{A0F31562-8C3C-1F4B-9934-A4361D7BAA9B}" type="parTrans" cxnId="{56AB8897-251F-B048-AD96-1778B277CF56}">
      <dgm:prSet/>
      <dgm:spPr/>
      <dgm:t>
        <a:bodyPr/>
        <a:lstStyle/>
        <a:p>
          <a:endParaRPr lang="es-ES"/>
        </a:p>
      </dgm:t>
    </dgm:pt>
    <dgm:pt modelId="{C8BDCFC5-E0FF-7A4F-A7E8-87B5C9A311F4}" type="sibTrans" cxnId="{56AB8897-251F-B048-AD96-1778B277CF56}">
      <dgm:prSet/>
      <dgm:spPr/>
      <dgm:t>
        <a:bodyPr/>
        <a:lstStyle/>
        <a:p>
          <a:endParaRPr lang="es-ES"/>
        </a:p>
      </dgm:t>
    </dgm:pt>
    <dgm:pt modelId="{6FBE22B7-4DD9-4462-B0D5-8298A3AAE3BF}" type="pres">
      <dgm:prSet presAssocID="{4FE457A8-8DA9-4551-8299-8FABFD94F828}" presName="Name0" presStyleCnt="0">
        <dgm:presLayoutVars>
          <dgm:dir/>
          <dgm:resizeHandles val="exact"/>
        </dgm:presLayoutVars>
      </dgm:prSet>
      <dgm:spPr/>
    </dgm:pt>
    <dgm:pt modelId="{F8BE3933-D488-461C-8973-C9AE793DF76A}" type="pres">
      <dgm:prSet presAssocID="{4FE457A8-8DA9-4551-8299-8FABFD94F828}" presName="vNodes" presStyleCnt="0"/>
      <dgm:spPr/>
    </dgm:pt>
    <dgm:pt modelId="{167A9C5A-C6DD-4DB1-A55F-49FABC542944}" type="pres">
      <dgm:prSet presAssocID="{79F80219-9485-4DA4-828B-6DE8BEB616F8}" presName="node" presStyleLbl="node1" presStyleIdx="0" presStyleCnt="5" custScaleX="298157" custScaleY="134133">
        <dgm:presLayoutVars>
          <dgm:bulletEnabled val="1"/>
        </dgm:presLayoutVars>
      </dgm:prSet>
      <dgm:spPr/>
      <dgm:t>
        <a:bodyPr/>
        <a:lstStyle/>
        <a:p>
          <a:endParaRPr lang="es-SV"/>
        </a:p>
      </dgm:t>
    </dgm:pt>
    <dgm:pt modelId="{0FB84255-BB90-49B3-A9B1-BA5F626C7A8D}" type="pres">
      <dgm:prSet presAssocID="{215B6958-9C0E-485B-9861-C7B76EACE815}" presName="spacerT" presStyleCnt="0"/>
      <dgm:spPr/>
    </dgm:pt>
    <dgm:pt modelId="{7602FF76-2E4E-4DE9-9B48-B1E400B6370D}" type="pres">
      <dgm:prSet presAssocID="{215B6958-9C0E-485B-9861-C7B76EACE815}" presName="sibTrans" presStyleLbl="sibTrans2D1" presStyleIdx="0" presStyleCnt="4"/>
      <dgm:spPr/>
      <dgm:t>
        <a:bodyPr/>
        <a:lstStyle/>
        <a:p>
          <a:endParaRPr lang="es-SV"/>
        </a:p>
      </dgm:t>
    </dgm:pt>
    <dgm:pt modelId="{2A5F5C45-E623-4ECD-8D0F-7410F3440974}" type="pres">
      <dgm:prSet presAssocID="{215B6958-9C0E-485B-9861-C7B76EACE815}" presName="spacerB" presStyleCnt="0"/>
      <dgm:spPr/>
    </dgm:pt>
    <dgm:pt modelId="{38174747-1E29-4B49-8149-C3609D74AC04}" type="pres">
      <dgm:prSet presAssocID="{9944D59D-2900-41D4-900E-9BA83043ABC2}" presName="node" presStyleLbl="node1" presStyleIdx="1" presStyleCnt="5" custScaleX="372924" custScaleY="124507">
        <dgm:presLayoutVars>
          <dgm:bulletEnabled val="1"/>
        </dgm:presLayoutVars>
      </dgm:prSet>
      <dgm:spPr/>
      <dgm:t>
        <a:bodyPr/>
        <a:lstStyle/>
        <a:p>
          <a:endParaRPr lang="es-SV"/>
        </a:p>
      </dgm:t>
    </dgm:pt>
    <dgm:pt modelId="{4B465563-3269-46D8-8441-594157BCDC6E}" type="pres">
      <dgm:prSet presAssocID="{E98EB9E3-4918-46CC-8FC3-C8964B5B355B}" presName="spacerT" presStyleCnt="0"/>
      <dgm:spPr/>
    </dgm:pt>
    <dgm:pt modelId="{F5556038-C26A-4B85-88DA-3E90FD4B2E13}" type="pres">
      <dgm:prSet presAssocID="{E98EB9E3-4918-46CC-8FC3-C8964B5B355B}" presName="sibTrans" presStyleLbl="sibTrans2D1" presStyleIdx="1" presStyleCnt="4"/>
      <dgm:spPr/>
      <dgm:t>
        <a:bodyPr/>
        <a:lstStyle/>
        <a:p>
          <a:endParaRPr lang="es-SV"/>
        </a:p>
      </dgm:t>
    </dgm:pt>
    <dgm:pt modelId="{454B3AEF-6C47-4287-A1CD-8AC1D6CDA56A}" type="pres">
      <dgm:prSet presAssocID="{E98EB9E3-4918-46CC-8FC3-C8964B5B355B}" presName="spacerB" presStyleCnt="0"/>
      <dgm:spPr/>
    </dgm:pt>
    <dgm:pt modelId="{7F8F3150-D90D-4B0F-9E09-E004C13EAEBD}" type="pres">
      <dgm:prSet presAssocID="{FBAD6204-0099-457E-B821-C9B2FD972FAD}" presName="node" presStyleLbl="node1" presStyleIdx="2" presStyleCnt="5" custScaleX="351202" custScaleY="114681">
        <dgm:presLayoutVars>
          <dgm:bulletEnabled val="1"/>
        </dgm:presLayoutVars>
      </dgm:prSet>
      <dgm:spPr/>
      <dgm:t>
        <a:bodyPr/>
        <a:lstStyle/>
        <a:p>
          <a:endParaRPr lang="es-SV"/>
        </a:p>
      </dgm:t>
    </dgm:pt>
    <dgm:pt modelId="{A8249E88-4C55-AC40-81E5-ADEDF9B07EE3}" type="pres">
      <dgm:prSet presAssocID="{A78DEA83-261C-4897-80DB-DC9FD2D50DEF}" presName="spacerT" presStyleCnt="0"/>
      <dgm:spPr/>
    </dgm:pt>
    <dgm:pt modelId="{EDAF9AF2-6E2B-CA48-BC99-EB5243E9C2DF}" type="pres">
      <dgm:prSet presAssocID="{A78DEA83-261C-4897-80DB-DC9FD2D50DEF}" presName="sibTrans" presStyleLbl="sibTrans2D1" presStyleIdx="2" presStyleCnt="4"/>
      <dgm:spPr/>
      <dgm:t>
        <a:bodyPr/>
        <a:lstStyle/>
        <a:p>
          <a:endParaRPr lang="es-ES"/>
        </a:p>
      </dgm:t>
    </dgm:pt>
    <dgm:pt modelId="{B2FCC0AF-715A-B44F-B902-E88E5F93D132}" type="pres">
      <dgm:prSet presAssocID="{A78DEA83-261C-4897-80DB-DC9FD2D50DEF}" presName="spacerB" presStyleCnt="0"/>
      <dgm:spPr/>
    </dgm:pt>
    <dgm:pt modelId="{1A9676F2-B096-A64F-9763-416EEF8E6C03}" type="pres">
      <dgm:prSet presAssocID="{7D75A7EC-6FBE-D04E-AF34-45F2568E28A1}" presName="node" presStyleLbl="node1" presStyleIdx="3" presStyleCnt="5" custScaleX="314552" custScaleY="106630">
        <dgm:presLayoutVars>
          <dgm:bulletEnabled val="1"/>
        </dgm:presLayoutVars>
      </dgm:prSet>
      <dgm:spPr/>
      <dgm:t>
        <a:bodyPr/>
        <a:lstStyle/>
        <a:p>
          <a:endParaRPr lang="es-ES"/>
        </a:p>
      </dgm:t>
    </dgm:pt>
    <dgm:pt modelId="{7B55A7FB-9B61-421A-A152-4B8B669FC144}" type="pres">
      <dgm:prSet presAssocID="{4FE457A8-8DA9-4551-8299-8FABFD94F828}" presName="sibTransLast" presStyleLbl="sibTrans2D1" presStyleIdx="3" presStyleCnt="4"/>
      <dgm:spPr/>
      <dgm:t>
        <a:bodyPr/>
        <a:lstStyle/>
        <a:p>
          <a:endParaRPr lang="es-SV"/>
        </a:p>
      </dgm:t>
    </dgm:pt>
    <dgm:pt modelId="{D46DDF2B-7004-4918-8C50-92252B93E491}" type="pres">
      <dgm:prSet presAssocID="{4FE457A8-8DA9-4551-8299-8FABFD94F828}" presName="connectorText" presStyleLbl="sibTrans2D1" presStyleIdx="3" presStyleCnt="4"/>
      <dgm:spPr/>
      <dgm:t>
        <a:bodyPr/>
        <a:lstStyle/>
        <a:p>
          <a:endParaRPr lang="es-SV"/>
        </a:p>
      </dgm:t>
    </dgm:pt>
    <dgm:pt modelId="{DAAE61F0-7BA2-46A7-A706-8797473B8285}" type="pres">
      <dgm:prSet presAssocID="{4FE457A8-8DA9-4551-8299-8FABFD94F828}" presName="lastNode" presStyleLbl="node1" presStyleIdx="4" presStyleCnt="5" custScaleX="129563" custScaleY="98864">
        <dgm:presLayoutVars>
          <dgm:bulletEnabled val="1"/>
        </dgm:presLayoutVars>
      </dgm:prSet>
      <dgm:spPr/>
      <dgm:t>
        <a:bodyPr/>
        <a:lstStyle/>
        <a:p>
          <a:endParaRPr lang="es-SV"/>
        </a:p>
      </dgm:t>
    </dgm:pt>
  </dgm:ptLst>
  <dgm:cxnLst>
    <dgm:cxn modelId="{030C4E85-6BA0-D84D-B5EF-1357160C5B81}" type="presOf" srcId="{9944D59D-2900-41D4-900E-9BA83043ABC2}" destId="{38174747-1E29-4B49-8149-C3609D74AC04}" srcOrd="0" destOrd="0" presId="urn:microsoft.com/office/officeart/2005/8/layout/equation2"/>
    <dgm:cxn modelId="{F86AF1C3-A741-0E46-B0A3-6745678DDDE2}" type="presOf" srcId="{E98EB9E3-4918-46CC-8FC3-C8964B5B355B}" destId="{F5556038-C26A-4B85-88DA-3E90FD4B2E13}" srcOrd="0" destOrd="0" presId="urn:microsoft.com/office/officeart/2005/8/layout/equation2"/>
    <dgm:cxn modelId="{56AB8897-251F-B048-AD96-1778B277CF56}" srcId="{4FE457A8-8DA9-4551-8299-8FABFD94F828}" destId="{7D75A7EC-6FBE-D04E-AF34-45F2568E28A1}" srcOrd="3" destOrd="0" parTransId="{A0F31562-8C3C-1F4B-9934-A4361D7BAA9B}" sibTransId="{C8BDCFC5-E0FF-7A4F-A7E8-87B5C9A311F4}"/>
    <dgm:cxn modelId="{7244C0D4-74E9-FD4E-93A3-F794814D0CC2}" type="presOf" srcId="{C8BDCFC5-E0FF-7A4F-A7E8-87B5C9A311F4}" destId="{7B55A7FB-9B61-421A-A152-4B8B669FC144}" srcOrd="0" destOrd="0" presId="urn:microsoft.com/office/officeart/2005/8/layout/equation2"/>
    <dgm:cxn modelId="{E9D1E59E-FEC3-9F48-AF5E-C35AA747B17B}" type="presOf" srcId="{79F80219-9485-4DA4-828B-6DE8BEB616F8}" destId="{167A9C5A-C6DD-4DB1-A55F-49FABC542944}" srcOrd="0" destOrd="0" presId="urn:microsoft.com/office/officeart/2005/8/layout/equation2"/>
    <dgm:cxn modelId="{7137028B-57E7-0B4A-9BAC-40E2E7F47181}" type="presOf" srcId="{4FE457A8-8DA9-4551-8299-8FABFD94F828}" destId="{6FBE22B7-4DD9-4462-B0D5-8298A3AAE3BF}" srcOrd="0" destOrd="0" presId="urn:microsoft.com/office/officeart/2005/8/layout/equation2"/>
    <dgm:cxn modelId="{7445E98C-F30E-044B-B275-08768BFA7D37}" type="presOf" srcId="{FBAD6204-0099-457E-B821-C9B2FD972FAD}" destId="{7F8F3150-D90D-4B0F-9E09-E004C13EAEBD}" srcOrd="0" destOrd="0" presId="urn:microsoft.com/office/officeart/2005/8/layout/equation2"/>
    <dgm:cxn modelId="{DE2DAB10-65B0-794D-9974-224ECACDA2B5}" type="presOf" srcId="{C8BDCFC5-E0FF-7A4F-A7E8-87B5C9A311F4}" destId="{D46DDF2B-7004-4918-8C50-92252B93E491}" srcOrd="1" destOrd="0" presId="urn:microsoft.com/office/officeart/2005/8/layout/equation2"/>
    <dgm:cxn modelId="{6BF91129-43C0-496B-A12F-9B54C2B7B162}" srcId="{4FE457A8-8DA9-4551-8299-8FABFD94F828}" destId="{58D359FC-6445-47BA-9691-BDFA4B87710C}" srcOrd="4" destOrd="0" parTransId="{653CC025-EC06-4706-BAB7-11A4DE784CFD}" sibTransId="{F5B6BD68-12AA-485D-8DC5-9A2EDB374426}"/>
    <dgm:cxn modelId="{6DED9CAC-9498-495F-AD47-318A1EE6CF5B}" srcId="{4FE457A8-8DA9-4551-8299-8FABFD94F828}" destId="{79F80219-9485-4DA4-828B-6DE8BEB616F8}" srcOrd="0" destOrd="0" parTransId="{3CC7D335-C782-4C39-B3EF-FBDA873F85E4}" sibTransId="{215B6958-9C0E-485B-9861-C7B76EACE815}"/>
    <dgm:cxn modelId="{69089C9B-844F-4CC1-94C8-ADB966B06638}" srcId="{4FE457A8-8DA9-4551-8299-8FABFD94F828}" destId="{FBAD6204-0099-457E-B821-C9B2FD972FAD}" srcOrd="2" destOrd="0" parTransId="{5A90A879-9D86-4F88-9457-1A4353650BBA}" sibTransId="{A78DEA83-261C-4897-80DB-DC9FD2D50DEF}"/>
    <dgm:cxn modelId="{4067FD75-5B40-E14E-B52E-2183282EACFB}" type="presOf" srcId="{58D359FC-6445-47BA-9691-BDFA4B87710C}" destId="{DAAE61F0-7BA2-46A7-A706-8797473B8285}" srcOrd="0" destOrd="0" presId="urn:microsoft.com/office/officeart/2005/8/layout/equation2"/>
    <dgm:cxn modelId="{DA078E60-8400-436A-B902-00774B15D541}" srcId="{4FE457A8-8DA9-4551-8299-8FABFD94F828}" destId="{9944D59D-2900-41D4-900E-9BA83043ABC2}" srcOrd="1" destOrd="0" parTransId="{C87BBFA5-2D36-43A2-93EA-864A97784D84}" sibTransId="{E98EB9E3-4918-46CC-8FC3-C8964B5B355B}"/>
    <dgm:cxn modelId="{A175BA94-0D57-E840-BA8B-558D21CF87B1}" type="presOf" srcId="{A78DEA83-261C-4897-80DB-DC9FD2D50DEF}" destId="{EDAF9AF2-6E2B-CA48-BC99-EB5243E9C2DF}" srcOrd="0" destOrd="0" presId="urn:microsoft.com/office/officeart/2005/8/layout/equation2"/>
    <dgm:cxn modelId="{7DE41BDB-5ECA-2244-8631-5707A106B5E4}" type="presOf" srcId="{7D75A7EC-6FBE-D04E-AF34-45F2568E28A1}" destId="{1A9676F2-B096-A64F-9763-416EEF8E6C03}" srcOrd="0" destOrd="0" presId="urn:microsoft.com/office/officeart/2005/8/layout/equation2"/>
    <dgm:cxn modelId="{70115E41-066F-8A4F-9C68-6C1361BB9911}" type="presOf" srcId="{215B6958-9C0E-485B-9861-C7B76EACE815}" destId="{7602FF76-2E4E-4DE9-9B48-B1E400B6370D}" srcOrd="0" destOrd="0" presId="urn:microsoft.com/office/officeart/2005/8/layout/equation2"/>
    <dgm:cxn modelId="{EA936F12-21CF-6446-9A6A-2DF88572266D}" type="presParOf" srcId="{6FBE22B7-4DD9-4462-B0D5-8298A3AAE3BF}" destId="{F8BE3933-D488-461C-8973-C9AE793DF76A}" srcOrd="0" destOrd="0" presId="urn:microsoft.com/office/officeart/2005/8/layout/equation2"/>
    <dgm:cxn modelId="{AA9B05CA-DF76-F642-A6DF-8210C53E66E2}" type="presParOf" srcId="{F8BE3933-D488-461C-8973-C9AE793DF76A}" destId="{167A9C5A-C6DD-4DB1-A55F-49FABC542944}" srcOrd="0" destOrd="0" presId="urn:microsoft.com/office/officeart/2005/8/layout/equation2"/>
    <dgm:cxn modelId="{D8149DA9-AC4E-CD4E-9D5E-3D970F3D688A}" type="presParOf" srcId="{F8BE3933-D488-461C-8973-C9AE793DF76A}" destId="{0FB84255-BB90-49B3-A9B1-BA5F626C7A8D}" srcOrd="1" destOrd="0" presId="urn:microsoft.com/office/officeart/2005/8/layout/equation2"/>
    <dgm:cxn modelId="{EAD5332F-19C2-B44A-8065-A77DB5A9C6F9}" type="presParOf" srcId="{F8BE3933-D488-461C-8973-C9AE793DF76A}" destId="{7602FF76-2E4E-4DE9-9B48-B1E400B6370D}" srcOrd="2" destOrd="0" presId="urn:microsoft.com/office/officeart/2005/8/layout/equation2"/>
    <dgm:cxn modelId="{6525D8C0-8E85-ED43-96D3-954A5893F217}" type="presParOf" srcId="{F8BE3933-D488-461C-8973-C9AE793DF76A}" destId="{2A5F5C45-E623-4ECD-8D0F-7410F3440974}" srcOrd="3" destOrd="0" presId="urn:microsoft.com/office/officeart/2005/8/layout/equation2"/>
    <dgm:cxn modelId="{62788E60-5B56-3C4A-8E60-B3978EC2DBBE}" type="presParOf" srcId="{F8BE3933-D488-461C-8973-C9AE793DF76A}" destId="{38174747-1E29-4B49-8149-C3609D74AC04}" srcOrd="4" destOrd="0" presId="urn:microsoft.com/office/officeart/2005/8/layout/equation2"/>
    <dgm:cxn modelId="{93ABF411-5754-5043-81FC-F9C85A6F6548}" type="presParOf" srcId="{F8BE3933-D488-461C-8973-C9AE793DF76A}" destId="{4B465563-3269-46D8-8441-594157BCDC6E}" srcOrd="5" destOrd="0" presId="urn:microsoft.com/office/officeart/2005/8/layout/equation2"/>
    <dgm:cxn modelId="{722D4365-B430-A44A-A56E-F1D4EC0BCD11}" type="presParOf" srcId="{F8BE3933-D488-461C-8973-C9AE793DF76A}" destId="{F5556038-C26A-4B85-88DA-3E90FD4B2E13}" srcOrd="6" destOrd="0" presId="urn:microsoft.com/office/officeart/2005/8/layout/equation2"/>
    <dgm:cxn modelId="{E4A0B5D1-E365-124F-8D7E-1A3206B0ADC2}" type="presParOf" srcId="{F8BE3933-D488-461C-8973-C9AE793DF76A}" destId="{454B3AEF-6C47-4287-A1CD-8AC1D6CDA56A}" srcOrd="7" destOrd="0" presId="urn:microsoft.com/office/officeart/2005/8/layout/equation2"/>
    <dgm:cxn modelId="{0FB65C7B-5EFF-DC4B-92A2-030C07B282E9}" type="presParOf" srcId="{F8BE3933-D488-461C-8973-C9AE793DF76A}" destId="{7F8F3150-D90D-4B0F-9E09-E004C13EAEBD}" srcOrd="8" destOrd="0" presId="urn:microsoft.com/office/officeart/2005/8/layout/equation2"/>
    <dgm:cxn modelId="{35DF398A-B299-084F-9755-362119F5FA7D}" type="presParOf" srcId="{F8BE3933-D488-461C-8973-C9AE793DF76A}" destId="{A8249E88-4C55-AC40-81E5-ADEDF9B07EE3}" srcOrd="9" destOrd="0" presId="urn:microsoft.com/office/officeart/2005/8/layout/equation2"/>
    <dgm:cxn modelId="{16320B8E-BDDD-CB4A-99E0-49FC524BC7FA}" type="presParOf" srcId="{F8BE3933-D488-461C-8973-C9AE793DF76A}" destId="{EDAF9AF2-6E2B-CA48-BC99-EB5243E9C2DF}" srcOrd="10" destOrd="0" presId="urn:microsoft.com/office/officeart/2005/8/layout/equation2"/>
    <dgm:cxn modelId="{BCAC69F7-0279-354E-8C95-3A13C44E398A}" type="presParOf" srcId="{F8BE3933-D488-461C-8973-C9AE793DF76A}" destId="{B2FCC0AF-715A-B44F-B902-E88E5F93D132}" srcOrd="11" destOrd="0" presId="urn:microsoft.com/office/officeart/2005/8/layout/equation2"/>
    <dgm:cxn modelId="{F26B9894-2A7E-E644-9D62-078A397A50C1}" type="presParOf" srcId="{F8BE3933-D488-461C-8973-C9AE793DF76A}" destId="{1A9676F2-B096-A64F-9763-416EEF8E6C03}" srcOrd="12" destOrd="0" presId="urn:microsoft.com/office/officeart/2005/8/layout/equation2"/>
    <dgm:cxn modelId="{17B7517C-D2F6-2F46-9EE4-ECDFFE8EB6E1}" type="presParOf" srcId="{6FBE22B7-4DD9-4462-B0D5-8298A3AAE3BF}" destId="{7B55A7FB-9B61-421A-A152-4B8B669FC144}" srcOrd="1" destOrd="0" presId="urn:microsoft.com/office/officeart/2005/8/layout/equation2"/>
    <dgm:cxn modelId="{2F059752-D0FE-4F49-B6E1-A88661DCE3EB}" type="presParOf" srcId="{7B55A7FB-9B61-421A-A152-4B8B669FC144}" destId="{D46DDF2B-7004-4918-8C50-92252B93E491}" srcOrd="0" destOrd="0" presId="urn:microsoft.com/office/officeart/2005/8/layout/equation2"/>
    <dgm:cxn modelId="{CD04D258-7BFE-7040-9BE0-D11594A667F2}" type="presParOf" srcId="{6FBE22B7-4DD9-4462-B0D5-8298A3AAE3BF}" destId="{DAAE61F0-7BA2-46A7-A706-8797473B8285}" srcOrd="2" destOrd="0" presId="urn:microsoft.com/office/officeart/2005/8/layout/equation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E457A8-8DA9-4551-8299-8FABFD94F828}" type="doc">
      <dgm:prSet loTypeId="urn:microsoft.com/office/officeart/2005/8/layout/equation2" loCatId="relationship" qsTypeId="urn:microsoft.com/office/officeart/2005/8/quickstyle/3d1" qsCatId="3D" csTypeId="urn:microsoft.com/office/officeart/2005/8/colors/colorful5" csCatId="colorful" phldr="1"/>
      <dgm:spPr/>
    </dgm:pt>
    <dgm:pt modelId="{79F80219-9485-4DA4-828B-6DE8BEB616F8}">
      <dgm:prSet phldrT="[Texto]" custT="1"/>
      <dgm:spPr/>
      <dgm:t>
        <a:bodyPr/>
        <a:lstStyle/>
        <a:p>
          <a:r>
            <a:rPr lang="es-SV" sz="1500" b="1" dirty="0" smtClean="0">
              <a:solidFill>
                <a:schemeClr val="tx1"/>
              </a:solidFill>
            </a:rPr>
            <a:t>Agua potable</a:t>
          </a:r>
        </a:p>
        <a:p>
          <a:r>
            <a:rPr lang="es-SV" sz="1500" b="1" dirty="0" smtClean="0">
              <a:solidFill>
                <a:schemeClr val="tx1"/>
              </a:solidFill>
            </a:rPr>
            <a:t>1,437 (64.58%)</a:t>
          </a:r>
          <a:endParaRPr lang="es-SV" sz="1500" b="1" dirty="0">
            <a:solidFill>
              <a:schemeClr val="tx1"/>
            </a:solidFill>
          </a:endParaRPr>
        </a:p>
      </dgm:t>
    </dgm:pt>
    <dgm:pt modelId="{3CC7D335-C782-4C39-B3EF-FBDA873F85E4}" type="parTrans" cxnId="{6DED9CAC-9498-495F-AD47-318A1EE6CF5B}">
      <dgm:prSet/>
      <dgm:spPr/>
      <dgm:t>
        <a:bodyPr/>
        <a:lstStyle/>
        <a:p>
          <a:endParaRPr lang="es-SV"/>
        </a:p>
      </dgm:t>
    </dgm:pt>
    <dgm:pt modelId="{215B6958-9C0E-485B-9861-C7B76EACE815}" type="sibTrans" cxnId="{6DED9CAC-9498-495F-AD47-318A1EE6CF5B}">
      <dgm:prSet/>
      <dgm:spPr/>
      <dgm:t>
        <a:bodyPr/>
        <a:lstStyle/>
        <a:p>
          <a:endParaRPr lang="es-SV"/>
        </a:p>
      </dgm:t>
    </dgm:pt>
    <dgm:pt modelId="{9944D59D-2900-41D4-900E-9BA83043ABC2}">
      <dgm:prSet phldrT="[Texto]" custT="1"/>
      <dgm:spPr/>
      <dgm:t>
        <a:bodyPr/>
        <a:lstStyle/>
        <a:p>
          <a:r>
            <a:rPr lang="es-SV" sz="1500" b="1" dirty="0" smtClean="0">
              <a:solidFill>
                <a:schemeClr val="tx1"/>
              </a:solidFill>
            </a:rPr>
            <a:t>Electrodomés ticos 273 (12.27%)</a:t>
          </a:r>
          <a:endParaRPr lang="es-SV" sz="1500" b="1" dirty="0">
            <a:solidFill>
              <a:schemeClr val="tx1"/>
            </a:solidFill>
          </a:endParaRPr>
        </a:p>
      </dgm:t>
    </dgm:pt>
    <dgm:pt modelId="{C87BBFA5-2D36-43A2-93EA-864A97784D84}" type="parTrans" cxnId="{DA078E60-8400-436A-B902-00774B15D541}">
      <dgm:prSet/>
      <dgm:spPr/>
      <dgm:t>
        <a:bodyPr/>
        <a:lstStyle/>
        <a:p>
          <a:endParaRPr lang="es-SV"/>
        </a:p>
      </dgm:t>
    </dgm:pt>
    <dgm:pt modelId="{E98EB9E3-4918-46CC-8FC3-C8964B5B355B}" type="sibTrans" cxnId="{DA078E60-8400-436A-B902-00774B15D541}">
      <dgm:prSet/>
      <dgm:spPr/>
      <dgm:t>
        <a:bodyPr/>
        <a:lstStyle/>
        <a:p>
          <a:endParaRPr lang="es-SV"/>
        </a:p>
      </dgm:t>
    </dgm:pt>
    <dgm:pt modelId="{58D359FC-6445-47BA-9691-BDFA4B87710C}">
      <dgm:prSet phldrT="[Texto]" custT="1"/>
      <dgm:spPr/>
      <dgm:t>
        <a:bodyPr/>
        <a:lstStyle/>
        <a:p>
          <a:r>
            <a:rPr lang="es-SV" sz="2400" b="1" dirty="0" smtClean="0"/>
            <a:t>1,939</a:t>
          </a:r>
        </a:p>
        <a:p>
          <a:r>
            <a:rPr lang="es-SV" sz="2400" b="1" dirty="0" smtClean="0"/>
            <a:t>87.14%</a:t>
          </a:r>
          <a:endParaRPr lang="es-SV" sz="2400" b="1" dirty="0"/>
        </a:p>
      </dgm:t>
    </dgm:pt>
    <dgm:pt modelId="{653CC025-EC06-4706-BAB7-11A4DE784CFD}" type="parTrans" cxnId="{6BF91129-43C0-496B-A12F-9B54C2B7B162}">
      <dgm:prSet/>
      <dgm:spPr/>
      <dgm:t>
        <a:bodyPr/>
        <a:lstStyle/>
        <a:p>
          <a:endParaRPr lang="es-SV"/>
        </a:p>
      </dgm:t>
    </dgm:pt>
    <dgm:pt modelId="{F5B6BD68-12AA-485D-8DC5-9A2EDB374426}" type="sibTrans" cxnId="{6BF91129-43C0-496B-A12F-9B54C2B7B162}">
      <dgm:prSet/>
      <dgm:spPr/>
      <dgm:t>
        <a:bodyPr/>
        <a:lstStyle/>
        <a:p>
          <a:endParaRPr lang="es-SV"/>
        </a:p>
      </dgm:t>
    </dgm:pt>
    <dgm:pt modelId="{FBAD6204-0099-457E-B821-C9B2FD972FAD}">
      <dgm:prSet phldrT="[Texto]" custT="1"/>
      <dgm:spPr/>
      <dgm:t>
        <a:bodyPr/>
        <a:lstStyle/>
        <a:p>
          <a:r>
            <a:rPr lang="es-SV" sz="1500" b="1" dirty="0" smtClean="0">
              <a:solidFill>
                <a:schemeClr val="tx1"/>
              </a:solidFill>
            </a:rPr>
            <a:t>Telecomuni</a:t>
          </a:r>
        </a:p>
        <a:p>
          <a:r>
            <a:rPr lang="es-SV" sz="1500" b="1" dirty="0" smtClean="0">
              <a:solidFill>
                <a:schemeClr val="tx1"/>
              </a:solidFill>
            </a:rPr>
            <a:t>caciones 229 </a:t>
          </a:r>
        </a:p>
        <a:p>
          <a:r>
            <a:rPr lang="es-SV" sz="1500" b="1" dirty="0" smtClean="0">
              <a:solidFill>
                <a:schemeClr val="tx1"/>
              </a:solidFill>
            </a:rPr>
            <a:t> (10.29%)</a:t>
          </a:r>
          <a:endParaRPr lang="es-SV" sz="1500" b="1" dirty="0">
            <a:solidFill>
              <a:schemeClr val="tx1"/>
            </a:solidFill>
          </a:endParaRPr>
        </a:p>
      </dgm:t>
    </dgm:pt>
    <dgm:pt modelId="{5A90A879-9D86-4F88-9457-1A4353650BBA}" type="parTrans" cxnId="{69089C9B-844F-4CC1-94C8-ADB966B06638}">
      <dgm:prSet/>
      <dgm:spPr/>
      <dgm:t>
        <a:bodyPr/>
        <a:lstStyle/>
        <a:p>
          <a:endParaRPr lang="es-SV"/>
        </a:p>
      </dgm:t>
    </dgm:pt>
    <dgm:pt modelId="{A78DEA83-261C-4897-80DB-DC9FD2D50DEF}" type="sibTrans" cxnId="{69089C9B-844F-4CC1-94C8-ADB966B06638}">
      <dgm:prSet/>
      <dgm:spPr/>
      <dgm:t>
        <a:bodyPr/>
        <a:lstStyle/>
        <a:p>
          <a:endParaRPr lang="es-SV"/>
        </a:p>
      </dgm:t>
    </dgm:pt>
    <dgm:pt modelId="{6FBE22B7-4DD9-4462-B0D5-8298A3AAE3BF}" type="pres">
      <dgm:prSet presAssocID="{4FE457A8-8DA9-4551-8299-8FABFD94F828}" presName="Name0" presStyleCnt="0">
        <dgm:presLayoutVars>
          <dgm:dir/>
          <dgm:resizeHandles val="exact"/>
        </dgm:presLayoutVars>
      </dgm:prSet>
      <dgm:spPr/>
    </dgm:pt>
    <dgm:pt modelId="{F8BE3933-D488-461C-8973-C9AE793DF76A}" type="pres">
      <dgm:prSet presAssocID="{4FE457A8-8DA9-4551-8299-8FABFD94F828}" presName="vNodes" presStyleCnt="0"/>
      <dgm:spPr/>
    </dgm:pt>
    <dgm:pt modelId="{167A9C5A-C6DD-4DB1-A55F-49FABC542944}" type="pres">
      <dgm:prSet presAssocID="{79F80219-9485-4DA4-828B-6DE8BEB616F8}" presName="node" presStyleLbl="node1" presStyleIdx="0" presStyleCnt="4" custScaleX="187545" custScaleY="125030">
        <dgm:presLayoutVars>
          <dgm:bulletEnabled val="1"/>
        </dgm:presLayoutVars>
      </dgm:prSet>
      <dgm:spPr/>
      <dgm:t>
        <a:bodyPr/>
        <a:lstStyle/>
        <a:p>
          <a:endParaRPr lang="es-SV"/>
        </a:p>
      </dgm:t>
    </dgm:pt>
    <dgm:pt modelId="{0FB84255-BB90-49B3-A9B1-BA5F626C7A8D}" type="pres">
      <dgm:prSet presAssocID="{215B6958-9C0E-485B-9861-C7B76EACE815}" presName="spacerT" presStyleCnt="0"/>
      <dgm:spPr/>
    </dgm:pt>
    <dgm:pt modelId="{7602FF76-2E4E-4DE9-9B48-B1E400B6370D}" type="pres">
      <dgm:prSet presAssocID="{215B6958-9C0E-485B-9861-C7B76EACE815}" presName="sibTrans" presStyleLbl="sibTrans2D1" presStyleIdx="0" presStyleCnt="3"/>
      <dgm:spPr/>
      <dgm:t>
        <a:bodyPr/>
        <a:lstStyle/>
        <a:p>
          <a:endParaRPr lang="es-SV"/>
        </a:p>
      </dgm:t>
    </dgm:pt>
    <dgm:pt modelId="{2A5F5C45-E623-4ECD-8D0F-7410F3440974}" type="pres">
      <dgm:prSet presAssocID="{215B6958-9C0E-485B-9861-C7B76EACE815}" presName="spacerB" presStyleCnt="0"/>
      <dgm:spPr/>
    </dgm:pt>
    <dgm:pt modelId="{38174747-1E29-4B49-8149-C3609D74AC04}" type="pres">
      <dgm:prSet presAssocID="{9944D59D-2900-41D4-900E-9BA83043ABC2}" presName="node" presStyleLbl="node1" presStyleIdx="1" presStyleCnt="4" custScaleX="188686" custScaleY="124885">
        <dgm:presLayoutVars>
          <dgm:bulletEnabled val="1"/>
        </dgm:presLayoutVars>
      </dgm:prSet>
      <dgm:spPr/>
      <dgm:t>
        <a:bodyPr/>
        <a:lstStyle/>
        <a:p>
          <a:endParaRPr lang="es-SV"/>
        </a:p>
      </dgm:t>
    </dgm:pt>
    <dgm:pt modelId="{4B465563-3269-46D8-8441-594157BCDC6E}" type="pres">
      <dgm:prSet presAssocID="{E98EB9E3-4918-46CC-8FC3-C8964B5B355B}" presName="spacerT" presStyleCnt="0"/>
      <dgm:spPr/>
    </dgm:pt>
    <dgm:pt modelId="{F5556038-C26A-4B85-88DA-3E90FD4B2E13}" type="pres">
      <dgm:prSet presAssocID="{E98EB9E3-4918-46CC-8FC3-C8964B5B355B}" presName="sibTrans" presStyleLbl="sibTrans2D1" presStyleIdx="1" presStyleCnt="3"/>
      <dgm:spPr/>
      <dgm:t>
        <a:bodyPr/>
        <a:lstStyle/>
        <a:p>
          <a:endParaRPr lang="es-SV"/>
        </a:p>
      </dgm:t>
    </dgm:pt>
    <dgm:pt modelId="{454B3AEF-6C47-4287-A1CD-8AC1D6CDA56A}" type="pres">
      <dgm:prSet presAssocID="{E98EB9E3-4918-46CC-8FC3-C8964B5B355B}" presName="spacerB" presStyleCnt="0"/>
      <dgm:spPr/>
    </dgm:pt>
    <dgm:pt modelId="{7F8F3150-D90D-4B0F-9E09-E004C13EAEBD}" type="pres">
      <dgm:prSet presAssocID="{FBAD6204-0099-457E-B821-C9B2FD972FAD}" presName="node" presStyleLbl="node1" presStyleIdx="2" presStyleCnt="4" custScaleX="189551" custScaleY="113731">
        <dgm:presLayoutVars>
          <dgm:bulletEnabled val="1"/>
        </dgm:presLayoutVars>
      </dgm:prSet>
      <dgm:spPr/>
      <dgm:t>
        <a:bodyPr/>
        <a:lstStyle/>
        <a:p>
          <a:endParaRPr lang="es-SV"/>
        </a:p>
      </dgm:t>
    </dgm:pt>
    <dgm:pt modelId="{7B55A7FB-9B61-421A-A152-4B8B669FC144}" type="pres">
      <dgm:prSet presAssocID="{4FE457A8-8DA9-4551-8299-8FABFD94F828}" presName="sibTransLast" presStyleLbl="sibTrans2D1" presStyleIdx="2" presStyleCnt="3"/>
      <dgm:spPr/>
      <dgm:t>
        <a:bodyPr/>
        <a:lstStyle/>
        <a:p>
          <a:endParaRPr lang="es-SV"/>
        </a:p>
      </dgm:t>
    </dgm:pt>
    <dgm:pt modelId="{D46DDF2B-7004-4918-8C50-92252B93E491}" type="pres">
      <dgm:prSet presAssocID="{4FE457A8-8DA9-4551-8299-8FABFD94F828}" presName="connectorText" presStyleLbl="sibTrans2D1" presStyleIdx="2" presStyleCnt="3"/>
      <dgm:spPr/>
      <dgm:t>
        <a:bodyPr/>
        <a:lstStyle/>
        <a:p>
          <a:endParaRPr lang="es-SV"/>
        </a:p>
      </dgm:t>
    </dgm:pt>
    <dgm:pt modelId="{DAAE61F0-7BA2-46A7-A706-8797473B8285}" type="pres">
      <dgm:prSet presAssocID="{4FE457A8-8DA9-4551-8299-8FABFD94F828}" presName="lastNode" presStyleLbl="node1" presStyleIdx="3" presStyleCnt="4" custScaleX="90052" custScaleY="81470">
        <dgm:presLayoutVars>
          <dgm:bulletEnabled val="1"/>
        </dgm:presLayoutVars>
      </dgm:prSet>
      <dgm:spPr/>
      <dgm:t>
        <a:bodyPr/>
        <a:lstStyle/>
        <a:p>
          <a:endParaRPr lang="es-SV"/>
        </a:p>
      </dgm:t>
    </dgm:pt>
  </dgm:ptLst>
  <dgm:cxnLst>
    <dgm:cxn modelId="{52887101-F9E2-483D-8CF6-ACD152420716}" type="presOf" srcId="{A78DEA83-261C-4897-80DB-DC9FD2D50DEF}" destId="{D46DDF2B-7004-4918-8C50-92252B93E491}" srcOrd="1" destOrd="0" presId="urn:microsoft.com/office/officeart/2005/8/layout/equation2"/>
    <dgm:cxn modelId="{F5F41252-342A-46B4-A67F-C864A375728E}" type="presOf" srcId="{9944D59D-2900-41D4-900E-9BA83043ABC2}" destId="{38174747-1E29-4B49-8149-C3609D74AC04}" srcOrd="0" destOrd="0" presId="urn:microsoft.com/office/officeart/2005/8/layout/equation2"/>
    <dgm:cxn modelId="{F2BC6716-F94F-4BF3-8EB6-7CD3EB1F4AD1}" type="presOf" srcId="{E98EB9E3-4918-46CC-8FC3-C8964B5B355B}" destId="{F5556038-C26A-4B85-88DA-3E90FD4B2E13}" srcOrd="0" destOrd="0" presId="urn:microsoft.com/office/officeart/2005/8/layout/equation2"/>
    <dgm:cxn modelId="{175375E4-C330-4A08-B741-3CC2D6407AB5}" type="presOf" srcId="{79F80219-9485-4DA4-828B-6DE8BEB616F8}" destId="{167A9C5A-C6DD-4DB1-A55F-49FABC542944}" srcOrd="0" destOrd="0" presId="urn:microsoft.com/office/officeart/2005/8/layout/equation2"/>
    <dgm:cxn modelId="{73FF7CA2-7C7B-4F19-A5C4-140362FFCC69}" type="presOf" srcId="{215B6958-9C0E-485B-9861-C7B76EACE815}" destId="{7602FF76-2E4E-4DE9-9B48-B1E400B6370D}" srcOrd="0" destOrd="0" presId="urn:microsoft.com/office/officeart/2005/8/layout/equation2"/>
    <dgm:cxn modelId="{6BF91129-43C0-496B-A12F-9B54C2B7B162}" srcId="{4FE457A8-8DA9-4551-8299-8FABFD94F828}" destId="{58D359FC-6445-47BA-9691-BDFA4B87710C}" srcOrd="3" destOrd="0" parTransId="{653CC025-EC06-4706-BAB7-11A4DE784CFD}" sibTransId="{F5B6BD68-12AA-485D-8DC5-9A2EDB374426}"/>
    <dgm:cxn modelId="{601FD8C0-14D9-4C86-A63F-F2987D791ECA}" type="presOf" srcId="{4FE457A8-8DA9-4551-8299-8FABFD94F828}" destId="{6FBE22B7-4DD9-4462-B0D5-8298A3AAE3BF}" srcOrd="0" destOrd="0" presId="urn:microsoft.com/office/officeart/2005/8/layout/equation2"/>
    <dgm:cxn modelId="{CA57AFB2-2991-4536-9CDB-1734CC4ECD74}" type="presOf" srcId="{FBAD6204-0099-457E-B821-C9B2FD972FAD}" destId="{7F8F3150-D90D-4B0F-9E09-E004C13EAEBD}" srcOrd="0" destOrd="0" presId="urn:microsoft.com/office/officeart/2005/8/layout/equation2"/>
    <dgm:cxn modelId="{6DED9CAC-9498-495F-AD47-318A1EE6CF5B}" srcId="{4FE457A8-8DA9-4551-8299-8FABFD94F828}" destId="{79F80219-9485-4DA4-828B-6DE8BEB616F8}" srcOrd="0" destOrd="0" parTransId="{3CC7D335-C782-4C39-B3EF-FBDA873F85E4}" sibTransId="{215B6958-9C0E-485B-9861-C7B76EACE815}"/>
    <dgm:cxn modelId="{69089C9B-844F-4CC1-94C8-ADB966B06638}" srcId="{4FE457A8-8DA9-4551-8299-8FABFD94F828}" destId="{FBAD6204-0099-457E-B821-C9B2FD972FAD}" srcOrd="2" destOrd="0" parTransId="{5A90A879-9D86-4F88-9457-1A4353650BBA}" sibTransId="{A78DEA83-261C-4897-80DB-DC9FD2D50DEF}"/>
    <dgm:cxn modelId="{F5356B34-1F3A-4FAA-9813-84CAC9D3E04E}" type="presOf" srcId="{A78DEA83-261C-4897-80DB-DC9FD2D50DEF}" destId="{7B55A7FB-9B61-421A-A152-4B8B669FC144}" srcOrd="0" destOrd="0" presId="urn:microsoft.com/office/officeart/2005/8/layout/equation2"/>
    <dgm:cxn modelId="{DA078E60-8400-436A-B902-00774B15D541}" srcId="{4FE457A8-8DA9-4551-8299-8FABFD94F828}" destId="{9944D59D-2900-41D4-900E-9BA83043ABC2}" srcOrd="1" destOrd="0" parTransId="{C87BBFA5-2D36-43A2-93EA-864A97784D84}" sibTransId="{E98EB9E3-4918-46CC-8FC3-C8964B5B355B}"/>
    <dgm:cxn modelId="{5EA5BAC5-2FEE-488F-8DA0-731697E2722B}" type="presOf" srcId="{58D359FC-6445-47BA-9691-BDFA4B87710C}" destId="{DAAE61F0-7BA2-46A7-A706-8797473B8285}" srcOrd="0" destOrd="0" presId="urn:microsoft.com/office/officeart/2005/8/layout/equation2"/>
    <dgm:cxn modelId="{B702F353-E458-4443-BA93-94E6CB3AF427}" type="presParOf" srcId="{6FBE22B7-4DD9-4462-B0D5-8298A3AAE3BF}" destId="{F8BE3933-D488-461C-8973-C9AE793DF76A}" srcOrd="0" destOrd="0" presId="urn:microsoft.com/office/officeart/2005/8/layout/equation2"/>
    <dgm:cxn modelId="{69CC8398-D105-46BC-8BA3-DE9BA982FE9D}" type="presParOf" srcId="{F8BE3933-D488-461C-8973-C9AE793DF76A}" destId="{167A9C5A-C6DD-4DB1-A55F-49FABC542944}" srcOrd="0" destOrd="0" presId="urn:microsoft.com/office/officeart/2005/8/layout/equation2"/>
    <dgm:cxn modelId="{9DB40FB1-EACE-4DC4-958D-92B41EFC35EC}" type="presParOf" srcId="{F8BE3933-D488-461C-8973-C9AE793DF76A}" destId="{0FB84255-BB90-49B3-A9B1-BA5F626C7A8D}" srcOrd="1" destOrd="0" presId="urn:microsoft.com/office/officeart/2005/8/layout/equation2"/>
    <dgm:cxn modelId="{5DB63742-B202-448A-9599-6CC3E4A9547D}" type="presParOf" srcId="{F8BE3933-D488-461C-8973-C9AE793DF76A}" destId="{7602FF76-2E4E-4DE9-9B48-B1E400B6370D}" srcOrd="2" destOrd="0" presId="urn:microsoft.com/office/officeart/2005/8/layout/equation2"/>
    <dgm:cxn modelId="{AE98F03B-665B-41AA-940C-DF2DBFD52057}" type="presParOf" srcId="{F8BE3933-D488-461C-8973-C9AE793DF76A}" destId="{2A5F5C45-E623-4ECD-8D0F-7410F3440974}" srcOrd="3" destOrd="0" presId="urn:microsoft.com/office/officeart/2005/8/layout/equation2"/>
    <dgm:cxn modelId="{95844B08-07DD-4961-A44D-6F8ADD5C62B4}" type="presParOf" srcId="{F8BE3933-D488-461C-8973-C9AE793DF76A}" destId="{38174747-1E29-4B49-8149-C3609D74AC04}" srcOrd="4" destOrd="0" presId="urn:microsoft.com/office/officeart/2005/8/layout/equation2"/>
    <dgm:cxn modelId="{F2BBCBCE-E0AC-492F-A339-0D22B98CB0EA}" type="presParOf" srcId="{F8BE3933-D488-461C-8973-C9AE793DF76A}" destId="{4B465563-3269-46D8-8441-594157BCDC6E}" srcOrd="5" destOrd="0" presId="urn:microsoft.com/office/officeart/2005/8/layout/equation2"/>
    <dgm:cxn modelId="{736C0D35-F948-415E-A924-4453A0C9F512}" type="presParOf" srcId="{F8BE3933-D488-461C-8973-C9AE793DF76A}" destId="{F5556038-C26A-4B85-88DA-3E90FD4B2E13}" srcOrd="6" destOrd="0" presId="urn:microsoft.com/office/officeart/2005/8/layout/equation2"/>
    <dgm:cxn modelId="{8833D4FE-705C-4D66-8C32-97BF0FD0826E}" type="presParOf" srcId="{F8BE3933-D488-461C-8973-C9AE793DF76A}" destId="{454B3AEF-6C47-4287-A1CD-8AC1D6CDA56A}" srcOrd="7" destOrd="0" presId="urn:microsoft.com/office/officeart/2005/8/layout/equation2"/>
    <dgm:cxn modelId="{91B8CB01-949F-49F9-B8FE-2619572497B9}" type="presParOf" srcId="{F8BE3933-D488-461C-8973-C9AE793DF76A}" destId="{7F8F3150-D90D-4B0F-9E09-E004C13EAEBD}" srcOrd="8" destOrd="0" presId="urn:microsoft.com/office/officeart/2005/8/layout/equation2"/>
    <dgm:cxn modelId="{EE5DD22B-5EEB-4800-87C3-AF6C999845F5}" type="presParOf" srcId="{6FBE22B7-4DD9-4462-B0D5-8298A3AAE3BF}" destId="{7B55A7FB-9B61-421A-A152-4B8B669FC144}" srcOrd="1" destOrd="0" presId="urn:microsoft.com/office/officeart/2005/8/layout/equation2"/>
    <dgm:cxn modelId="{B508645C-2723-4B72-848A-B5B1154852CB}" type="presParOf" srcId="{7B55A7FB-9B61-421A-A152-4B8B669FC144}" destId="{D46DDF2B-7004-4918-8C50-92252B93E491}" srcOrd="0" destOrd="0" presId="urn:microsoft.com/office/officeart/2005/8/layout/equation2"/>
    <dgm:cxn modelId="{DE0814F0-B602-4907-A4D7-7DD2A5997918}" type="presParOf" srcId="{6FBE22B7-4DD9-4462-B0D5-8298A3AAE3BF}" destId="{DAAE61F0-7BA2-46A7-A706-8797473B8285}"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a:solidFill>
          <a:schemeClr val="accent6"/>
        </a:solidFill>
      </dgm:spPr>
      <dgm:t>
        <a:bodyPr/>
        <a:lstStyle/>
        <a:p>
          <a:pPr algn="ctr">
            <a:lnSpc>
              <a:spcPct val="100000"/>
            </a:lnSpc>
            <a:spcAft>
              <a:spcPts val="0"/>
            </a:spcAft>
          </a:pPr>
          <a:r>
            <a:rPr lang="es-SV" sz="2100" dirty="0" smtClean="0"/>
            <a:t>Denuncias recibidas por sector en la Oficina Regional de Oriente </a:t>
          </a:r>
        </a:p>
        <a:p>
          <a:pPr algn="ctr">
            <a:lnSpc>
              <a:spcPct val="100000"/>
            </a:lnSpc>
            <a:spcAft>
              <a:spcPts val="0"/>
            </a:spcAft>
          </a:pPr>
          <a:r>
            <a:rPr lang="es-SV" sz="2100" dirty="0" smtClean="0"/>
            <a:t>junio 2013 – mayo 2014*</a:t>
          </a:r>
          <a:endParaRPr lang="es-SV" sz="21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6191" custScaleY="73916" custLinFactNeighborX="-312" custLinFactNeighborY="4467">
        <dgm:presLayoutVars>
          <dgm:chMax val="0"/>
          <dgm:bulletEnabled val="1"/>
        </dgm:presLayoutVars>
      </dgm:prSet>
      <dgm:spPr/>
      <dgm:t>
        <a:bodyPr/>
        <a:lstStyle/>
        <a:p>
          <a:endParaRPr lang="es-SV"/>
        </a:p>
      </dgm:t>
    </dgm:pt>
  </dgm:ptLst>
  <dgm:cxnLst>
    <dgm:cxn modelId="{0E4E945D-9902-4075-BC05-DBF4AE6F7177}" type="presOf" srcId="{489245DF-A588-400A-A119-3B84C78F38DA}" destId="{3ACD70FF-C930-423E-8844-56C3479C5476}" srcOrd="0" destOrd="0" presId="urn:microsoft.com/office/officeart/2005/8/layout/vList2"/>
    <dgm:cxn modelId="{19083D9F-F287-4443-AEF2-1274FBBDA4ED}"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7B814D40-B02A-453E-A5A0-06131523170D}"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2. Atención efectiva permitió recuperar US$3,231,696.73 para consumidores</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75920">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12BF9AF9-6412-4384-9E16-FA82F9D23AB9}" type="presOf" srcId="{E86F753F-03FD-4E10-A16A-53873D349C1F}" destId="{D6B8D22B-3D54-4991-92D1-B64CE575B271}" srcOrd="0" destOrd="0" presId="urn:microsoft.com/office/officeart/2005/8/layout/vList2"/>
    <dgm:cxn modelId="{4D8AF1A6-186A-4DA3-B003-0AC0DF17AD42}" type="presOf" srcId="{489245DF-A588-400A-A119-3B84C78F38DA}" destId="{3ACD70FF-C930-423E-8844-56C3479C5476}" srcOrd="0" destOrd="0" presId="urn:microsoft.com/office/officeart/2005/8/layout/vList2"/>
    <dgm:cxn modelId="{D8AD7EC8-4C18-464C-9F7E-C665021E9D54}"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a:solidFill>
          <a:schemeClr val="accent6"/>
        </a:solidFill>
      </dgm:spPr>
      <dgm:t>
        <a:bodyPr/>
        <a:lstStyle/>
        <a:p>
          <a:pPr algn="ctr">
            <a:lnSpc>
              <a:spcPct val="100000"/>
            </a:lnSpc>
            <a:spcAft>
              <a:spcPts val="0"/>
            </a:spcAft>
          </a:pPr>
          <a:r>
            <a:rPr lang="es-SV" sz="2800" dirty="0" smtClean="0"/>
            <a:t>2. Atención efectiva en Oriente permitió recuperar </a:t>
          </a:r>
          <a:r>
            <a:rPr lang="es-SV" sz="2800" strike="noStrike" dirty="0" smtClean="0"/>
            <a:t>US$314,093.98</a:t>
          </a:r>
          <a:r>
            <a:rPr lang="es-SV" sz="2800" dirty="0" smtClean="0"/>
            <a:t> para consumidores</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75920">
        <dgm:presLayoutVars>
          <dgm:chMax val="0"/>
          <dgm:bulletEnabled val="1"/>
        </dgm:presLayoutVars>
      </dgm:prSet>
      <dgm:spPr/>
      <dgm:t>
        <a:bodyPr/>
        <a:lstStyle/>
        <a:p>
          <a:endParaRPr lang="es-SV"/>
        </a:p>
      </dgm:t>
    </dgm:pt>
  </dgm:ptLst>
  <dgm:cxnLst>
    <dgm:cxn modelId="{E7300917-0746-43A3-BB17-893BF8B10BBA}"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3C77319B-517A-4679-AC9F-80C36F4D0446}" type="presOf" srcId="{489245DF-A588-400A-A119-3B84C78F38DA}" destId="{3ACD70FF-C930-423E-8844-56C3479C5476}" srcOrd="0" destOrd="0" presId="urn:microsoft.com/office/officeart/2005/8/layout/vList2"/>
    <dgm:cxn modelId="{E7B86F0A-4028-494E-96CE-37E91C07C4A5}"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C537C6-C2EA-415C-9579-72235CAAB3C3}" type="doc">
      <dgm:prSet loTypeId="urn:microsoft.com/office/officeart/2011/layout/TabList" loCatId="list" qsTypeId="urn:microsoft.com/office/officeart/2005/8/quickstyle/3d3" qsCatId="3D" csTypeId="urn:microsoft.com/office/officeart/2005/8/colors/colorful5" csCatId="colorful" phldr="1"/>
      <dgm:spPr/>
      <dgm:t>
        <a:bodyPr/>
        <a:lstStyle/>
        <a:p>
          <a:endParaRPr lang="es-SV"/>
        </a:p>
      </dgm:t>
    </dgm:pt>
    <dgm:pt modelId="{5855D4B9-BAC9-4A89-ADCA-E257F9246DD3}">
      <dgm:prSet phldrT="[Texto]" custT="1"/>
      <dgm:spPr/>
      <dgm:t>
        <a:bodyPr/>
        <a:lstStyle/>
        <a:p>
          <a:r>
            <a:rPr lang="es-SV" sz="2800" b="1" dirty="0" smtClean="0"/>
            <a:t>1</a:t>
          </a:r>
          <a:endParaRPr lang="es-SV" sz="2800" b="1" dirty="0"/>
        </a:p>
      </dgm:t>
    </dgm:pt>
    <dgm:pt modelId="{D1065FAE-7D61-401C-B5F7-C0B171714C99}" type="parTrans" cxnId="{C51E8F5E-D021-4246-827A-74B28C3A5E94}">
      <dgm:prSet/>
      <dgm:spPr/>
      <dgm:t>
        <a:bodyPr/>
        <a:lstStyle/>
        <a:p>
          <a:endParaRPr lang="es-SV"/>
        </a:p>
      </dgm:t>
    </dgm:pt>
    <dgm:pt modelId="{CEEEE340-0101-4147-82B5-679EB5BBF07B}" type="sibTrans" cxnId="{C51E8F5E-D021-4246-827A-74B28C3A5E94}">
      <dgm:prSet/>
      <dgm:spPr/>
      <dgm:t>
        <a:bodyPr/>
        <a:lstStyle/>
        <a:p>
          <a:endParaRPr lang="es-SV"/>
        </a:p>
      </dgm:t>
    </dgm:pt>
    <dgm:pt modelId="{3F7C0661-5E7A-4E48-B94E-83F69B4F0844}">
      <dgm:prSet phldrT="[Texto]" custT="1"/>
      <dgm:spPr/>
      <dgm:t>
        <a:bodyPr anchor="ctr"/>
        <a:lstStyle/>
        <a:p>
          <a:pPr algn="just"/>
          <a:r>
            <a:rPr lang="es-ES" sz="2200" b="1" dirty="0" smtClean="0">
              <a:solidFill>
                <a:srgbClr val="0070C0"/>
              </a:solidFill>
              <a:latin typeface="Arial Narrow" charset="0"/>
            </a:rPr>
            <a:t>Atención con calidad y calidez.</a:t>
          </a:r>
          <a:endParaRPr lang="es-SV" sz="2200" b="1" dirty="0">
            <a:solidFill>
              <a:srgbClr val="0070C0"/>
            </a:solidFill>
            <a:latin typeface="Arial Narrow" charset="0"/>
          </a:endParaRPr>
        </a:p>
      </dgm:t>
    </dgm:pt>
    <dgm:pt modelId="{328D57DC-7C89-47B8-A647-B80133D073CA}" type="parTrans" cxnId="{4996991C-9CBA-4D48-8B42-D78488A0555A}">
      <dgm:prSet/>
      <dgm:spPr/>
      <dgm:t>
        <a:bodyPr/>
        <a:lstStyle/>
        <a:p>
          <a:endParaRPr lang="es-SV"/>
        </a:p>
      </dgm:t>
    </dgm:pt>
    <dgm:pt modelId="{DC0F3711-9B5C-4D4E-A141-74ED48AE4FB7}" type="sibTrans" cxnId="{4996991C-9CBA-4D48-8B42-D78488A0555A}">
      <dgm:prSet/>
      <dgm:spPr/>
      <dgm:t>
        <a:bodyPr/>
        <a:lstStyle/>
        <a:p>
          <a:endParaRPr lang="es-SV"/>
        </a:p>
      </dgm:t>
    </dgm:pt>
    <dgm:pt modelId="{EDEC18C4-13F1-4120-A83A-3150CFCED4D7}">
      <dgm:prSet phldrT="[Texto]" custT="1"/>
      <dgm:spPr/>
      <dgm:t>
        <a:bodyPr/>
        <a:lstStyle/>
        <a:p>
          <a:r>
            <a:rPr lang="es-SV" sz="2800" b="1" dirty="0" smtClean="0"/>
            <a:t>2</a:t>
          </a:r>
          <a:endParaRPr lang="es-SV" sz="2800" b="1" dirty="0"/>
        </a:p>
      </dgm:t>
    </dgm:pt>
    <dgm:pt modelId="{DDC5DB75-34E6-4CC2-9535-88BE7AF0D7FB}" type="parTrans" cxnId="{A2F18D25-7B6E-461D-B9C8-DAF6991623F6}">
      <dgm:prSet/>
      <dgm:spPr/>
      <dgm:t>
        <a:bodyPr/>
        <a:lstStyle/>
        <a:p>
          <a:endParaRPr lang="es-SV"/>
        </a:p>
      </dgm:t>
    </dgm:pt>
    <dgm:pt modelId="{0A74C7D2-2BEB-4A48-8C86-331F77F52EEA}" type="sibTrans" cxnId="{A2F18D25-7B6E-461D-B9C8-DAF6991623F6}">
      <dgm:prSet/>
      <dgm:spPr/>
      <dgm:t>
        <a:bodyPr/>
        <a:lstStyle/>
        <a:p>
          <a:endParaRPr lang="es-SV"/>
        </a:p>
      </dgm:t>
    </dgm:pt>
    <dgm:pt modelId="{23ED3A43-6EE8-43D9-ACFA-5030DA9AE872}">
      <dgm:prSet phldrT="[Texto]" custT="1"/>
      <dgm:spPr/>
      <dgm:t>
        <a:bodyPr anchor="ctr"/>
        <a:lstStyle/>
        <a:p>
          <a:pPr algn="just"/>
          <a:r>
            <a:rPr lang="es-ES" sz="2200" b="1" dirty="0" smtClean="0">
              <a:solidFill>
                <a:srgbClr val="0070C0"/>
              </a:solidFill>
              <a:latin typeface="Arial Narrow" charset="0"/>
            </a:rPr>
            <a:t>Efectividad en la acción: Recuperación de US $ </a:t>
          </a:r>
          <a:r>
            <a:rPr lang="es-SV" sz="2200" b="1" dirty="0" smtClean="0">
              <a:solidFill>
                <a:srgbClr val="0070C0"/>
              </a:solidFill>
              <a:latin typeface="Arial Narrow" charset="0"/>
            </a:rPr>
            <a:t>3,231,696.73 </a:t>
          </a:r>
          <a:r>
            <a:rPr lang="es-ES" sz="2200" b="1" dirty="0" smtClean="0">
              <a:solidFill>
                <a:srgbClr val="0070C0"/>
              </a:solidFill>
              <a:latin typeface="Arial Narrow" charset="0"/>
            </a:rPr>
            <a:t>a favor de consumidores.</a:t>
          </a:r>
          <a:endParaRPr lang="es-SV" sz="2200" b="1" dirty="0">
            <a:solidFill>
              <a:srgbClr val="0070C0"/>
            </a:solidFill>
            <a:latin typeface="Arial Narrow" charset="0"/>
          </a:endParaRPr>
        </a:p>
      </dgm:t>
    </dgm:pt>
    <dgm:pt modelId="{6C1D0640-05D8-4542-9AF2-6C1DF1982C4B}" type="parTrans" cxnId="{0902D02D-5545-40EE-9013-681D515ACC8A}">
      <dgm:prSet/>
      <dgm:spPr/>
      <dgm:t>
        <a:bodyPr/>
        <a:lstStyle/>
        <a:p>
          <a:endParaRPr lang="es-SV"/>
        </a:p>
      </dgm:t>
    </dgm:pt>
    <dgm:pt modelId="{106944ED-D696-4C18-8E54-122BF2817418}" type="sibTrans" cxnId="{0902D02D-5545-40EE-9013-681D515ACC8A}">
      <dgm:prSet/>
      <dgm:spPr/>
      <dgm:t>
        <a:bodyPr/>
        <a:lstStyle/>
        <a:p>
          <a:endParaRPr lang="es-SV"/>
        </a:p>
      </dgm:t>
    </dgm:pt>
    <dgm:pt modelId="{89F93163-4128-4BEE-89FD-F509490213AF}">
      <dgm:prSet phldrT="[Texto]" custT="1"/>
      <dgm:spPr/>
      <dgm:t>
        <a:bodyPr/>
        <a:lstStyle/>
        <a:p>
          <a:r>
            <a:rPr lang="es-SV" sz="2800" b="1" dirty="0" smtClean="0"/>
            <a:t>3</a:t>
          </a:r>
          <a:endParaRPr lang="es-SV" sz="2800" b="1" dirty="0"/>
        </a:p>
      </dgm:t>
    </dgm:pt>
    <dgm:pt modelId="{60F3D706-EC29-4298-8824-EC7CC19521B7}" type="parTrans" cxnId="{6C62D28E-20F5-4312-92A2-A3914A4506A2}">
      <dgm:prSet/>
      <dgm:spPr/>
      <dgm:t>
        <a:bodyPr/>
        <a:lstStyle/>
        <a:p>
          <a:endParaRPr lang="es-SV"/>
        </a:p>
      </dgm:t>
    </dgm:pt>
    <dgm:pt modelId="{DA084281-6358-468D-A981-C4020BDF30CF}" type="sibTrans" cxnId="{6C62D28E-20F5-4312-92A2-A3914A4506A2}">
      <dgm:prSet/>
      <dgm:spPr/>
      <dgm:t>
        <a:bodyPr/>
        <a:lstStyle/>
        <a:p>
          <a:endParaRPr lang="es-SV"/>
        </a:p>
      </dgm:t>
    </dgm:pt>
    <dgm:pt modelId="{DAC0AB14-D1AD-4510-B13C-A60D97FEB437}">
      <dgm:prSet phldrT="[Texto]" custT="1"/>
      <dgm:spPr/>
      <dgm:t>
        <a:bodyPr anchor="ctr"/>
        <a:lstStyle/>
        <a:p>
          <a:pPr algn="just"/>
          <a:r>
            <a:rPr lang="es-ES" sz="2200" b="1" dirty="0" smtClean="0">
              <a:solidFill>
                <a:srgbClr val="0070C0"/>
              </a:solidFill>
              <a:latin typeface="Arial Narrow" charset="0"/>
            </a:rPr>
            <a:t>Sanciones de US$ 1,205,149.11</a:t>
          </a:r>
          <a:r>
            <a:rPr lang="es-SV" sz="2200" b="1" dirty="0" smtClean="0">
              <a:solidFill>
                <a:srgbClr val="0070C0"/>
              </a:solidFill>
              <a:latin typeface="Arial Narrow" charset="0"/>
            </a:rPr>
            <a:t> a proveedores irrespetuosos de La Ley.</a:t>
          </a:r>
          <a:endParaRPr lang="es-SV" sz="2200" b="1" dirty="0">
            <a:solidFill>
              <a:srgbClr val="0070C0"/>
            </a:solidFill>
            <a:latin typeface="Arial Narrow" charset="0"/>
          </a:endParaRPr>
        </a:p>
      </dgm:t>
    </dgm:pt>
    <dgm:pt modelId="{56C1FF54-2DB9-446B-BEB0-258A0F6305A6}" type="parTrans" cxnId="{C72658D0-0490-43D8-ADFB-3B73443CAEAB}">
      <dgm:prSet/>
      <dgm:spPr/>
      <dgm:t>
        <a:bodyPr/>
        <a:lstStyle/>
        <a:p>
          <a:endParaRPr lang="es-SV"/>
        </a:p>
      </dgm:t>
    </dgm:pt>
    <dgm:pt modelId="{80E1A48E-4B97-49F8-849B-C59944E55A26}" type="sibTrans" cxnId="{C72658D0-0490-43D8-ADFB-3B73443CAEAB}">
      <dgm:prSet/>
      <dgm:spPr/>
      <dgm:t>
        <a:bodyPr/>
        <a:lstStyle/>
        <a:p>
          <a:endParaRPr lang="es-SV"/>
        </a:p>
      </dgm:t>
    </dgm:pt>
    <dgm:pt modelId="{BC7A04EA-DD42-4146-ABA9-A91AFCC8955A}">
      <dgm:prSet phldrT="[Texto]" custT="1"/>
      <dgm:spPr/>
      <dgm:t>
        <a:bodyPr/>
        <a:lstStyle/>
        <a:p>
          <a:r>
            <a:rPr lang="es-SV" sz="2800" b="1" dirty="0" smtClean="0"/>
            <a:t>4</a:t>
          </a:r>
          <a:endParaRPr lang="es-SV" sz="2800" b="1" dirty="0"/>
        </a:p>
      </dgm:t>
    </dgm:pt>
    <dgm:pt modelId="{BFA56614-60D1-4979-B7EC-930FD18F65B6}" type="parTrans" cxnId="{3CC42513-436B-4681-A82F-CD3FC4FFA940}">
      <dgm:prSet/>
      <dgm:spPr/>
      <dgm:t>
        <a:bodyPr/>
        <a:lstStyle/>
        <a:p>
          <a:endParaRPr lang="es-SV"/>
        </a:p>
      </dgm:t>
    </dgm:pt>
    <dgm:pt modelId="{E0EF5595-FBD4-4DD6-90FA-C50AE97F0AA6}" type="sibTrans" cxnId="{3CC42513-436B-4681-A82F-CD3FC4FFA940}">
      <dgm:prSet/>
      <dgm:spPr/>
      <dgm:t>
        <a:bodyPr/>
        <a:lstStyle/>
        <a:p>
          <a:endParaRPr lang="es-SV"/>
        </a:p>
      </dgm:t>
    </dgm:pt>
    <dgm:pt modelId="{1A9787C1-55C9-4A06-8FC9-282EA60F3256}">
      <dgm:prSet phldrT="[Texto]" custT="1"/>
      <dgm:spPr/>
      <dgm:t>
        <a:bodyPr anchor="ctr"/>
        <a:lstStyle/>
        <a:p>
          <a:pPr algn="just"/>
          <a:r>
            <a:rPr lang="es-SV" sz="2200" b="1" dirty="0" smtClean="0">
              <a:solidFill>
                <a:srgbClr val="0070C0"/>
              </a:solidFill>
              <a:latin typeface="Arial Narrow" charset="0"/>
            </a:rPr>
            <a:t>Ampliando la vigilancia de mercado.</a:t>
          </a:r>
          <a:endParaRPr lang="es-SV" sz="2200" b="1" dirty="0">
            <a:solidFill>
              <a:srgbClr val="0070C0"/>
            </a:solidFill>
            <a:latin typeface="Arial Narrow" charset="0"/>
          </a:endParaRPr>
        </a:p>
      </dgm:t>
    </dgm:pt>
    <dgm:pt modelId="{F62D095B-361D-462F-B436-D52A6024EE76}" type="parTrans" cxnId="{9483B86C-34AF-4997-80D5-FF6FE8C09CA9}">
      <dgm:prSet/>
      <dgm:spPr/>
      <dgm:t>
        <a:bodyPr/>
        <a:lstStyle/>
        <a:p>
          <a:endParaRPr lang="es-SV"/>
        </a:p>
      </dgm:t>
    </dgm:pt>
    <dgm:pt modelId="{1DE36A5B-9B00-478B-94B6-9D52383ADB14}" type="sibTrans" cxnId="{9483B86C-34AF-4997-80D5-FF6FE8C09CA9}">
      <dgm:prSet/>
      <dgm:spPr/>
      <dgm:t>
        <a:bodyPr/>
        <a:lstStyle/>
        <a:p>
          <a:endParaRPr lang="es-SV"/>
        </a:p>
      </dgm:t>
    </dgm:pt>
    <dgm:pt modelId="{BEABCE5A-F85A-43FD-A1B3-9AE9FBF3D903}">
      <dgm:prSet phldrT="[Texto]" custT="1"/>
      <dgm:spPr/>
      <dgm:t>
        <a:bodyPr/>
        <a:lstStyle/>
        <a:p>
          <a:r>
            <a:rPr lang="es-SV" sz="2800" b="1" dirty="0" smtClean="0"/>
            <a:t>5</a:t>
          </a:r>
          <a:endParaRPr lang="es-SV" sz="2800" b="1" dirty="0"/>
        </a:p>
      </dgm:t>
    </dgm:pt>
    <dgm:pt modelId="{4E3F567E-1F09-4BAD-8EA1-8314EE710DEA}" type="parTrans" cxnId="{B5C83099-A1EC-4CFA-A3A4-BEEE8781C84B}">
      <dgm:prSet/>
      <dgm:spPr/>
      <dgm:t>
        <a:bodyPr/>
        <a:lstStyle/>
        <a:p>
          <a:endParaRPr lang="es-SV"/>
        </a:p>
      </dgm:t>
    </dgm:pt>
    <dgm:pt modelId="{DF5A5719-977F-4791-B086-DFBB3BAF0E2E}" type="sibTrans" cxnId="{B5C83099-A1EC-4CFA-A3A4-BEEE8781C84B}">
      <dgm:prSet/>
      <dgm:spPr/>
      <dgm:t>
        <a:bodyPr/>
        <a:lstStyle/>
        <a:p>
          <a:endParaRPr lang="es-SV"/>
        </a:p>
      </dgm:t>
    </dgm:pt>
    <dgm:pt modelId="{DA8556D6-B7A7-4840-AF2C-6C87CD95DB56}">
      <dgm:prSet phldrT="[Texto]" custT="1"/>
      <dgm:spPr/>
      <dgm:t>
        <a:bodyPr/>
        <a:lstStyle/>
        <a:p>
          <a:r>
            <a:rPr lang="es-SV" sz="2800" b="1" dirty="0" smtClean="0"/>
            <a:t>6</a:t>
          </a:r>
          <a:endParaRPr lang="es-SV" sz="2800" b="1" dirty="0"/>
        </a:p>
      </dgm:t>
    </dgm:pt>
    <dgm:pt modelId="{2427D920-39D0-43CE-991C-6E0E979FD1ED}" type="parTrans" cxnId="{C06DB9A3-256C-4057-903C-0CD0639D540F}">
      <dgm:prSet/>
      <dgm:spPr/>
      <dgm:t>
        <a:bodyPr/>
        <a:lstStyle/>
        <a:p>
          <a:endParaRPr lang="es-SV"/>
        </a:p>
      </dgm:t>
    </dgm:pt>
    <dgm:pt modelId="{94B96CCD-AC95-4786-B2D3-882DBE8EC171}" type="sibTrans" cxnId="{C06DB9A3-256C-4057-903C-0CD0639D540F}">
      <dgm:prSet/>
      <dgm:spPr/>
      <dgm:t>
        <a:bodyPr/>
        <a:lstStyle/>
        <a:p>
          <a:endParaRPr lang="es-SV"/>
        </a:p>
      </dgm:t>
    </dgm:pt>
    <dgm:pt modelId="{6C9210FE-7952-4B84-AF19-37D0E24080AD}">
      <dgm:prSet phldrT="[Texto]" custT="1"/>
      <dgm:spPr/>
      <dgm:t>
        <a:bodyPr anchor="ctr"/>
        <a:lstStyle/>
        <a:p>
          <a:pPr algn="just"/>
          <a:r>
            <a:rPr lang="es-SV" sz="2200" b="1" dirty="0" smtClean="0">
              <a:solidFill>
                <a:srgbClr val="0070C0"/>
              </a:solidFill>
              <a:latin typeface="Arial Narrow" charset="0"/>
            </a:rPr>
            <a:t>Transparentando Mercados: Sondeos y Observatorio de Precios </a:t>
          </a:r>
          <a:endParaRPr lang="es-SV" sz="2200" b="1" dirty="0">
            <a:solidFill>
              <a:srgbClr val="0070C0"/>
            </a:solidFill>
            <a:latin typeface="Arial Narrow" charset="0"/>
          </a:endParaRPr>
        </a:p>
      </dgm:t>
    </dgm:pt>
    <dgm:pt modelId="{12C279A2-D480-4A89-AF99-F131A50E1ABD}" type="parTrans" cxnId="{443F9EE4-FB13-4479-A5D3-02E11B5706EA}">
      <dgm:prSet/>
      <dgm:spPr/>
      <dgm:t>
        <a:bodyPr/>
        <a:lstStyle/>
        <a:p>
          <a:endParaRPr lang="es-SV"/>
        </a:p>
      </dgm:t>
    </dgm:pt>
    <dgm:pt modelId="{78B9B746-BF90-45FA-8CCD-C84A08545492}" type="sibTrans" cxnId="{443F9EE4-FB13-4479-A5D3-02E11B5706EA}">
      <dgm:prSet/>
      <dgm:spPr/>
      <dgm:t>
        <a:bodyPr/>
        <a:lstStyle/>
        <a:p>
          <a:endParaRPr lang="es-SV"/>
        </a:p>
      </dgm:t>
    </dgm:pt>
    <dgm:pt modelId="{BA8FA2A8-223B-4075-8C7F-0E2F8C4E1D2F}">
      <dgm:prSet phldrT="[Texto]" custT="1"/>
      <dgm:spPr/>
      <dgm:t>
        <a:bodyPr anchor="ctr"/>
        <a:lstStyle/>
        <a:p>
          <a:pPr algn="just"/>
          <a:r>
            <a:rPr lang="es-SV" sz="2200" b="1" dirty="0" smtClean="0">
              <a:solidFill>
                <a:srgbClr val="0070C0"/>
              </a:solidFill>
              <a:latin typeface="Arial Narrow" charset="0"/>
            </a:rPr>
            <a:t>Acercamiento de los servicios de La Defensoría.</a:t>
          </a:r>
          <a:endParaRPr lang="es-SV" sz="2200" b="1" dirty="0">
            <a:solidFill>
              <a:srgbClr val="0070C0"/>
            </a:solidFill>
            <a:latin typeface="Arial Narrow" charset="0"/>
          </a:endParaRPr>
        </a:p>
      </dgm:t>
    </dgm:pt>
    <dgm:pt modelId="{23DA5054-EFF4-4B18-B072-84F6ADFEC4DE}" type="parTrans" cxnId="{42C460EB-AC04-421D-9F59-921FE9714658}">
      <dgm:prSet/>
      <dgm:spPr/>
      <dgm:t>
        <a:bodyPr/>
        <a:lstStyle/>
        <a:p>
          <a:endParaRPr lang="es-SV"/>
        </a:p>
      </dgm:t>
    </dgm:pt>
    <dgm:pt modelId="{3ACAD6A8-67B6-4C71-B035-4EE5629B9078}" type="sibTrans" cxnId="{42C460EB-AC04-421D-9F59-921FE9714658}">
      <dgm:prSet/>
      <dgm:spPr/>
      <dgm:t>
        <a:bodyPr/>
        <a:lstStyle/>
        <a:p>
          <a:endParaRPr lang="es-SV"/>
        </a:p>
      </dgm:t>
    </dgm:pt>
    <dgm:pt modelId="{8D6BF887-10B7-4DC9-8062-0F2BCE4E3999}" type="pres">
      <dgm:prSet presAssocID="{8DC537C6-C2EA-415C-9579-72235CAAB3C3}" presName="Name0" presStyleCnt="0">
        <dgm:presLayoutVars>
          <dgm:chMax/>
          <dgm:chPref val="3"/>
          <dgm:dir/>
          <dgm:animOne val="branch"/>
          <dgm:animLvl val="lvl"/>
        </dgm:presLayoutVars>
      </dgm:prSet>
      <dgm:spPr/>
      <dgm:t>
        <a:bodyPr/>
        <a:lstStyle/>
        <a:p>
          <a:endParaRPr lang="es-SV"/>
        </a:p>
      </dgm:t>
    </dgm:pt>
    <dgm:pt modelId="{54F7497A-2151-4698-A13F-AEF95928BDC7}" type="pres">
      <dgm:prSet presAssocID="{5855D4B9-BAC9-4A89-ADCA-E257F9246DD3}" presName="composite" presStyleCnt="0"/>
      <dgm:spPr/>
    </dgm:pt>
    <dgm:pt modelId="{79A213D3-6321-4CD0-88A0-3300F40A2E1F}" type="pres">
      <dgm:prSet presAssocID="{5855D4B9-BAC9-4A89-ADCA-E257F9246DD3}" presName="FirstChild" presStyleLbl="revTx" presStyleIdx="0" presStyleCnt="6">
        <dgm:presLayoutVars>
          <dgm:chMax val="0"/>
          <dgm:chPref val="0"/>
          <dgm:bulletEnabled val="1"/>
        </dgm:presLayoutVars>
      </dgm:prSet>
      <dgm:spPr/>
      <dgm:t>
        <a:bodyPr/>
        <a:lstStyle/>
        <a:p>
          <a:endParaRPr lang="es-SV"/>
        </a:p>
      </dgm:t>
    </dgm:pt>
    <dgm:pt modelId="{6A4EC5C0-024D-49EA-AF3C-53C2019A711C}" type="pres">
      <dgm:prSet presAssocID="{5855D4B9-BAC9-4A89-ADCA-E257F9246DD3}" presName="Parent" presStyleLbl="alignNode1" presStyleIdx="0" presStyleCnt="6" custScaleX="37881" custScaleY="58758">
        <dgm:presLayoutVars>
          <dgm:chMax val="3"/>
          <dgm:chPref val="3"/>
          <dgm:bulletEnabled val="1"/>
        </dgm:presLayoutVars>
      </dgm:prSet>
      <dgm:spPr/>
      <dgm:t>
        <a:bodyPr/>
        <a:lstStyle/>
        <a:p>
          <a:endParaRPr lang="es-SV"/>
        </a:p>
      </dgm:t>
    </dgm:pt>
    <dgm:pt modelId="{39D8CA88-EF5C-43DE-AD92-0BDF4329C959}" type="pres">
      <dgm:prSet presAssocID="{5855D4B9-BAC9-4A89-ADCA-E257F9246DD3}" presName="Accent" presStyleLbl="parChTrans1D1" presStyleIdx="0" presStyleCnt="6"/>
      <dgm:spPr>
        <a:ln>
          <a:solidFill>
            <a:schemeClr val="bg1"/>
          </a:solidFill>
        </a:ln>
      </dgm:spPr>
    </dgm:pt>
    <dgm:pt modelId="{42D036CC-6B15-446C-877B-41F42A4B8ADB}" type="pres">
      <dgm:prSet presAssocID="{CEEEE340-0101-4147-82B5-679EB5BBF07B}" presName="sibTrans" presStyleCnt="0"/>
      <dgm:spPr/>
    </dgm:pt>
    <dgm:pt modelId="{9A04E4FF-FBC0-4326-B60A-74DE58AC4A8A}" type="pres">
      <dgm:prSet presAssocID="{EDEC18C4-13F1-4120-A83A-3150CFCED4D7}" presName="composite" presStyleCnt="0"/>
      <dgm:spPr/>
    </dgm:pt>
    <dgm:pt modelId="{7FBED063-C0E7-4729-B3CB-2902941E1425}" type="pres">
      <dgm:prSet presAssocID="{EDEC18C4-13F1-4120-A83A-3150CFCED4D7}" presName="FirstChild" presStyleLbl="revTx" presStyleIdx="1" presStyleCnt="6">
        <dgm:presLayoutVars>
          <dgm:chMax val="0"/>
          <dgm:chPref val="0"/>
          <dgm:bulletEnabled val="1"/>
        </dgm:presLayoutVars>
      </dgm:prSet>
      <dgm:spPr/>
      <dgm:t>
        <a:bodyPr/>
        <a:lstStyle/>
        <a:p>
          <a:endParaRPr lang="es-SV"/>
        </a:p>
      </dgm:t>
    </dgm:pt>
    <dgm:pt modelId="{858AD245-A4DF-4EFD-9DB2-8BC1CE232CE2}" type="pres">
      <dgm:prSet presAssocID="{EDEC18C4-13F1-4120-A83A-3150CFCED4D7}" presName="Parent" presStyleLbl="alignNode1" presStyleIdx="1" presStyleCnt="6" custScaleX="37881" custScaleY="58758">
        <dgm:presLayoutVars>
          <dgm:chMax val="3"/>
          <dgm:chPref val="3"/>
          <dgm:bulletEnabled val="1"/>
        </dgm:presLayoutVars>
      </dgm:prSet>
      <dgm:spPr/>
      <dgm:t>
        <a:bodyPr/>
        <a:lstStyle/>
        <a:p>
          <a:endParaRPr lang="es-SV"/>
        </a:p>
      </dgm:t>
    </dgm:pt>
    <dgm:pt modelId="{10ACA169-EC53-40CA-A38A-51B189A1133A}" type="pres">
      <dgm:prSet presAssocID="{EDEC18C4-13F1-4120-A83A-3150CFCED4D7}" presName="Accent" presStyleLbl="parChTrans1D1" presStyleIdx="1" presStyleCnt="6"/>
      <dgm:spPr>
        <a:ln>
          <a:solidFill>
            <a:schemeClr val="bg1"/>
          </a:solidFill>
        </a:ln>
      </dgm:spPr>
    </dgm:pt>
    <dgm:pt modelId="{D2D78F70-354B-4913-979B-A6D252056EFF}" type="pres">
      <dgm:prSet presAssocID="{0A74C7D2-2BEB-4A48-8C86-331F77F52EEA}" presName="sibTrans" presStyleCnt="0"/>
      <dgm:spPr/>
    </dgm:pt>
    <dgm:pt modelId="{127850FE-B624-4448-A28B-820A9D0FAA2A}" type="pres">
      <dgm:prSet presAssocID="{89F93163-4128-4BEE-89FD-F509490213AF}" presName="composite" presStyleCnt="0"/>
      <dgm:spPr/>
    </dgm:pt>
    <dgm:pt modelId="{F2194206-BE28-45A6-9A1D-47D22E67A158}" type="pres">
      <dgm:prSet presAssocID="{89F93163-4128-4BEE-89FD-F509490213AF}" presName="FirstChild" presStyleLbl="revTx" presStyleIdx="2" presStyleCnt="6">
        <dgm:presLayoutVars>
          <dgm:chMax val="0"/>
          <dgm:chPref val="0"/>
          <dgm:bulletEnabled val="1"/>
        </dgm:presLayoutVars>
      </dgm:prSet>
      <dgm:spPr/>
      <dgm:t>
        <a:bodyPr/>
        <a:lstStyle/>
        <a:p>
          <a:endParaRPr lang="es-SV"/>
        </a:p>
      </dgm:t>
    </dgm:pt>
    <dgm:pt modelId="{AB5AA925-CC9A-48B9-8493-17C609CF3716}" type="pres">
      <dgm:prSet presAssocID="{89F93163-4128-4BEE-89FD-F509490213AF}" presName="Parent" presStyleLbl="alignNode1" presStyleIdx="2" presStyleCnt="6" custScaleX="37881" custScaleY="58758">
        <dgm:presLayoutVars>
          <dgm:chMax val="3"/>
          <dgm:chPref val="3"/>
          <dgm:bulletEnabled val="1"/>
        </dgm:presLayoutVars>
      </dgm:prSet>
      <dgm:spPr/>
      <dgm:t>
        <a:bodyPr/>
        <a:lstStyle/>
        <a:p>
          <a:endParaRPr lang="es-SV"/>
        </a:p>
      </dgm:t>
    </dgm:pt>
    <dgm:pt modelId="{F53A2CB0-676D-4798-8EA9-D59C0937BE13}" type="pres">
      <dgm:prSet presAssocID="{89F93163-4128-4BEE-89FD-F509490213AF}" presName="Accent" presStyleLbl="parChTrans1D1" presStyleIdx="2" presStyleCnt="6"/>
      <dgm:spPr>
        <a:ln>
          <a:solidFill>
            <a:schemeClr val="bg1"/>
          </a:solidFill>
        </a:ln>
      </dgm:spPr>
    </dgm:pt>
    <dgm:pt modelId="{6D00382A-C2BA-42C1-9CEA-2DF065EC2444}" type="pres">
      <dgm:prSet presAssocID="{DA084281-6358-468D-A981-C4020BDF30CF}" presName="sibTrans" presStyleCnt="0"/>
      <dgm:spPr/>
    </dgm:pt>
    <dgm:pt modelId="{911B71EE-FA2D-44A9-B5B0-398A4656BB14}" type="pres">
      <dgm:prSet presAssocID="{BC7A04EA-DD42-4146-ABA9-A91AFCC8955A}" presName="composite" presStyleCnt="0"/>
      <dgm:spPr/>
    </dgm:pt>
    <dgm:pt modelId="{400BCA1C-C215-4A47-B82F-5BE14BBAB2C4}" type="pres">
      <dgm:prSet presAssocID="{BC7A04EA-DD42-4146-ABA9-A91AFCC8955A}" presName="FirstChild" presStyleLbl="revTx" presStyleIdx="3" presStyleCnt="6">
        <dgm:presLayoutVars>
          <dgm:chMax val="0"/>
          <dgm:chPref val="0"/>
          <dgm:bulletEnabled val="1"/>
        </dgm:presLayoutVars>
      </dgm:prSet>
      <dgm:spPr/>
      <dgm:t>
        <a:bodyPr/>
        <a:lstStyle/>
        <a:p>
          <a:endParaRPr lang="es-SV"/>
        </a:p>
      </dgm:t>
    </dgm:pt>
    <dgm:pt modelId="{781DE2AB-07E1-446D-8462-5C9A5D4DDD08}" type="pres">
      <dgm:prSet presAssocID="{BC7A04EA-DD42-4146-ABA9-A91AFCC8955A}" presName="Parent" presStyleLbl="alignNode1" presStyleIdx="3" presStyleCnt="6" custScaleX="37881" custScaleY="58758">
        <dgm:presLayoutVars>
          <dgm:chMax val="3"/>
          <dgm:chPref val="3"/>
          <dgm:bulletEnabled val="1"/>
        </dgm:presLayoutVars>
      </dgm:prSet>
      <dgm:spPr/>
      <dgm:t>
        <a:bodyPr/>
        <a:lstStyle/>
        <a:p>
          <a:endParaRPr lang="es-SV"/>
        </a:p>
      </dgm:t>
    </dgm:pt>
    <dgm:pt modelId="{378443BD-7C4E-4B81-A215-B8F457C0ED77}" type="pres">
      <dgm:prSet presAssocID="{BC7A04EA-DD42-4146-ABA9-A91AFCC8955A}" presName="Accent" presStyleLbl="parChTrans1D1" presStyleIdx="3" presStyleCnt="6"/>
      <dgm:spPr>
        <a:ln>
          <a:solidFill>
            <a:schemeClr val="bg1"/>
          </a:solidFill>
        </a:ln>
      </dgm:spPr>
    </dgm:pt>
    <dgm:pt modelId="{3883AC51-D72C-41A2-80CE-A029ABEB540C}" type="pres">
      <dgm:prSet presAssocID="{E0EF5595-FBD4-4DD6-90FA-C50AE97F0AA6}" presName="sibTrans" presStyleCnt="0"/>
      <dgm:spPr/>
    </dgm:pt>
    <dgm:pt modelId="{E0FFDB9B-FE75-48AE-987A-C513BB202E1C}" type="pres">
      <dgm:prSet presAssocID="{BEABCE5A-F85A-43FD-A1B3-9AE9FBF3D903}" presName="composite" presStyleCnt="0"/>
      <dgm:spPr/>
    </dgm:pt>
    <dgm:pt modelId="{0C7ACBA7-4558-496B-9FBC-1F3968ADC0DD}" type="pres">
      <dgm:prSet presAssocID="{BEABCE5A-F85A-43FD-A1B3-9AE9FBF3D903}" presName="FirstChild" presStyleLbl="revTx" presStyleIdx="4" presStyleCnt="6">
        <dgm:presLayoutVars>
          <dgm:chMax val="0"/>
          <dgm:chPref val="0"/>
          <dgm:bulletEnabled val="1"/>
        </dgm:presLayoutVars>
      </dgm:prSet>
      <dgm:spPr/>
      <dgm:t>
        <a:bodyPr/>
        <a:lstStyle/>
        <a:p>
          <a:endParaRPr lang="es-SV"/>
        </a:p>
      </dgm:t>
    </dgm:pt>
    <dgm:pt modelId="{657B83DE-3359-4C01-90D5-7DC12512EF53}" type="pres">
      <dgm:prSet presAssocID="{BEABCE5A-F85A-43FD-A1B3-9AE9FBF3D903}" presName="Parent" presStyleLbl="alignNode1" presStyleIdx="4" presStyleCnt="6" custScaleX="37881" custScaleY="58758">
        <dgm:presLayoutVars>
          <dgm:chMax val="3"/>
          <dgm:chPref val="3"/>
          <dgm:bulletEnabled val="1"/>
        </dgm:presLayoutVars>
      </dgm:prSet>
      <dgm:spPr/>
      <dgm:t>
        <a:bodyPr/>
        <a:lstStyle/>
        <a:p>
          <a:endParaRPr lang="es-SV"/>
        </a:p>
      </dgm:t>
    </dgm:pt>
    <dgm:pt modelId="{FDC9C11C-0246-4ACC-890F-6DD4C4CB0642}" type="pres">
      <dgm:prSet presAssocID="{BEABCE5A-F85A-43FD-A1B3-9AE9FBF3D903}" presName="Accent" presStyleLbl="parChTrans1D1" presStyleIdx="4" presStyleCnt="6"/>
      <dgm:spPr>
        <a:ln>
          <a:solidFill>
            <a:schemeClr val="bg1"/>
          </a:solidFill>
        </a:ln>
      </dgm:spPr>
    </dgm:pt>
    <dgm:pt modelId="{BA47336F-B2FA-49CF-A805-B2A437EDF3BA}" type="pres">
      <dgm:prSet presAssocID="{DF5A5719-977F-4791-B086-DFBB3BAF0E2E}" presName="sibTrans" presStyleCnt="0"/>
      <dgm:spPr/>
    </dgm:pt>
    <dgm:pt modelId="{99CAAA9E-A730-4E47-A1A6-B5D12958C157}" type="pres">
      <dgm:prSet presAssocID="{DA8556D6-B7A7-4840-AF2C-6C87CD95DB56}" presName="composite" presStyleCnt="0"/>
      <dgm:spPr/>
    </dgm:pt>
    <dgm:pt modelId="{7CD1F047-8642-49B5-889D-D3E41C93E755}" type="pres">
      <dgm:prSet presAssocID="{DA8556D6-B7A7-4840-AF2C-6C87CD95DB56}" presName="FirstChild" presStyleLbl="revTx" presStyleIdx="5" presStyleCnt="6">
        <dgm:presLayoutVars>
          <dgm:chMax val="0"/>
          <dgm:chPref val="0"/>
          <dgm:bulletEnabled val="1"/>
        </dgm:presLayoutVars>
      </dgm:prSet>
      <dgm:spPr/>
      <dgm:t>
        <a:bodyPr/>
        <a:lstStyle/>
        <a:p>
          <a:endParaRPr lang="es-SV"/>
        </a:p>
      </dgm:t>
    </dgm:pt>
    <dgm:pt modelId="{9D9D76B1-3746-4CB4-82C2-DACC72DC6BC3}" type="pres">
      <dgm:prSet presAssocID="{DA8556D6-B7A7-4840-AF2C-6C87CD95DB56}" presName="Parent" presStyleLbl="alignNode1" presStyleIdx="5" presStyleCnt="6" custScaleX="37881" custScaleY="58758">
        <dgm:presLayoutVars>
          <dgm:chMax val="3"/>
          <dgm:chPref val="3"/>
          <dgm:bulletEnabled val="1"/>
        </dgm:presLayoutVars>
      </dgm:prSet>
      <dgm:spPr/>
      <dgm:t>
        <a:bodyPr/>
        <a:lstStyle/>
        <a:p>
          <a:endParaRPr lang="es-SV"/>
        </a:p>
      </dgm:t>
    </dgm:pt>
    <dgm:pt modelId="{CC9E7529-808E-4ECC-8566-592F5348E8B4}" type="pres">
      <dgm:prSet presAssocID="{DA8556D6-B7A7-4840-AF2C-6C87CD95DB56}" presName="Accent" presStyleLbl="parChTrans1D1" presStyleIdx="5" presStyleCnt="6"/>
      <dgm:spPr/>
    </dgm:pt>
  </dgm:ptLst>
  <dgm:cxnLst>
    <dgm:cxn modelId="{4996991C-9CBA-4D48-8B42-D78488A0555A}" srcId="{5855D4B9-BAC9-4A89-ADCA-E257F9246DD3}" destId="{3F7C0661-5E7A-4E48-B94E-83F69B4F0844}" srcOrd="0" destOrd="0" parTransId="{328D57DC-7C89-47B8-A647-B80133D073CA}" sibTransId="{DC0F3711-9B5C-4D4E-A141-74ED48AE4FB7}"/>
    <dgm:cxn modelId="{0902D02D-5545-40EE-9013-681D515ACC8A}" srcId="{EDEC18C4-13F1-4120-A83A-3150CFCED4D7}" destId="{23ED3A43-6EE8-43D9-ACFA-5030DA9AE872}" srcOrd="0" destOrd="0" parTransId="{6C1D0640-05D8-4542-9AF2-6C1DF1982C4B}" sibTransId="{106944ED-D696-4C18-8E54-122BF2817418}"/>
    <dgm:cxn modelId="{443F9EE4-FB13-4479-A5D3-02E11B5706EA}" srcId="{BEABCE5A-F85A-43FD-A1B3-9AE9FBF3D903}" destId="{6C9210FE-7952-4B84-AF19-37D0E24080AD}" srcOrd="0" destOrd="0" parTransId="{12C279A2-D480-4A89-AF99-F131A50E1ABD}" sibTransId="{78B9B746-BF90-45FA-8CCD-C84A08545492}"/>
    <dgm:cxn modelId="{C51E8F5E-D021-4246-827A-74B28C3A5E94}" srcId="{8DC537C6-C2EA-415C-9579-72235CAAB3C3}" destId="{5855D4B9-BAC9-4A89-ADCA-E257F9246DD3}" srcOrd="0" destOrd="0" parTransId="{D1065FAE-7D61-401C-B5F7-C0B171714C99}" sibTransId="{CEEEE340-0101-4147-82B5-679EB5BBF07B}"/>
    <dgm:cxn modelId="{E6DFBBB7-70B9-4582-AEA5-5CD1DDE7A991}" type="presOf" srcId="{BC7A04EA-DD42-4146-ABA9-A91AFCC8955A}" destId="{781DE2AB-07E1-446D-8462-5C9A5D4DDD08}" srcOrd="0" destOrd="0" presId="urn:microsoft.com/office/officeart/2011/layout/TabList"/>
    <dgm:cxn modelId="{FE524183-85E1-41A2-9CB1-23D88529CFC7}" type="presOf" srcId="{23ED3A43-6EE8-43D9-ACFA-5030DA9AE872}" destId="{7FBED063-C0E7-4729-B3CB-2902941E1425}" srcOrd="0" destOrd="0" presId="urn:microsoft.com/office/officeart/2011/layout/TabList"/>
    <dgm:cxn modelId="{62997C28-EFD9-4F20-BB5C-6A39A151F0F1}" type="presOf" srcId="{DA8556D6-B7A7-4840-AF2C-6C87CD95DB56}" destId="{9D9D76B1-3746-4CB4-82C2-DACC72DC6BC3}" srcOrd="0" destOrd="0" presId="urn:microsoft.com/office/officeart/2011/layout/TabList"/>
    <dgm:cxn modelId="{89C82874-A04A-45A8-A474-F04EDEF6150C}" type="presOf" srcId="{89F93163-4128-4BEE-89FD-F509490213AF}" destId="{AB5AA925-CC9A-48B9-8493-17C609CF3716}" srcOrd="0" destOrd="0" presId="urn:microsoft.com/office/officeart/2011/layout/TabList"/>
    <dgm:cxn modelId="{7A0F2B41-C813-4366-86FC-205B1C92BD6B}" type="presOf" srcId="{8DC537C6-C2EA-415C-9579-72235CAAB3C3}" destId="{8D6BF887-10B7-4DC9-8062-0F2BCE4E3999}" srcOrd="0" destOrd="0" presId="urn:microsoft.com/office/officeart/2011/layout/TabList"/>
    <dgm:cxn modelId="{98607200-3F9F-4BBE-9406-F1DD29631820}" type="presOf" srcId="{BEABCE5A-F85A-43FD-A1B3-9AE9FBF3D903}" destId="{657B83DE-3359-4C01-90D5-7DC12512EF53}" srcOrd="0" destOrd="0" presId="urn:microsoft.com/office/officeart/2011/layout/TabList"/>
    <dgm:cxn modelId="{C72658D0-0490-43D8-ADFB-3B73443CAEAB}" srcId="{89F93163-4128-4BEE-89FD-F509490213AF}" destId="{DAC0AB14-D1AD-4510-B13C-A60D97FEB437}" srcOrd="0" destOrd="0" parTransId="{56C1FF54-2DB9-446B-BEB0-258A0F6305A6}" sibTransId="{80E1A48E-4B97-49F8-849B-C59944E55A26}"/>
    <dgm:cxn modelId="{9483B86C-34AF-4997-80D5-FF6FE8C09CA9}" srcId="{BC7A04EA-DD42-4146-ABA9-A91AFCC8955A}" destId="{1A9787C1-55C9-4A06-8FC9-282EA60F3256}" srcOrd="0" destOrd="0" parTransId="{F62D095B-361D-462F-B436-D52A6024EE76}" sibTransId="{1DE36A5B-9B00-478B-94B6-9D52383ADB14}"/>
    <dgm:cxn modelId="{A2F18D25-7B6E-461D-B9C8-DAF6991623F6}" srcId="{8DC537C6-C2EA-415C-9579-72235CAAB3C3}" destId="{EDEC18C4-13F1-4120-A83A-3150CFCED4D7}" srcOrd="1" destOrd="0" parTransId="{DDC5DB75-34E6-4CC2-9535-88BE7AF0D7FB}" sibTransId="{0A74C7D2-2BEB-4A48-8C86-331F77F52EEA}"/>
    <dgm:cxn modelId="{18E9B2E6-0512-4FF8-8C57-7E7E7BC6FEB0}" type="presOf" srcId="{1A9787C1-55C9-4A06-8FC9-282EA60F3256}" destId="{400BCA1C-C215-4A47-B82F-5BE14BBAB2C4}" srcOrd="0" destOrd="0" presId="urn:microsoft.com/office/officeart/2011/layout/TabList"/>
    <dgm:cxn modelId="{B5C83099-A1EC-4CFA-A3A4-BEEE8781C84B}" srcId="{8DC537C6-C2EA-415C-9579-72235CAAB3C3}" destId="{BEABCE5A-F85A-43FD-A1B3-9AE9FBF3D903}" srcOrd="4" destOrd="0" parTransId="{4E3F567E-1F09-4BAD-8EA1-8314EE710DEA}" sibTransId="{DF5A5719-977F-4791-B086-DFBB3BAF0E2E}"/>
    <dgm:cxn modelId="{6C62D28E-20F5-4312-92A2-A3914A4506A2}" srcId="{8DC537C6-C2EA-415C-9579-72235CAAB3C3}" destId="{89F93163-4128-4BEE-89FD-F509490213AF}" srcOrd="2" destOrd="0" parTransId="{60F3D706-EC29-4298-8824-EC7CC19521B7}" sibTransId="{DA084281-6358-468D-A981-C4020BDF30CF}"/>
    <dgm:cxn modelId="{040E5A56-805E-442F-85C1-4357A40F991D}" type="presOf" srcId="{6C9210FE-7952-4B84-AF19-37D0E24080AD}" destId="{0C7ACBA7-4558-496B-9FBC-1F3968ADC0DD}" srcOrd="0" destOrd="0" presId="urn:microsoft.com/office/officeart/2011/layout/TabList"/>
    <dgm:cxn modelId="{8070C5D6-456F-47AC-ABF0-DFF3CAE99B71}" type="presOf" srcId="{BA8FA2A8-223B-4075-8C7F-0E2F8C4E1D2F}" destId="{7CD1F047-8642-49B5-889D-D3E41C93E755}" srcOrd="0" destOrd="0" presId="urn:microsoft.com/office/officeart/2011/layout/TabList"/>
    <dgm:cxn modelId="{42C460EB-AC04-421D-9F59-921FE9714658}" srcId="{DA8556D6-B7A7-4840-AF2C-6C87CD95DB56}" destId="{BA8FA2A8-223B-4075-8C7F-0E2F8C4E1D2F}" srcOrd="0" destOrd="0" parTransId="{23DA5054-EFF4-4B18-B072-84F6ADFEC4DE}" sibTransId="{3ACAD6A8-67B6-4C71-B035-4EE5629B9078}"/>
    <dgm:cxn modelId="{C06DB9A3-256C-4057-903C-0CD0639D540F}" srcId="{8DC537C6-C2EA-415C-9579-72235CAAB3C3}" destId="{DA8556D6-B7A7-4840-AF2C-6C87CD95DB56}" srcOrd="5" destOrd="0" parTransId="{2427D920-39D0-43CE-991C-6E0E979FD1ED}" sibTransId="{94B96CCD-AC95-4786-B2D3-882DBE8EC171}"/>
    <dgm:cxn modelId="{6ED33281-63B8-434D-9AE3-DE63DE84FFC0}" type="presOf" srcId="{5855D4B9-BAC9-4A89-ADCA-E257F9246DD3}" destId="{6A4EC5C0-024D-49EA-AF3C-53C2019A711C}" srcOrd="0" destOrd="0" presId="urn:microsoft.com/office/officeart/2011/layout/TabList"/>
    <dgm:cxn modelId="{82B3DADC-2D75-4460-8DF5-4E17DF26F02D}" type="presOf" srcId="{DAC0AB14-D1AD-4510-B13C-A60D97FEB437}" destId="{F2194206-BE28-45A6-9A1D-47D22E67A158}" srcOrd="0" destOrd="0" presId="urn:microsoft.com/office/officeart/2011/layout/TabList"/>
    <dgm:cxn modelId="{45768EB8-D41B-40A1-8039-B85DCA015060}" type="presOf" srcId="{3F7C0661-5E7A-4E48-B94E-83F69B4F0844}" destId="{79A213D3-6321-4CD0-88A0-3300F40A2E1F}" srcOrd="0" destOrd="0" presId="urn:microsoft.com/office/officeart/2011/layout/TabList"/>
    <dgm:cxn modelId="{3CC42513-436B-4681-A82F-CD3FC4FFA940}" srcId="{8DC537C6-C2EA-415C-9579-72235CAAB3C3}" destId="{BC7A04EA-DD42-4146-ABA9-A91AFCC8955A}" srcOrd="3" destOrd="0" parTransId="{BFA56614-60D1-4979-B7EC-930FD18F65B6}" sibTransId="{E0EF5595-FBD4-4DD6-90FA-C50AE97F0AA6}"/>
    <dgm:cxn modelId="{42695E32-3DE7-449F-849E-0DD7FC5F762E}" type="presOf" srcId="{EDEC18C4-13F1-4120-A83A-3150CFCED4D7}" destId="{858AD245-A4DF-4EFD-9DB2-8BC1CE232CE2}" srcOrd="0" destOrd="0" presId="urn:microsoft.com/office/officeart/2011/layout/TabList"/>
    <dgm:cxn modelId="{59853116-F228-4DA3-B04C-2E9BDF850C0E}" type="presParOf" srcId="{8D6BF887-10B7-4DC9-8062-0F2BCE4E3999}" destId="{54F7497A-2151-4698-A13F-AEF95928BDC7}" srcOrd="0" destOrd="0" presId="urn:microsoft.com/office/officeart/2011/layout/TabList"/>
    <dgm:cxn modelId="{29E710EA-BFA2-49FE-B8C4-F8FBA53006E1}" type="presParOf" srcId="{54F7497A-2151-4698-A13F-AEF95928BDC7}" destId="{79A213D3-6321-4CD0-88A0-3300F40A2E1F}" srcOrd="0" destOrd="0" presId="urn:microsoft.com/office/officeart/2011/layout/TabList"/>
    <dgm:cxn modelId="{B77AB2E4-6A77-4004-8B5C-C25A7888E1E4}" type="presParOf" srcId="{54F7497A-2151-4698-A13F-AEF95928BDC7}" destId="{6A4EC5C0-024D-49EA-AF3C-53C2019A711C}" srcOrd="1" destOrd="0" presId="urn:microsoft.com/office/officeart/2011/layout/TabList"/>
    <dgm:cxn modelId="{4831D006-7F59-4C4E-A35F-3D46543C47FF}" type="presParOf" srcId="{54F7497A-2151-4698-A13F-AEF95928BDC7}" destId="{39D8CA88-EF5C-43DE-AD92-0BDF4329C959}" srcOrd="2" destOrd="0" presId="urn:microsoft.com/office/officeart/2011/layout/TabList"/>
    <dgm:cxn modelId="{979F228A-7DDF-4768-BFC6-248E4DF62184}" type="presParOf" srcId="{8D6BF887-10B7-4DC9-8062-0F2BCE4E3999}" destId="{42D036CC-6B15-446C-877B-41F42A4B8ADB}" srcOrd="1" destOrd="0" presId="urn:microsoft.com/office/officeart/2011/layout/TabList"/>
    <dgm:cxn modelId="{AA28D7BD-F0A1-42F5-9475-9757ABA554DB}" type="presParOf" srcId="{8D6BF887-10B7-4DC9-8062-0F2BCE4E3999}" destId="{9A04E4FF-FBC0-4326-B60A-74DE58AC4A8A}" srcOrd="2" destOrd="0" presId="urn:microsoft.com/office/officeart/2011/layout/TabList"/>
    <dgm:cxn modelId="{23711EEE-F56E-4D2E-A195-D0BA56F91C42}" type="presParOf" srcId="{9A04E4FF-FBC0-4326-B60A-74DE58AC4A8A}" destId="{7FBED063-C0E7-4729-B3CB-2902941E1425}" srcOrd="0" destOrd="0" presId="urn:microsoft.com/office/officeart/2011/layout/TabList"/>
    <dgm:cxn modelId="{D7DCC38B-9543-4AE5-98AC-D5EB9BB056B5}" type="presParOf" srcId="{9A04E4FF-FBC0-4326-B60A-74DE58AC4A8A}" destId="{858AD245-A4DF-4EFD-9DB2-8BC1CE232CE2}" srcOrd="1" destOrd="0" presId="urn:microsoft.com/office/officeart/2011/layout/TabList"/>
    <dgm:cxn modelId="{A977C713-3138-4B8C-A394-B8901AFAC81F}" type="presParOf" srcId="{9A04E4FF-FBC0-4326-B60A-74DE58AC4A8A}" destId="{10ACA169-EC53-40CA-A38A-51B189A1133A}" srcOrd="2" destOrd="0" presId="urn:microsoft.com/office/officeart/2011/layout/TabList"/>
    <dgm:cxn modelId="{1D656C81-606C-462E-A181-5D396B724A7F}" type="presParOf" srcId="{8D6BF887-10B7-4DC9-8062-0F2BCE4E3999}" destId="{D2D78F70-354B-4913-979B-A6D252056EFF}" srcOrd="3" destOrd="0" presId="urn:microsoft.com/office/officeart/2011/layout/TabList"/>
    <dgm:cxn modelId="{8BD77EDD-891F-440E-9758-03E784666198}" type="presParOf" srcId="{8D6BF887-10B7-4DC9-8062-0F2BCE4E3999}" destId="{127850FE-B624-4448-A28B-820A9D0FAA2A}" srcOrd="4" destOrd="0" presId="urn:microsoft.com/office/officeart/2011/layout/TabList"/>
    <dgm:cxn modelId="{9E3098BC-6864-41EC-A237-B21B63024719}" type="presParOf" srcId="{127850FE-B624-4448-A28B-820A9D0FAA2A}" destId="{F2194206-BE28-45A6-9A1D-47D22E67A158}" srcOrd="0" destOrd="0" presId="urn:microsoft.com/office/officeart/2011/layout/TabList"/>
    <dgm:cxn modelId="{1F860212-1C02-455E-8752-1F7391FB7DFA}" type="presParOf" srcId="{127850FE-B624-4448-A28B-820A9D0FAA2A}" destId="{AB5AA925-CC9A-48B9-8493-17C609CF3716}" srcOrd="1" destOrd="0" presId="urn:microsoft.com/office/officeart/2011/layout/TabList"/>
    <dgm:cxn modelId="{C041D1F2-C0CD-4AC9-B6FF-0AFBB7AC6B2C}" type="presParOf" srcId="{127850FE-B624-4448-A28B-820A9D0FAA2A}" destId="{F53A2CB0-676D-4798-8EA9-D59C0937BE13}" srcOrd="2" destOrd="0" presId="urn:microsoft.com/office/officeart/2011/layout/TabList"/>
    <dgm:cxn modelId="{20C6502B-11E4-47EA-95F4-DD3F458797EF}" type="presParOf" srcId="{8D6BF887-10B7-4DC9-8062-0F2BCE4E3999}" destId="{6D00382A-C2BA-42C1-9CEA-2DF065EC2444}" srcOrd="5" destOrd="0" presId="urn:microsoft.com/office/officeart/2011/layout/TabList"/>
    <dgm:cxn modelId="{7F660808-2C2B-4F58-92F6-6E5624A128DA}" type="presParOf" srcId="{8D6BF887-10B7-4DC9-8062-0F2BCE4E3999}" destId="{911B71EE-FA2D-44A9-B5B0-398A4656BB14}" srcOrd="6" destOrd="0" presId="urn:microsoft.com/office/officeart/2011/layout/TabList"/>
    <dgm:cxn modelId="{82ADB295-95DF-43B6-AF0F-E5C742F67123}" type="presParOf" srcId="{911B71EE-FA2D-44A9-B5B0-398A4656BB14}" destId="{400BCA1C-C215-4A47-B82F-5BE14BBAB2C4}" srcOrd="0" destOrd="0" presId="urn:microsoft.com/office/officeart/2011/layout/TabList"/>
    <dgm:cxn modelId="{BF5797F7-4533-4787-9391-66311C5524B9}" type="presParOf" srcId="{911B71EE-FA2D-44A9-B5B0-398A4656BB14}" destId="{781DE2AB-07E1-446D-8462-5C9A5D4DDD08}" srcOrd="1" destOrd="0" presId="urn:microsoft.com/office/officeart/2011/layout/TabList"/>
    <dgm:cxn modelId="{2474D6D3-AAEF-4073-9942-B67A3071D536}" type="presParOf" srcId="{911B71EE-FA2D-44A9-B5B0-398A4656BB14}" destId="{378443BD-7C4E-4B81-A215-B8F457C0ED77}" srcOrd="2" destOrd="0" presId="urn:microsoft.com/office/officeart/2011/layout/TabList"/>
    <dgm:cxn modelId="{5CFBFAAE-825A-416B-8D28-2B408BF544DA}" type="presParOf" srcId="{8D6BF887-10B7-4DC9-8062-0F2BCE4E3999}" destId="{3883AC51-D72C-41A2-80CE-A029ABEB540C}" srcOrd="7" destOrd="0" presId="urn:microsoft.com/office/officeart/2011/layout/TabList"/>
    <dgm:cxn modelId="{1427B5C3-1140-46C8-994F-AE94957A7590}" type="presParOf" srcId="{8D6BF887-10B7-4DC9-8062-0F2BCE4E3999}" destId="{E0FFDB9B-FE75-48AE-987A-C513BB202E1C}" srcOrd="8" destOrd="0" presId="urn:microsoft.com/office/officeart/2011/layout/TabList"/>
    <dgm:cxn modelId="{C03DB47E-F457-41E9-B623-DF7573E5508F}" type="presParOf" srcId="{E0FFDB9B-FE75-48AE-987A-C513BB202E1C}" destId="{0C7ACBA7-4558-496B-9FBC-1F3968ADC0DD}" srcOrd="0" destOrd="0" presId="urn:microsoft.com/office/officeart/2011/layout/TabList"/>
    <dgm:cxn modelId="{A9AF936B-BEE2-4652-B726-B6FBBF950555}" type="presParOf" srcId="{E0FFDB9B-FE75-48AE-987A-C513BB202E1C}" destId="{657B83DE-3359-4C01-90D5-7DC12512EF53}" srcOrd="1" destOrd="0" presId="urn:microsoft.com/office/officeart/2011/layout/TabList"/>
    <dgm:cxn modelId="{D9F3BBFB-2C55-416D-85A8-CED21F68DE73}" type="presParOf" srcId="{E0FFDB9B-FE75-48AE-987A-C513BB202E1C}" destId="{FDC9C11C-0246-4ACC-890F-6DD4C4CB0642}" srcOrd="2" destOrd="0" presId="urn:microsoft.com/office/officeart/2011/layout/TabList"/>
    <dgm:cxn modelId="{AAE22B07-1A32-43D9-929A-148D24D77D6B}" type="presParOf" srcId="{8D6BF887-10B7-4DC9-8062-0F2BCE4E3999}" destId="{BA47336F-B2FA-49CF-A805-B2A437EDF3BA}" srcOrd="9" destOrd="0" presId="urn:microsoft.com/office/officeart/2011/layout/TabList"/>
    <dgm:cxn modelId="{A64B8B2B-A948-4761-ABA3-B70F74817CF2}" type="presParOf" srcId="{8D6BF887-10B7-4DC9-8062-0F2BCE4E3999}" destId="{99CAAA9E-A730-4E47-A1A6-B5D12958C157}" srcOrd="10" destOrd="0" presId="urn:microsoft.com/office/officeart/2011/layout/TabList"/>
    <dgm:cxn modelId="{E514FD82-940D-43A3-A7FD-E848C1AB2D5A}" type="presParOf" srcId="{99CAAA9E-A730-4E47-A1A6-B5D12958C157}" destId="{7CD1F047-8642-49B5-889D-D3E41C93E755}" srcOrd="0" destOrd="0" presId="urn:microsoft.com/office/officeart/2011/layout/TabList"/>
    <dgm:cxn modelId="{31B04F3D-5556-48EA-9D34-11A4DA30DF41}" type="presParOf" srcId="{99CAAA9E-A730-4E47-A1A6-B5D12958C157}" destId="{9D9D76B1-3746-4CB4-82C2-DACC72DC6BC3}" srcOrd="1" destOrd="0" presId="urn:microsoft.com/office/officeart/2011/layout/TabList"/>
    <dgm:cxn modelId="{38DB62C9-0370-4309-97A4-3DBDB6F8D4FD}" type="presParOf" srcId="{99CAAA9E-A730-4E47-A1A6-B5D12958C157}" destId="{CC9E7529-808E-4ECC-8566-592F5348E8B4}" srcOrd="2" destOrd="0" presId="urn:microsoft.com/office/officeart/2011/layout/TabList"/>
  </dgm:cxnLst>
  <dgm:bg/>
  <dgm:whole>
    <a:ln>
      <a:solidFill>
        <a:schemeClr val="bg1"/>
      </a:solidFill>
    </a:ln>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04BC498-1C96-4445-8CFA-0718A9F95BAA}" type="doc">
      <dgm:prSet loTypeId="urn:microsoft.com/office/officeart/2005/8/layout/radial2" loCatId="relationship" qsTypeId="urn:microsoft.com/office/officeart/2005/8/quickstyle/3d1" qsCatId="3D" csTypeId="urn:microsoft.com/office/officeart/2005/8/colors/colorful5" csCatId="colorful" phldr="1"/>
      <dgm:spPr>
        <a:scene3d>
          <a:camera prst="orthographicFront">
            <a:rot lat="20475152" lon="20329625" rev="425763"/>
          </a:camera>
          <a:lightRig rig="threePt" dir="t"/>
        </a:scene3d>
      </dgm:spPr>
      <dgm:t>
        <a:bodyPr/>
        <a:lstStyle/>
        <a:p>
          <a:endParaRPr lang="es-SV"/>
        </a:p>
      </dgm:t>
    </dgm:pt>
    <dgm:pt modelId="{38440C05-8213-4797-B0E2-98FC6105FFBE}">
      <dgm:prSet phldrT="[Texto]" custT="1"/>
      <dgm:spPr>
        <a:solidFill>
          <a:srgbClr val="7030A0"/>
        </a:solidFill>
        <a:effectLst>
          <a:reflection blurRad="6350" stA="52000" endA="300" endPos="35000" dir="5400000" sy="-100000" algn="bl" rotWithShape="0"/>
        </a:effectLst>
      </dgm:spPr>
      <dgm:t>
        <a:bodyPr/>
        <a:lstStyle/>
        <a:p>
          <a:r>
            <a:rPr lang="es-SV" sz="1400" b="1" dirty="0" smtClean="0">
              <a:solidFill>
                <a:schemeClr val="bg1"/>
              </a:solidFill>
            </a:rPr>
            <a:t>Agua potable 25.99%</a:t>
          </a:r>
          <a:endParaRPr lang="es-SV" sz="1400" b="1" dirty="0">
            <a:solidFill>
              <a:schemeClr val="bg1"/>
            </a:solidFill>
          </a:endParaRPr>
        </a:p>
      </dgm:t>
    </dgm:pt>
    <dgm:pt modelId="{78AB9846-DA09-4C14-A3A7-822A241207FD}" type="parTrans" cxnId="{7E8FA0C9-BC2F-4C79-B6C8-D45E0268457D}">
      <dgm:prSet/>
      <dgm:spPr/>
      <dgm:t>
        <a:bodyPr/>
        <a:lstStyle/>
        <a:p>
          <a:endParaRPr lang="es-SV">
            <a:solidFill>
              <a:schemeClr val="bg1"/>
            </a:solidFill>
          </a:endParaRPr>
        </a:p>
      </dgm:t>
    </dgm:pt>
    <dgm:pt modelId="{8C1C6D11-F23D-4001-BE38-6CDABB1B1665}" type="sibTrans" cxnId="{7E8FA0C9-BC2F-4C79-B6C8-D45E0268457D}">
      <dgm:prSet/>
      <dgm:spPr/>
      <dgm:t>
        <a:bodyPr/>
        <a:lstStyle/>
        <a:p>
          <a:endParaRPr lang="es-SV">
            <a:solidFill>
              <a:schemeClr val="bg1"/>
            </a:solidFill>
          </a:endParaRPr>
        </a:p>
      </dgm:t>
    </dgm:pt>
    <dgm:pt modelId="{6F2CD27F-CE7B-4FC2-BE5C-BDC1C4718696}">
      <dgm:prSet phldrT="[Texto]" custT="1"/>
      <dgm:spPr>
        <a:solidFill>
          <a:srgbClr val="0099CC"/>
        </a:solidFill>
        <a:effectLst>
          <a:reflection blurRad="6350" stA="52000" endA="300" endPos="35000" dir="5400000" sy="-100000" algn="bl" rotWithShape="0"/>
        </a:effectLst>
      </dgm:spPr>
      <dgm:t>
        <a:bodyPr/>
        <a:lstStyle/>
        <a:p>
          <a:r>
            <a:rPr lang="es-SV" sz="1400" b="1" dirty="0" smtClean="0">
              <a:solidFill>
                <a:schemeClr val="tx1"/>
              </a:solidFill>
            </a:rPr>
            <a:t>Electrodo</a:t>
          </a:r>
        </a:p>
        <a:p>
          <a:r>
            <a:rPr lang="es-SV" sz="1400" b="1" dirty="0" smtClean="0">
              <a:solidFill>
                <a:schemeClr val="tx1"/>
              </a:solidFill>
            </a:rPr>
            <a:t>mésticos 18.56%</a:t>
          </a:r>
          <a:endParaRPr lang="es-SV" sz="1400" b="1" dirty="0">
            <a:solidFill>
              <a:schemeClr val="tx1"/>
            </a:solidFill>
          </a:endParaRPr>
        </a:p>
      </dgm:t>
    </dgm:pt>
    <dgm:pt modelId="{A44B9A44-AE6E-41E7-9A7D-DD5D4B801061}" type="parTrans" cxnId="{489168B2-0638-4611-BE03-5A9DF89488A9}">
      <dgm:prSet/>
      <dgm:spPr/>
      <dgm:t>
        <a:bodyPr/>
        <a:lstStyle/>
        <a:p>
          <a:endParaRPr lang="es-SV">
            <a:solidFill>
              <a:schemeClr val="bg1"/>
            </a:solidFill>
          </a:endParaRPr>
        </a:p>
      </dgm:t>
    </dgm:pt>
    <dgm:pt modelId="{AFE6A146-471C-4056-8AA2-7701C1327FD1}" type="sibTrans" cxnId="{489168B2-0638-4611-BE03-5A9DF89488A9}">
      <dgm:prSet/>
      <dgm:spPr/>
      <dgm:t>
        <a:bodyPr/>
        <a:lstStyle/>
        <a:p>
          <a:endParaRPr lang="es-SV">
            <a:solidFill>
              <a:schemeClr val="bg1"/>
            </a:solidFill>
          </a:endParaRPr>
        </a:p>
      </dgm:t>
    </dgm:pt>
    <dgm:pt modelId="{89C65C14-2E8F-46B3-BA80-4AA3EE743208}">
      <dgm:prSet phldrT="[Texto]" custT="1"/>
      <dgm:spPr>
        <a:solidFill>
          <a:srgbClr val="00CC00"/>
        </a:solidFill>
        <a:effectLst>
          <a:reflection blurRad="6350" stA="52000" endA="300" endPos="35000" dir="5400000" sy="-100000" algn="bl" rotWithShape="0"/>
        </a:effectLst>
      </dgm:spPr>
      <dgm:t>
        <a:bodyPr/>
        <a:lstStyle/>
        <a:p>
          <a:r>
            <a:rPr lang="es-SV" sz="1400" b="1" dirty="0" smtClean="0">
              <a:solidFill>
                <a:schemeClr val="tx1"/>
              </a:solidFill>
            </a:rPr>
            <a:t>Telecomu</a:t>
          </a:r>
        </a:p>
        <a:p>
          <a:r>
            <a:rPr lang="es-SV" sz="1400" b="1" dirty="0" smtClean="0">
              <a:solidFill>
                <a:schemeClr val="tx1"/>
              </a:solidFill>
            </a:rPr>
            <a:t>nicaciones 14.95%</a:t>
          </a:r>
          <a:endParaRPr lang="es-SV" sz="1400" b="1" dirty="0">
            <a:solidFill>
              <a:schemeClr val="tx1"/>
            </a:solidFill>
          </a:endParaRPr>
        </a:p>
      </dgm:t>
    </dgm:pt>
    <dgm:pt modelId="{F749CC2B-AA7D-4C29-BCFF-C689DAA3C3B4}" type="parTrans" cxnId="{95A48BE9-07C1-4990-B80E-4A204D1C5D89}">
      <dgm:prSet/>
      <dgm:spPr/>
      <dgm:t>
        <a:bodyPr/>
        <a:lstStyle/>
        <a:p>
          <a:endParaRPr lang="es-SV">
            <a:solidFill>
              <a:schemeClr val="bg1"/>
            </a:solidFill>
          </a:endParaRPr>
        </a:p>
      </dgm:t>
    </dgm:pt>
    <dgm:pt modelId="{B6CA552B-379B-4091-B4BB-4F91D6CFD76B}" type="sibTrans" cxnId="{95A48BE9-07C1-4990-B80E-4A204D1C5D89}">
      <dgm:prSet/>
      <dgm:spPr/>
      <dgm:t>
        <a:bodyPr/>
        <a:lstStyle/>
        <a:p>
          <a:endParaRPr lang="es-SV">
            <a:solidFill>
              <a:schemeClr val="bg1"/>
            </a:solidFill>
          </a:endParaRPr>
        </a:p>
      </dgm:t>
    </dgm:pt>
    <dgm:pt modelId="{9E5320F6-DC11-43E0-A4A7-93FA0ADC2BF1}">
      <dgm:prSet phldrT="[Texto]" custT="1"/>
      <dgm:spPr>
        <a:solidFill>
          <a:srgbClr val="FF3000"/>
        </a:solidFill>
        <a:effectLst>
          <a:reflection blurRad="6350" stA="52000" endA="300" endPos="35000" dir="5400000" sy="-100000" algn="bl" rotWithShape="0"/>
        </a:effectLst>
      </dgm:spPr>
      <dgm:t>
        <a:bodyPr/>
        <a:lstStyle/>
        <a:p>
          <a:r>
            <a:rPr lang="es-SV" sz="1600" b="1" dirty="0" smtClean="0">
              <a:solidFill>
                <a:schemeClr val="bg1"/>
              </a:solidFill>
            </a:rPr>
            <a:t>Comercio  </a:t>
          </a:r>
          <a:endParaRPr lang="es-SV" sz="1600" b="1" dirty="0">
            <a:solidFill>
              <a:schemeClr val="bg1"/>
            </a:solidFill>
          </a:endParaRPr>
        </a:p>
        <a:p>
          <a:r>
            <a:rPr lang="es-SV" sz="1600" b="1" dirty="0" smtClean="0">
              <a:solidFill>
                <a:schemeClr val="bg1"/>
              </a:solidFill>
            </a:rPr>
            <a:t>4.63%</a:t>
          </a:r>
          <a:endParaRPr lang="es-SV" sz="1600" b="1" dirty="0">
            <a:solidFill>
              <a:schemeClr val="bg1"/>
            </a:solidFill>
          </a:endParaRPr>
        </a:p>
      </dgm:t>
    </dgm:pt>
    <dgm:pt modelId="{9108444C-D296-42FF-8BEF-DA96521894A6}" type="parTrans" cxnId="{2C4D9308-6900-42B9-AB69-AE099BA7CE58}">
      <dgm:prSet/>
      <dgm:spPr/>
      <dgm:t>
        <a:bodyPr/>
        <a:lstStyle/>
        <a:p>
          <a:endParaRPr lang="es-SV">
            <a:solidFill>
              <a:schemeClr val="bg1"/>
            </a:solidFill>
          </a:endParaRPr>
        </a:p>
      </dgm:t>
    </dgm:pt>
    <dgm:pt modelId="{F5322EAF-5B20-42A3-8EC6-8885FD15C768}" type="sibTrans" cxnId="{2C4D9308-6900-42B9-AB69-AE099BA7CE58}">
      <dgm:prSet/>
      <dgm:spPr/>
      <dgm:t>
        <a:bodyPr/>
        <a:lstStyle/>
        <a:p>
          <a:endParaRPr lang="es-SV">
            <a:solidFill>
              <a:schemeClr val="bg1"/>
            </a:solidFill>
          </a:endParaRPr>
        </a:p>
      </dgm:t>
    </dgm:pt>
    <dgm:pt modelId="{D112B614-ABE4-46E1-B272-419AACB84F6F}">
      <dgm:prSet phldrT="[Texto]"/>
      <dgm:spPr>
        <a:solidFill>
          <a:srgbClr val="FFFF00"/>
        </a:solidFill>
        <a:effectLst>
          <a:reflection blurRad="6350" stA="52000" endA="300" endPos="35000" dir="5400000" sy="-100000" algn="bl" rotWithShape="0"/>
        </a:effectLst>
      </dgm:spPr>
      <dgm:t>
        <a:bodyPr/>
        <a:lstStyle/>
        <a:p>
          <a:r>
            <a:rPr lang="es-SV" b="1" dirty="0" smtClean="0">
              <a:solidFill>
                <a:schemeClr val="tx1"/>
              </a:solidFill>
            </a:rPr>
            <a:t>Servicios Financieros 25.65%</a:t>
          </a:r>
          <a:endParaRPr lang="es-SV" b="1" dirty="0">
            <a:solidFill>
              <a:schemeClr val="tx1"/>
            </a:solidFill>
          </a:endParaRPr>
        </a:p>
      </dgm:t>
    </dgm:pt>
    <dgm:pt modelId="{DF225457-8D5F-483E-A4AE-073778CB2AB4}" type="parTrans" cxnId="{DA9A11C5-3015-4F74-BF98-225A4E64D4D7}">
      <dgm:prSet/>
      <dgm:spPr/>
      <dgm:t>
        <a:bodyPr/>
        <a:lstStyle/>
        <a:p>
          <a:endParaRPr lang="es-SV"/>
        </a:p>
      </dgm:t>
    </dgm:pt>
    <dgm:pt modelId="{519C3742-EFFF-46B2-86B4-25AD74533C89}" type="sibTrans" cxnId="{DA9A11C5-3015-4F74-BF98-225A4E64D4D7}">
      <dgm:prSet/>
      <dgm:spPr/>
      <dgm:t>
        <a:bodyPr/>
        <a:lstStyle/>
        <a:p>
          <a:endParaRPr lang="es-SV"/>
        </a:p>
      </dgm:t>
    </dgm:pt>
    <dgm:pt modelId="{7BA011D6-540F-4801-8CEB-0E4DFC131324}" type="pres">
      <dgm:prSet presAssocID="{304BC498-1C96-4445-8CFA-0718A9F95BAA}" presName="composite" presStyleCnt="0">
        <dgm:presLayoutVars>
          <dgm:chMax val="5"/>
          <dgm:dir/>
          <dgm:animLvl val="ctr"/>
          <dgm:resizeHandles val="exact"/>
        </dgm:presLayoutVars>
      </dgm:prSet>
      <dgm:spPr/>
      <dgm:t>
        <a:bodyPr/>
        <a:lstStyle/>
        <a:p>
          <a:endParaRPr lang="es-SV"/>
        </a:p>
      </dgm:t>
    </dgm:pt>
    <dgm:pt modelId="{966B3E67-9F43-4AEA-89C9-76D78D33735A}" type="pres">
      <dgm:prSet presAssocID="{304BC498-1C96-4445-8CFA-0718A9F95BAA}" presName="cycle" presStyleCnt="0"/>
      <dgm:spPr/>
    </dgm:pt>
    <dgm:pt modelId="{01C139B7-D79A-428A-ACBC-90176414BF64}" type="pres">
      <dgm:prSet presAssocID="{304BC498-1C96-4445-8CFA-0718A9F95BAA}" presName="centerShape" presStyleCnt="0"/>
      <dgm:spPr/>
    </dgm:pt>
    <dgm:pt modelId="{686A0896-37E7-4E36-89BB-4650C385882B}" type="pres">
      <dgm:prSet presAssocID="{304BC498-1C96-4445-8CFA-0718A9F95BAA}" presName="connSite" presStyleLbl="node1" presStyleIdx="0" presStyleCnt="6"/>
      <dgm:spPr/>
    </dgm:pt>
    <dgm:pt modelId="{3494D1C6-F6F2-4FC2-9A7F-C5E16DF00D2D}" type="pres">
      <dgm:prSet presAssocID="{304BC498-1C96-4445-8CFA-0718A9F95BAA}" presName="visible" presStyleLbl="node1" presStyleIdx="0" presStyleCnt="6"/>
      <dgm:spPr>
        <a:gradFill rotWithShape="0">
          <a:gsLst>
            <a:gs pos="100000">
              <a:srgbClr val="0000FF"/>
            </a:gs>
            <a:gs pos="100000">
              <a:schemeClr val="accent5">
                <a:hueOff val="0"/>
                <a:satOff val="0"/>
                <a:lumOff val="0"/>
                <a:alphaOff val="0"/>
                <a:shade val="94000"/>
                <a:satMod val="135000"/>
              </a:schemeClr>
            </a:gs>
          </a:gsLst>
        </a:gradFill>
      </dgm:spPr>
      <dgm:t>
        <a:bodyPr/>
        <a:lstStyle/>
        <a:p>
          <a:endParaRPr lang="es-SV"/>
        </a:p>
      </dgm:t>
    </dgm:pt>
    <dgm:pt modelId="{2B5F223C-CA21-41D3-84AA-2125FE4DF491}" type="pres">
      <dgm:prSet presAssocID="{78AB9846-DA09-4C14-A3A7-822A241207FD}" presName="Name25" presStyleLbl="parChTrans1D1" presStyleIdx="0" presStyleCnt="5"/>
      <dgm:spPr/>
      <dgm:t>
        <a:bodyPr/>
        <a:lstStyle/>
        <a:p>
          <a:endParaRPr lang="es-SV"/>
        </a:p>
      </dgm:t>
    </dgm:pt>
    <dgm:pt modelId="{3D46B60E-B618-4D00-9346-51C59814356E}" type="pres">
      <dgm:prSet presAssocID="{38440C05-8213-4797-B0E2-98FC6105FFBE}" presName="node" presStyleCnt="0"/>
      <dgm:spPr/>
    </dgm:pt>
    <dgm:pt modelId="{D43967B7-AE3C-4005-B057-09131A8B2CE5}" type="pres">
      <dgm:prSet presAssocID="{38440C05-8213-4797-B0E2-98FC6105FFBE}" presName="parentNode" presStyleLbl="node1" presStyleIdx="1" presStyleCnt="6" custScaleX="135460" custScaleY="105630">
        <dgm:presLayoutVars>
          <dgm:chMax val="1"/>
          <dgm:bulletEnabled val="1"/>
        </dgm:presLayoutVars>
      </dgm:prSet>
      <dgm:spPr/>
      <dgm:t>
        <a:bodyPr/>
        <a:lstStyle/>
        <a:p>
          <a:endParaRPr lang="es-SV"/>
        </a:p>
      </dgm:t>
    </dgm:pt>
    <dgm:pt modelId="{C1FFD144-A476-40D1-B7A6-C7ED649447C6}" type="pres">
      <dgm:prSet presAssocID="{38440C05-8213-4797-B0E2-98FC6105FFBE}" presName="childNode" presStyleLbl="revTx" presStyleIdx="0" presStyleCnt="0">
        <dgm:presLayoutVars>
          <dgm:bulletEnabled val="1"/>
        </dgm:presLayoutVars>
      </dgm:prSet>
      <dgm:spPr/>
      <dgm:t>
        <a:bodyPr/>
        <a:lstStyle/>
        <a:p>
          <a:endParaRPr lang="es-SV"/>
        </a:p>
      </dgm:t>
    </dgm:pt>
    <dgm:pt modelId="{43D106A7-97BF-4E6D-BB1B-67BF039C066D}" type="pres">
      <dgm:prSet presAssocID="{DF225457-8D5F-483E-A4AE-073778CB2AB4}" presName="Name25" presStyleLbl="parChTrans1D1" presStyleIdx="1" presStyleCnt="5"/>
      <dgm:spPr/>
      <dgm:t>
        <a:bodyPr/>
        <a:lstStyle/>
        <a:p>
          <a:endParaRPr lang="es-SV"/>
        </a:p>
      </dgm:t>
    </dgm:pt>
    <dgm:pt modelId="{699F8D6A-BE4F-49FE-AF89-22B06A0B8FA9}" type="pres">
      <dgm:prSet presAssocID="{D112B614-ABE4-46E1-B272-419AACB84F6F}" presName="node" presStyleCnt="0"/>
      <dgm:spPr/>
    </dgm:pt>
    <dgm:pt modelId="{4D7CFDE6-C513-4D0A-AAF1-AAAC0785E8B8}" type="pres">
      <dgm:prSet presAssocID="{D112B614-ABE4-46E1-B272-419AACB84F6F}" presName="parentNode" presStyleLbl="node1" presStyleIdx="2" presStyleCnt="6" custScaleX="135460" custScaleY="105630">
        <dgm:presLayoutVars>
          <dgm:chMax val="1"/>
          <dgm:bulletEnabled val="1"/>
        </dgm:presLayoutVars>
      </dgm:prSet>
      <dgm:spPr/>
      <dgm:t>
        <a:bodyPr/>
        <a:lstStyle/>
        <a:p>
          <a:endParaRPr lang="es-SV"/>
        </a:p>
      </dgm:t>
    </dgm:pt>
    <dgm:pt modelId="{6B4633C7-01C4-4225-8327-5D8D79CD112D}" type="pres">
      <dgm:prSet presAssocID="{D112B614-ABE4-46E1-B272-419AACB84F6F}" presName="childNode" presStyleLbl="revTx" presStyleIdx="0" presStyleCnt="0">
        <dgm:presLayoutVars>
          <dgm:bulletEnabled val="1"/>
        </dgm:presLayoutVars>
      </dgm:prSet>
      <dgm:spPr/>
    </dgm:pt>
    <dgm:pt modelId="{7E91174F-A3CF-43C5-9043-FE6CD376BA3A}" type="pres">
      <dgm:prSet presAssocID="{A44B9A44-AE6E-41E7-9A7D-DD5D4B801061}" presName="Name25" presStyleLbl="parChTrans1D1" presStyleIdx="2" presStyleCnt="5"/>
      <dgm:spPr/>
      <dgm:t>
        <a:bodyPr/>
        <a:lstStyle/>
        <a:p>
          <a:endParaRPr lang="es-SV"/>
        </a:p>
      </dgm:t>
    </dgm:pt>
    <dgm:pt modelId="{C5619561-DCE1-45D4-9C3A-44ADDC592759}" type="pres">
      <dgm:prSet presAssocID="{6F2CD27F-CE7B-4FC2-BE5C-BDC1C4718696}" presName="node" presStyleCnt="0"/>
      <dgm:spPr/>
    </dgm:pt>
    <dgm:pt modelId="{11C57540-3C13-4F4D-9FA3-5AD2CD595F5D}" type="pres">
      <dgm:prSet presAssocID="{6F2CD27F-CE7B-4FC2-BE5C-BDC1C4718696}" presName="parentNode" presStyleLbl="node1" presStyleIdx="3" presStyleCnt="6" custScaleX="137606" custScaleY="102033" custLinFactNeighborX="4223">
        <dgm:presLayoutVars>
          <dgm:chMax val="1"/>
          <dgm:bulletEnabled val="1"/>
        </dgm:presLayoutVars>
      </dgm:prSet>
      <dgm:spPr/>
      <dgm:t>
        <a:bodyPr/>
        <a:lstStyle/>
        <a:p>
          <a:endParaRPr lang="es-SV"/>
        </a:p>
      </dgm:t>
    </dgm:pt>
    <dgm:pt modelId="{AB95235A-E28C-40CD-A21D-07B3D23DE2F1}" type="pres">
      <dgm:prSet presAssocID="{6F2CD27F-CE7B-4FC2-BE5C-BDC1C4718696}" presName="childNode" presStyleLbl="revTx" presStyleIdx="0" presStyleCnt="0">
        <dgm:presLayoutVars>
          <dgm:bulletEnabled val="1"/>
        </dgm:presLayoutVars>
      </dgm:prSet>
      <dgm:spPr/>
      <dgm:t>
        <a:bodyPr/>
        <a:lstStyle/>
        <a:p>
          <a:endParaRPr lang="es-SV"/>
        </a:p>
      </dgm:t>
    </dgm:pt>
    <dgm:pt modelId="{BB73B534-934C-40A2-A8E0-F013CC3778C4}" type="pres">
      <dgm:prSet presAssocID="{F749CC2B-AA7D-4C29-BCFF-C689DAA3C3B4}" presName="Name25" presStyleLbl="parChTrans1D1" presStyleIdx="3" presStyleCnt="5"/>
      <dgm:spPr/>
      <dgm:t>
        <a:bodyPr/>
        <a:lstStyle/>
        <a:p>
          <a:endParaRPr lang="es-SV"/>
        </a:p>
      </dgm:t>
    </dgm:pt>
    <dgm:pt modelId="{B9A13536-A66B-43F9-964B-79834CC5950B}" type="pres">
      <dgm:prSet presAssocID="{89C65C14-2E8F-46B3-BA80-4AA3EE743208}" presName="node" presStyleCnt="0"/>
      <dgm:spPr/>
    </dgm:pt>
    <dgm:pt modelId="{C27A24D5-F9C7-4E84-8F41-5BAA2E0AFFD1}" type="pres">
      <dgm:prSet presAssocID="{89C65C14-2E8F-46B3-BA80-4AA3EE743208}" presName="parentNode" presStyleLbl="node1" presStyleIdx="4" presStyleCnt="6" custScaleX="133992" custScaleY="102033">
        <dgm:presLayoutVars>
          <dgm:chMax val="1"/>
          <dgm:bulletEnabled val="1"/>
        </dgm:presLayoutVars>
      </dgm:prSet>
      <dgm:spPr/>
      <dgm:t>
        <a:bodyPr/>
        <a:lstStyle/>
        <a:p>
          <a:endParaRPr lang="es-SV"/>
        </a:p>
      </dgm:t>
    </dgm:pt>
    <dgm:pt modelId="{D3E3B77E-B41E-4380-8260-302651C47230}" type="pres">
      <dgm:prSet presAssocID="{89C65C14-2E8F-46B3-BA80-4AA3EE743208}" presName="childNode" presStyleLbl="revTx" presStyleIdx="0" presStyleCnt="0">
        <dgm:presLayoutVars>
          <dgm:bulletEnabled val="1"/>
        </dgm:presLayoutVars>
      </dgm:prSet>
      <dgm:spPr/>
      <dgm:t>
        <a:bodyPr/>
        <a:lstStyle/>
        <a:p>
          <a:endParaRPr lang="es-SV"/>
        </a:p>
      </dgm:t>
    </dgm:pt>
    <dgm:pt modelId="{7AF32DD5-BF05-4758-8CC1-426D69569F43}" type="pres">
      <dgm:prSet presAssocID="{9108444C-D296-42FF-8BEF-DA96521894A6}" presName="Name25" presStyleLbl="parChTrans1D1" presStyleIdx="4" presStyleCnt="5"/>
      <dgm:spPr/>
      <dgm:t>
        <a:bodyPr/>
        <a:lstStyle/>
        <a:p>
          <a:endParaRPr lang="es-SV"/>
        </a:p>
      </dgm:t>
    </dgm:pt>
    <dgm:pt modelId="{8EFE4EF3-3868-40F9-897A-D3BD84103CE2}" type="pres">
      <dgm:prSet presAssocID="{9E5320F6-DC11-43E0-A4A7-93FA0ADC2BF1}" presName="node" presStyleCnt="0"/>
      <dgm:spPr/>
    </dgm:pt>
    <dgm:pt modelId="{FAAE709F-76B8-4999-BE59-0BD4346EED62}" type="pres">
      <dgm:prSet presAssocID="{9E5320F6-DC11-43E0-A4A7-93FA0ADC2BF1}" presName="parentNode" presStyleLbl="node1" presStyleIdx="5" presStyleCnt="6" custScaleX="140920" custScaleY="102033">
        <dgm:presLayoutVars>
          <dgm:chMax val="1"/>
          <dgm:bulletEnabled val="1"/>
        </dgm:presLayoutVars>
      </dgm:prSet>
      <dgm:spPr/>
      <dgm:t>
        <a:bodyPr/>
        <a:lstStyle/>
        <a:p>
          <a:endParaRPr lang="es-SV"/>
        </a:p>
      </dgm:t>
    </dgm:pt>
    <dgm:pt modelId="{F3469825-89FB-4608-9C69-7C5A469DD4F5}" type="pres">
      <dgm:prSet presAssocID="{9E5320F6-DC11-43E0-A4A7-93FA0ADC2BF1}" presName="childNode" presStyleLbl="revTx" presStyleIdx="0" presStyleCnt="0">
        <dgm:presLayoutVars>
          <dgm:bulletEnabled val="1"/>
        </dgm:presLayoutVars>
      </dgm:prSet>
      <dgm:spPr/>
    </dgm:pt>
  </dgm:ptLst>
  <dgm:cxnLst>
    <dgm:cxn modelId="{7E8FA0C9-BC2F-4C79-B6C8-D45E0268457D}" srcId="{304BC498-1C96-4445-8CFA-0718A9F95BAA}" destId="{38440C05-8213-4797-B0E2-98FC6105FFBE}" srcOrd="0" destOrd="0" parTransId="{78AB9846-DA09-4C14-A3A7-822A241207FD}" sibTransId="{8C1C6D11-F23D-4001-BE38-6CDABB1B1665}"/>
    <dgm:cxn modelId="{3F7B7148-5E00-4F5E-9098-31F24FF7C004}" type="presOf" srcId="{DF225457-8D5F-483E-A4AE-073778CB2AB4}" destId="{43D106A7-97BF-4E6D-BB1B-67BF039C066D}" srcOrd="0" destOrd="0" presId="urn:microsoft.com/office/officeart/2005/8/layout/radial2"/>
    <dgm:cxn modelId="{03352F2C-9265-4E4A-B529-274B8640EEE8}" type="presOf" srcId="{89C65C14-2E8F-46B3-BA80-4AA3EE743208}" destId="{C27A24D5-F9C7-4E84-8F41-5BAA2E0AFFD1}" srcOrd="0" destOrd="0" presId="urn:microsoft.com/office/officeart/2005/8/layout/radial2"/>
    <dgm:cxn modelId="{2C4D9308-6900-42B9-AB69-AE099BA7CE58}" srcId="{304BC498-1C96-4445-8CFA-0718A9F95BAA}" destId="{9E5320F6-DC11-43E0-A4A7-93FA0ADC2BF1}" srcOrd="4" destOrd="0" parTransId="{9108444C-D296-42FF-8BEF-DA96521894A6}" sibTransId="{F5322EAF-5B20-42A3-8EC6-8885FD15C768}"/>
    <dgm:cxn modelId="{786A9BD7-2B7B-4556-9AEC-05C27336D6C3}" type="presOf" srcId="{38440C05-8213-4797-B0E2-98FC6105FFBE}" destId="{D43967B7-AE3C-4005-B057-09131A8B2CE5}" srcOrd="0" destOrd="0" presId="urn:microsoft.com/office/officeart/2005/8/layout/radial2"/>
    <dgm:cxn modelId="{489168B2-0638-4611-BE03-5A9DF89488A9}" srcId="{304BC498-1C96-4445-8CFA-0718A9F95BAA}" destId="{6F2CD27F-CE7B-4FC2-BE5C-BDC1C4718696}" srcOrd="2" destOrd="0" parTransId="{A44B9A44-AE6E-41E7-9A7D-DD5D4B801061}" sibTransId="{AFE6A146-471C-4056-8AA2-7701C1327FD1}"/>
    <dgm:cxn modelId="{7BC38B46-D9EE-4F08-B242-27FA91907540}" type="presOf" srcId="{A44B9A44-AE6E-41E7-9A7D-DD5D4B801061}" destId="{7E91174F-A3CF-43C5-9043-FE6CD376BA3A}" srcOrd="0" destOrd="0" presId="urn:microsoft.com/office/officeart/2005/8/layout/radial2"/>
    <dgm:cxn modelId="{301793AE-E2B7-48A4-B6CC-C611438C7AEB}" type="presOf" srcId="{304BC498-1C96-4445-8CFA-0718A9F95BAA}" destId="{7BA011D6-540F-4801-8CEB-0E4DFC131324}" srcOrd="0" destOrd="0" presId="urn:microsoft.com/office/officeart/2005/8/layout/radial2"/>
    <dgm:cxn modelId="{9552CD2E-2F1A-495F-9EBD-EEDD5A2A74C1}" type="presOf" srcId="{6F2CD27F-CE7B-4FC2-BE5C-BDC1C4718696}" destId="{11C57540-3C13-4F4D-9FA3-5AD2CD595F5D}" srcOrd="0" destOrd="0" presId="urn:microsoft.com/office/officeart/2005/8/layout/radial2"/>
    <dgm:cxn modelId="{95A48BE9-07C1-4990-B80E-4A204D1C5D89}" srcId="{304BC498-1C96-4445-8CFA-0718A9F95BAA}" destId="{89C65C14-2E8F-46B3-BA80-4AA3EE743208}" srcOrd="3" destOrd="0" parTransId="{F749CC2B-AA7D-4C29-BCFF-C689DAA3C3B4}" sibTransId="{B6CA552B-379B-4091-B4BB-4F91D6CFD76B}"/>
    <dgm:cxn modelId="{AE135300-3875-4B14-B389-89DD09C51251}" type="presOf" srcId="{9E5320F6-DC11-43E0-A4A7-93FA0ADC2BF1}" destId="{FAAE709F-76B8-4999-BE59-0BD4346EED62}" srcOrd="0" destOrd="0" presId="urn:microsoft.com/office/officeart/2005/8/layout/radial2"/>
    <dgm:cxn modelId="{DA9A11C5-3015-4F74-BF98-225A4E64D4D7}" srcId="{304BC498-1C96-4445-8CFA-0718A9F95BAA}" destId="{D112B614-ABE4-46E1-B272-419AACB84F6F}" srcOrd="1" destOrd="0" parTransId="{DF225457-8D5F-483E-A4AE-073778CB2AB4}" sibTransId="{519C3742-EFFF-46B2-86B4-25AD74533C89}"/>
    <dgm:cxn modelId="{B8BEA82F-9E56-4019-85C9-1CD35AE2F42B}" type="presOf" srcId="{78AB9846-DA09-4C14-A3A7-822A241207FD}" destId="{2B5F223C-CA21-41D3-84AA-2125FE4DF491}" srcOrd="0" destOrd="0" presId="urn:microsoft.com/office/officeart/2005/8/layout/radial2"/>
    <dgm:cxn modelId="{0EEF764A-BA7A-479E-916A-F7FE56828E95}" type="presOf" srcId="{D112B614-ABE4-46E1-B272-419AACB84F6F}" destId="{4D7CFDE6-C513-4D0A-AAF1-AAAC0785E8B8}" srcOrd="0" destOrd="0" presId="urn:microsoft.com/office/officeart/2005/8/layout/radial2"/>
    <dgm:cxn modelId="{9996AA39-FFD7-4B2E-8C40-E1A4304BA338}" type="presOf" srcId="{9108444C-D296-42FF-8BEF-DA96521894A6}" destId="{7AF32DD5-BF05-4758-8CC1-426D69569F43}" srcOrd="0" destOrd="0" presId="urn:microsoft.com/office/officeart/2005/8/layout/radial2"/>
    <dgm:cxn modelId="{E7844F63-8A6D-491E-957F-7B8F340BAB88}" type="presOf" srcId="{F749CC2B-AA7D-4C29-BCFF-C689DAA3C3B4}" destId="{BB73B534-934C-40A2-A8E0-F013CC3778C4}" srcOrd="0" destOrd="0" presId="urn:microsoft.com/office/officeart/2005/8/layout/radial2"/>
    <dgm:cxn modelId="{EE36A8AD-4B8D-4DCB-AE29-75350AE09651}" type="presParOf" srcId="{7BA011D6-540F-4801-8CEB-0E4DFC131324}" destId="{966B3E67-9F43-4AEA-89C9-76D78D33735A}" srcOrd="0" destOrd="0" presId="urn:microsoft.com/office/officeart/2005/8/layout/radial2"/>
    <dgm:cxn modelId="{DB1775D7-5251-4DFC-A768-E90B173D661B}" type="presParOf" srcId="{966B3E67-9F43-4AEA-89C9-76D78D33735A}" destId="{01C139B7-D79A-428A-ACBC-90176414BF64}" srcOrd="0" destOrd="0" presId="urn:microsoft.com/office/officeart/2005/8/layout/radial2"/>
    <dgm:cxn modelId="{DCB45999-B25E-460D-B26E-6FF8940216AF}" type="presParOf" srcId="{01C139B7-D79A-428A-ACBC-90176414BF64}" destId="{686A0896-37E7-4E36-89BB-4650C385882B}" srcOrd="0" destOrd="0" presId="urn:microsoft.com/office/officeart/2005/8/layout/radial2"/>
    <dgm:cxn modelId="{29CD747C-EE0C-475B-8115-55ED7F4146B3}" type="presParOf" srcId="{01C139B7-D79A-428A-ACBC-90176414BF64}" destId="{3494D1C6-F6F2-4FC2-9A7F-C5E16DF00D2D}" srcOrd="1" destOrd="0" presId="urn:microsoft.com/office/officeart/2005/8/layout/radial2"/>
    <dgm:cxn modelId="{A1F26D17-1AC1-4A38-9858-713180B7D4BD}" type="presParOf" srcId="{966B3E67-9F43-4AEA-89C9-76D78D33735A}" destId="{2B5F223C-CA21-41D3-84AA-2125FE4DF491}" srcOrd="1" destOrd="0" presId="urn:microsoft.com/office/officeart/2005/8/layout/radial2"/>
    <dgm:cxn modelId="{223CA043-1017-403F-93DD-7CDFD2C63702}" type="presParOf" srcId="{966B3E67-9F43-4AEA-89C9-76D78D33735A}" destId="{3D46B60E-B618-4D00-9346-51C59814356E}" srcOrd="2" destOrd="0" presId="urn:microsoft.com/office/officeart/2005/8/layout/radial2"/>
    <dgm:cxn modelId="{E2D6525F-D637-42D1-A912-2B9DE3AAE2A1}" type="presParOf" srcId="{3D46B60E-B618-4D00-9346-51C59814356E}" destId="{D43967B7-AE3C-4005-B057-09131A8B2CE5}" srcOrd="0" destOrd="0" presId="urn:microsoft.com/office/officeart/2005/8/layout/radial2"/>
    <dgm:cxn modelId="{F6033192-C054-449C-B4D4-D9FBDB078095}" type="presParOf" srcId="{3D46B60E-B618-4D00-9346-51C59814356E}" destId="{C1FFD144-A476-40D1-B7A6-C7ED649447C6}" srcOrd="1" destOrd="0" presId="urn:microsoft.com/office/officeart/2005/8/layout/radial2"/>
    <dgm:cxn modelId="{AF2CB8FB-B947-49B2-89E8-D4E2C969390E}" type="presParOf" srcId="{966B3E67-9F43-4AEA-89C9-76D78D33735A}" destId="{43D106A7-97BF-4E6D-BB1B-67BF039C066D}" srcOrd="3" destOrd="0" presId="urn:microsoft.com/office/officeart/2005/8/layout/radial2"/>
    <dgm:cxn modelId="{C0F1ECD4-3C6C-4912-96EB-A07EFA6E79C3}" type="presParOf" srcId="{966B3E67-9F43-4AEA-89C9-76D78D33735A}" destId="{699F8D6A-BE4F-49FE-AF89-22B06A0B8FA9}" srcOrd="4" destOrd="0" presId="urn:microsoft.com/office/officeart/2005/8/layout/radial2"/>
    <dgm:cxn modelId="{5840ACE6-420A-404C-8543-25E66C480966}" type="presParOf" srcId="{699F8D6A-BE4F-49FE-AF89-22B06A0B8FA9}" destId="{4D7CFDE6-C513-4D0A-AAF1-AAAC0785E8B8}" srcOrd="0" destOrd="0" presId="urn:microsoft.com/office/officeart/2005/8/layout/radial2"/>
    <dgm:cxn modelId="{B9F1E94E-1DE1-432A-B2D9-45D03CED5492}" type="presParOf" srcId="{699F8D6A-BE4F-49FE-AF89-22B06A0B8FA9}" destId="{6B4633C7-01C4-4225-8327-5D8D79CD112D}" srcOrd="1" destOrd="0" presId="urn:microsoft.com/office/officeart/2005/8/layout/radial2"/>
    <dgm:cxn modelId="{D4A2F055-2402-4882-8E77-41B4BD51BC9F}" type="presParOf" srcId="{966B3E67-9F43-4AEA-89C9-76D78D33735A}" destId="{7E91174F-A3CF-43C5-9043-FE6CD376BA3A}" srcOrd="5" destOrd="0" presId="urn:microsoft.com/office/officeart/2005/8/layout/radial2"/>
    <dgm:cxn modelId="{3100EB33-E984-4049-8384-96D13120284F}" type="presParOf" srcId="{966B3E67-9F43-4AEA-89C9-76D78D33735A}" destId="{C5619561-DCE1-45D4-9C3A-44ADDC592759}" srcOrd="6" destOrd="0" presId="urn:microsoft.com/office/officeart/2005/8/layout/radial2"/>
    <dgm:cxn modelId="{EF9A32BF-FE2F-4960-B7C8-3269F8583D93}" type="presParOf" srcId="{C5619561-DCE1-45D4-9C3A-44ADDC592759}" destId="{11C57540-3C13-4F4D-9FA3-5AD2CD595F5D}" srcOrd="0" destOrd="0" presId="urn:microsoft.com/office/officeart/2005/8/layout/radial2"/>
    <dgm:cxn modelId="{84FCCDD6-2B91-42B3-A4DF-FA5CB712C0B0}" type="presParOf" srcId="{C5619561-DCE1-45D4-9C3A-44ADDC592759}" destId="{AB95235A-E28C-40CD-A21D-07B3D23DE2F1}" srcOrd="1" destOrd="0" presId="urn:microsoft.com/office/officeart/2005/8/layout/radial2"/>
    <dgm:cxn modelId="{AA1607A4-BB42-474D-92F4-3F3115805F06}" type="presParOf" srcId="{966B3E67-9F43-4AEA-89C9-76D78D33735A}" destId="{BB73B534-934C-40A2-A8E0-F013CC3778C4}" srcOrd="7" destOrd="0" presId="urn:microsoft.com/office/officeart/2005/8/layout/radial2"/>
    <dgm:cxn modelId="{DB5ACE0D-12B1-44C0-B0B4-C1BA46CEC9E6}" type="presParOf" srcId="{966B3E67-9F43-4AEA-89C9-76D78D33735A}" destId="{B9A13536-A66B-43F9-964B-79834CC5950B}" srcOrd="8" destOrd="0" presId="urn:microsoft.com/office/officeart/2005/8/layout/radial2"/>
    <dgm:cxn modelId="{45D88DD2-B259-4D2B-A9B2-26197292282F}" type="presParOf" srcId="{B9A13536-A66B-43F9-964B-79834CC5950B}" destId="{C27A24D5-F9C7-4E84-8F41-5BAA2E0AFFD1}" srcOrd="0" destOrd="0" presId="urn:microsoft.com/office/officeart/2005/8/layout/radial2"/>
    <dgm:cxn modelId="{6C384C5F-624E-4181-9A4D-C28B6CD81C14}" type="presParOf" srcId="{B9A13536-A66B-43F9-964B-79834CC5950B}" destId="{D3E3B77E-B41E-4380-8260-302651C47230}" srcOrd="1" destOrd="0" presId="urn:microsoft.com/office/officeart/2005/8/layout/radial2"/>
    <dgm:cxn modelId="{2C0FA78A-3D52-4B2C-B221-108F4D2904D3}" type="presParOf" srcId="{966B3E67-9F43-4AEA-89C9-76D78D33735A}" destId="{7AF32DD5-BF05-4758-8CC1-426D69569F43}" srcOrd="9" destOrd="0" presId="urn:microsoft.com/office/officeart/2005/8/layout/radial2"/>
    <dgm:cxn modelId="{7A621AB4-CAB4-44B2-A45A-B8FD35407FC0}" type="presParOf" srcId="{966B3E67-9F43-4AEA-89C9-76D78D33735A}" destId="{8EFE4EF3-3868-40F9-897A-D3BD84103CE2}" srcOrd="10" destOrd="0" presId="urn:microsoft.com/office/officeart/2005/8/layout/radial2"/>
    <dgm:cxn modelId="{AA66B002-0A5D-4B7B-9F01-6ECE8528BA6A}" type="presParOf" srcId="{8EFE4EF3-3868-40F9-897A-D3BD84103CE2}" destId="{FAAE709F-76B8-4999-BE59-0BD4346EED62}" srcOrd="0" destOrd="0" presId="urn:microsoft.com/office/officeart/2005/8/layout/radial2"/>
    <dgm:cxn modelId="{E17F4D3C-C868-4C20-86B2-F8614C3CA946}" type="presParOf" srcId="{8EFE4EF3-3868-40F9-897A-D3BD84103CE2}" destId="{F3469825-89FB-4608-9C69-7C5A469DD4F5}" srcOrd="1" destOrd="0" presId="urn:microsoft.com/office/officeart/2005/8/layout/radial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3. Ejercicio de la potestad sancionadora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6B91F69E-4A9C-4D84-837F-56DC797AF53A}" type="presOf" srcId="{489245DF-A588-400A-A119-3B84C78F38DA}" destId="{3ACD70FF-C930-423E-8844-56C3479C5476}" srcOrd="0" destOrd="0" presId="urn:microsoft.com/office/officeart/2005/8/layout/vList2"/>
    <dgm:cxn modelId="{FC695071-B25D-45E5-A715-74FB2A2048B3}" type="presOf" srcId="{E86F753F-03FD-4E10-A16A-53873D349C1F}" destId="{D6B8D22B-3D54-4991-92D1-B64CE575B271}" srcOrd="0" destOrd="0" presId="urn:microsoft.com/office/officeart/2005/8/layout/vList2"/>
    <dgm:cxn modelId="{2DEDEBA8-BE03-4DB3-83C9-C1B7A1840FED}"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3. Ejercicio de la potestad sancionadora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CD3FC71C-6E6B-1D40-8BA2-BA2B2EF5EE53}" type="presOf" srcId="{489245DF-A588-400A-A119-3B84C78F38DA}" destId="{3ACD70FF-C930-423E-8844-56C3479C5476}" srcOrd="0" destOrd="0" presId="urn:microsoft.com/office/officeart/2005/8/layout/vList2"/>
    <dgm:cxn modelId="{EC05E3A9-EB31-CA4C-A2B6-A091C4E95ED0}"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0F95185D-96FF-694E-AFB1-33DCE684B87D}"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4. </a:t>
          </a:r>
          <a:r>
            <a:rPr lang="es-ES" sz="2800" dirty="0" smtClean="0"/>
            <a:t>Ampliando  la  Vigilancia de mercados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C276798F-4307-4E6E-9AD8-9A251E2403AD}"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7EB0D9C8-F556-4A77-A981-CA7E93924BC7}" type="presOf" srcId="{489245DF-A588-400A-A119-3B84C78F38DA}" destId="{3ACD70FF-C930-423E-8844-56C3479C5476}" srcOrd="0" destOrd="0" presId="urn:microsoft.com/office/officeart/2005/8/layout/vList2"/>
    <dgm:cxn modelId="{E87583B0-6ABB-4472-B156-85D15E5DB1E8}"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4. </a:t>
          </a:r>
          <a:r>
            <a:rPr lang="es-ES" sz="2800" dirty="0" smtClean="0"/>
            <a:t>Ampliando  la  Vigilancia de mercados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C6FB297B-3194-4F85-A372-9F1D5A79C708}"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71070839-555F-4CB0-826C-307CB01A01AA}" type="presOf" srcId="{489245DF-A588-400A-A119-3B84C78F38DA}" destId="{3ACD70FF-C930-423E-8844-56C3479C5476}" srcOrd="0" destOrd="0" presId="urn:microsoft.com/office/officeart/2005/8/layout/vList2"/>
    <dgm:cxn modelId="{CE64AD26-5155-4F6D-BB99-E2BD4D9EAFD4}"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187A334-AFA7-4BEA-8C70-5C84BDAEEB7A}" type="doc">
      <dgm:prSet loTypeId="urn:microsoft.com/office/officeart/2005/8/layout/vList4" loCatId="list" qsTypeId="urn:microsoft.com/office/officeart/2005/8/quickstyle/simple2" qsCatId="simple" csTypeId="urn:microsoft.com/office/officeart/2005/8/colors/colorful1" csCatId="colorful" phldr="1"/>
      <dgm:spPr/>
      <dgm:t>
        <a:bodyPr/>
        <a:lstStyle/>
        <a:p>
          <a:endParaRPr lang="es-SV"/>
        </a:p>
      </dgm:t>
    </dgm:pt>
    <dgm:pt modelId="{180F7510-3A9D-49DE-9290-932B065C2E1E}">
      <dgm:prSet phldrT="[Texto]" custT="1"/>
      <dgm:spPr>
        <a:solidFill>
          <a:srgbClr val="00B0F0"/>
        </a:solidFill>
      </dgm:spPr>
      <dgm:t>
        <a:bodyPr/>
        <a:lstStyle/>
        <a:p>
          <a:pPr algn="ctr"/>
          <a:r>
            <a:rPr lang="es-SV" sz="1700" dirty="0" smtClean="0"/>
            <a:t>    </a:t>
          </a:r>
          <a:r>
            <a:rPr lang="es-SV" sz="1800" dirty="0" smtClean="0"/>
            <a:t>Supermercado 54.41%</a:t>
          </a:r>
          <a:endParaRPr lang="es-SV" sz="1800" dirty="0"/>
        </a:p>
      </dgm:t>
    </dgm:pt>
    <dgm:pt modelId="{DF9D487C-9F70-4519-87C0-EDC23A1955CF}" type="parTrans" cxnId="{D75E998E-A441-4A44-B1E5-FC25B6D27FD0}">
      <dgm:prSet/>
      <dgm:spPr/>
      <dgm:t>
        <a:bodyPr/>
        <a:lstStyle/>
        <a:p>
          <a:endParaRPr lang="es-SV"/>
        </a:p>
      </dgm:t>
    </dgm:pt>
    <dgm:pt modelId="{993A5F95-DACD-42E9-903E-FC7606355883}" type="sibTrans" cxnId="{D75E998E-A441-4A44-B1E5-FC25B6D27FD0}">
      <dgm:prSet/>
      <dgm:spPr/>
      <dgm:t>
        <a:bodyPr/>
        <a:lstStyle/>
        <a:p>
          <a:endParaRPr lang="es-SV"/>
        </a:p>
      </dgm:t>
    </dgm:pt>
    <dgm:pt modelId="{C7B93B70-061F-469F-8B9D-58A72B88C2E3}">
      <dgm:prSet custT="1"/>
      <dgm:spPr>
        <a:solidFill>
          <a:srgbClr val="00CC00"/>
        </a:solidFill>
      </dgm:spPr>
      <dgm:t>
        <a:bodyPr/>
        <a:lstStyle/>
        <a:p>
          <a:pPr algn="ctr"/>
          <a:r>
            <a:rPr lang="es-SV" sz="1600" dirty="0" smtClean="0"/>
            <a:t>Tiendas de conveniencia y tiendas mayoristas 48.76%</a:t>
          </a:r>
          <a:endParaRPr lang="es-SV" sz="1600" dirty="0"/>
        </a:p>
      </dgm:t>
    </dgm:pt>
    <dgm:pt modelId="{A29081B9-BA2B-4A01-9B13-4ABB535FBC30}" type="parTrans" cxnId="{36D29A6D-89BA-47DA-A4D3-1AB819C559F3}">
      <dgm:prSet/>
      <dgm:spPr/>
      <dgm:t>
        <a:bodyPr/>
        <a:lstStyle/>
        <a:p>
          <a:endParaRPr lang="es-SV"/>
        </a:p>
      </dgm:t>
    </dgm:pt>
    <dgm:pt modelId="{C4F62A8F-1ABC-4BD3-8DBB-4358E30046F0}" type="sibTrans" cxnId="{36D29A6D-89BA-47DA-A4D3-1AB819C559F3}">
      <dgm:prSet/>
      <dgm:spPr/>
      <dgm:t>
        <a:bodyPr/>
        <a:lstStyle/>
        <a:p>
          <a:endParaRPr lang="es-SV"/>
        </a:p>
      </dgm:t>
    </dgm:pt>
    <dgm:pt modelId="{5270034F-7A70-4DE6-839A-02C410061E18}">
      <dgm:prSet custT="1"/>
      <dgm:spPr>
        <a:solidFill>
          <a:srgbClr val="990099"/>
        </a:solidFill>
      </dgm:spPr>
      <dgm:t>
        <a:bodyPr/>
        <a:lstStyle/>
        <a:p>
          <a:pPr algn="ctr"/>
          <a:r>
            <a:rPr lang="es-SV" sz="1500" dirty="0" smtClean="0"/>
            <a:t>Almacenes de muebles y electrodomésticos 44.57%</a:t>
          </a:r>
          <a:endParaRPr lang="es-SV" sz="1500" dirty="0"/>
        </a:p>
      </dgm:t>
    </dgm:pt>
    <dgm:pt modelId="{8337F010-43A0-40FF-83D7-A6553FE77F9D}" type="parTrans" cxnId="{309F0A0E-ADD8-486B-A6ED-1E4DECA5AE3D}">
      <dgm:prSet/>
      <dgm:spPr/>
      <dgm:t>
        <a:bodyPr/>
        <a:lstStyle/>
        <a:p>
          <a:endParaRPr lang="es-SV"/>
        </a:p>
      </dgm:t>
    </dgm:pt>
    <dgm:pt modelId="{51F5CBD1-0596-422A-89D8-D1697415422C}" type="sibTrans" cxnId="{309F0A0E-ADD8-486B-A6ED-1E4DECA5AE3D}">
      <dgm:prSet/>
      <dgm:spPr/>
      <dgm:t>
        <a:bodyPr/>
        <a:lstStyle/>
        <a:p>
          <a:endParaRPr lang="es-SV"/>
        </a:p>
      </dgm:t>
    </dgm:pt>
    <dgm:pt modelId="{371672F5-14AE-CC44-A941-C9110EAECD27}">
      <dgm:prSet custT="1"/>
      <dgm:spPr>
        <a:solidFill>
          <a:srgbClr val="3333CC"/>
        </a:solidFill>
      </dgm:spPr>
      <dgm:t>
        <a:bodyPr/>
        <a:lstStyle/>
        <a:p>
          <a:pPr algn="ctr"/>
          <a:r>
            <a:rPr lang="es-SV" sz="1500" dirty="0" smtClean="0"/>
            <a:t>Farmacias y hospitales 33.43%</a:t>
          </a:r>
          <a:endParaRPr lang="es-SV" sz="1500" dirty="0"/>
        </a:p>
      </dgm:t>
    </dgm:pt>
    <dgm:pt modelId="{42995BDD-EAB7-6B45-83B0-2D2DB287575B}" type="parTrans" cxnId="{18EB3835-25E9-CD44-8579-8429B6824E15}">
      <dgm:prSet/>
      <dgm:spPr/>
      <dgm:t>
        <a:bodyPr/>
        <a:lstStyle/>
        <a:p>
          <a:endParaRPr lang="es-ES"/>
        </a:p>
      </dgm:t>
    </dgm:pt>
    <dgm:pt modelId="{59F1669C-C30C-164C-AC7E-2E69E3117EDC}" type="sibTrans" cxnId="{18EB3835-25E9-CD44-8579-8429B6824E15}">
      <dgm:prSet/>
      <dgm:spPr/>
      <dgm:t>
        <a:bodyPr/>
        <a:lstStyle/>
        <a:p>
          <a:endParaRPr lang="es-ES"/>
        </a:p>
      </dgm:t>
    </dgm:pt>
    <dgm:pt modelId="{756B18DA-0E0E-43AF-83D9-10E6EB20E570}" type="pres">
      <dgm:prSet presAssocID="{D187A334-AFA7-4BEA-8C70-5C84BDAEEB7A}" presName="linear" presStyleCnt="0">
        <dgm:presLayoutVars>
          <dgm:dir/>
          <dgm:resizeHandles val="exact"/>
        </dgm:presLayoutVars>
      </dgm:prSet>
      <dgm:spPr/>
      <dgm:t>
        <a:bodyPr/>
        <a:lstStyle/>
        <a:p>
          <a:endParaRPr lang="es-SV"/>
        </a:p>
      </dgm:t>
    </dgm:pt>
    <dgm:pt modelId="{8DB58BC5-A0DE-419D-BF72-0C99BE80FFC5}" type="pres">
      <dgm:prSet presAssocID="{180F7510-3A9D-49DE-9290-932B065C2E1E}" presName="comp" presStyleCnt="0"/>
      <dgm:spPr/>
    </dgm:pt>
    <dgm:pt modelId="{07DF5DFA-AF7C-47C5-B779-40828ECD46AF}" type="pres">
      <dgm:prSet presAssocID="{180F7510-3A9D-49DE-9290-932B065C2E1E}" presName="box" presStyleLbl="node1" presStyleIdx="0" presStyleCnt="4" custLinFactNeighborX="-3166" custLinFactNeighborY="-144"/>
      <dgm:spPr/>
      <dgm:t>
        <a:bodyPr/>
        <a:lstStyle/>
        <a:p>
          <a:endParaRPr lang="es-SV"/>
        </a:p>
      </dgm:t>
    </dgm:pt>
    <dgm:pt modelId="{5D96FC5F-B519-497C-84CB-AB1A0A4E57E0}" type="pres">
      <dgm:prSet presAssocID="{180F7510-3A9D-49DE-9290-932B065C2E1E}" presName="img" presStyleLbl="fgImgPlace1" presStyleIdx="0" presStyleCnt="4" custScaleX="117532"/>
      <dgm:spPr>
        <a:blipFill rotWithShape="1">
          <a:blip xmlns:r="http://schemas.openxmlformats.org/officeDocument/2006/relationships" r:embed="rId1"/>
          <a:stretch>
            <a:fillRect/>
          </a:stretch>
        </a:blipFill>
      </dgm:spPr>
      <dgm:t>
        <a:bodyPr/>
        <a:lstStyle/>
        <a:p>
          <a:endParaRPr lang="es-ES"/>
        </a:p>
      </dgm:t>
    </dgm:pt>
    <dgm:pt modelId="{8CECCCB8-F427-40BD-966A-F42E2BC6D273}" type="pres">
      <dgm:prSet presAssocID="{180F7510-3A9D-49DE-9290-932B065C2E1E}" presName="text" presStyleLbl="node1" presStyleIdx="0" presStyleCnt="4">
        <dgm:presLayoutVars>
          <dgm:bulletEnabled val="1"/>
        </dgm:presLayoutVars>
      </dgm:prSet>
      <dgm:spPr/>
      <dgm:t>
        <a:bodyPr/>
        <a:lstStyle/>
        <a:p>
          <a:endParaRPr lang="es-SV"/>
        </a:p>
      </dgm:t>
    </dgm:pt>
    <dgm:pt modelId="{0CACB9AB-C3AE-484E-A896-0CDD8335E122}" type="pres">
      <dgm:prSet presAssocID="{993A5F95-DACD-42E9-903E-FC7606355883}" presName="spacer" presStyleCnt="0"/>
      <dgm:spPr/>
    </dgm:pt>
    <dgm:pt modelId="{7FD64A1E-4AB2-410D-A1D3-488333D1231E}" type="pres">
      <dgm:prSet presAssocID="{C7B93B70-061F-469F-8B9D-58A72B88C2E3}" presName="comp" presStyleCnt="0"/>
      <dgm:spPr/>
    </dgm:pt>
    <dgm:pt modelId="{45B06740-C8E2-4A67-A45C-5E975E1D60A3}" type="pres">
      <dgm:prSet presAssocID="{C7B93B70-061F-469F-8B9D-58A72B88C2E3}" presName="box" presStyleLbl="node1" presStyleIdx="1" presStyleCnt="4"/>
      <dgm:spPr/>
      <dgm:t>
        <a:bodyPr/>
        <a:lstStyle/>
        <a:p>
          <a:endParaRPr lang="es-SV"/>
        </a:p>
      </dgm:t>
    </dgm:pt>
    <dgm:pt modelId="{DB22414C-2D2B-44B0-8E24-2C202EEA9D68}" type="pres">
      <dgm:prSet presAssocID="{C7B93B70-061F-469F-8B9D-58A72B88C2E3}" presName="img" presStyleLbl="fgImgPlace1" presStyleIdx="1" presStyleCnt="4" custScaleX="117532" custScaleY="118901"/>
      <dgm:spPr>
        <a:blipFill rotWithShape="1">
          <a:blip xmlns:r="http://schemas.openxmlformats.org/officeDocument/2006/relationships" r:embed="rId2"/>
          <a:stretch>
            <a:fillRect/>
          </a:stretch>
        </a:blipFill>
      </dgm:spPr>
      <dgm:t>
        <a:bodyPr/>
        <a:lstStyle/>
        <a:p>
          <a:endParaRPr lang="es-ES"/>
        </a:p>
      </dgm:t>
    </dgm:pt>
    <dgm:pt modelId="{5F5437BB-7A3C-43B0-9EF7-EA31B4DF1417}" type="pres">
      <dgm:prSet presAssocID="{C7B93B70-061F-469F-8B9D-58A72B88C2E3}" presName="text" presStyleLbl="node1" presStyleIdx="1" presStyleCnt="4">
        <dgm:presLayoutVars>
          <dgm:bulletEnabled val="1"/>
        </dgm:presLayoutVars>
      </dgm:prSet>
      <dgm:spPr/>
      <dgm:t>
        <a:bodyPr/>
        <a:lstStyle/>
        <a:p>
          <a:endParaRPr lang="es-SV"/>
        </a:p>
      </dgm:t>
    </dgm:pt>
    <dgm:pt modelId="{561433BD-E848-4E3E-8046-7A7948024154}" type="pres">
      <dgm:prSet presAssocID="{C4F62A8F-1ABC-4BD3-8DBB-4358E30046F0}" presName="spacer" presStyleCnt="0"/>
      <dgm:spPr/>
    </dgm:pt>
    <dgm:pt modelId="{7C1922FC-A177-4A39-BFD2-0BA7435E7DD0}" type="pres">
      <dgm:prSet presAssocID="{5270034F-7A70-4DE6-839A-02C410061E18}" presName="comp" presStyleCnt="0"/>
      <dgm:spPr/>
    </dgm:pt>
    <dgm:pt modelId="{52244B8B-F057-4A32-A47A-8E4183714AA0}" type="pres">
      <dgm:prSet presAssocID="{5270034F-7A70-4DE6-839A-02C410061E18}" presName="box" presStyleLbl="node1" presStyleIdx="2" presStyleCnt="4"/>
      <dgm:spPr/>
      <dgm:t>
        <a:bodyPr/>
        <a:lstStyle/>
        <a:p>
          <a:endParaRPr lang="es-SV"/>
        </a:p>
      </dgm:t>
    </dgm:pt>
    <dgm:pt modelId="{92A2D2DA-CAA2-43E0-AB2D-A020B152F99F}" type="pres">
      <dgm:prSet presAssocID="{5270034F-7A70-4DE6-839A-02C410061E18}" presName="img" presStyleLbl="fgImgPlace1" presStyleIdx="2" presStyleCnt="4"/>
      <dgm:spPr/>
    </dgm:pt>
    <dgm:pt modelId="{077FFA0B-6496-4FF3-924F-D73D5EEECB14}" type="pres">
      <dgm:prSet presAssocID="{5270034F-7A70-4DE6-839A-02C410061E18}" presName="text" presStyleLbl="node1" presStyleIdx="2" presStyleCnt="4">
        <dgm:presLayoutVars>
          <dgm:bulletEnabled val="1"/>
        </dgm:presLayoutVars>
      </dgm:prSet>
      <dgm:spPr/>
      <dgm:t>
        <a:bodyPr/>
        <a:lstStyle/>
        <a:p>
          <a:endParaRPr lang="es-SV"/>
        </a:p>
      </dgm:t>
    </dgm:pt>
    <dgm:pt modelId="{23E6FEE4-1D31-E741-8002-1519B7D8AE19}" type="pres">
      <dgm:prSet presAssocID="{51F5CBD1-0596-422A-89D8-D1697415422C}" presName="spacer" presStyleCnt="0"/>
      <dgm:spPr/>
    </dgm:pt>
    <dgm:pt modelId="{98EC327C-C478-5C41-9A1D-B9BB21D789E0}" type="pres">
      <dgm:prSet presAssocID="{371672F5-14AE-CC44-A941-C9110EAECD27}" presName="comp" presStyleCnt="0"/>
      <dgm:spPr/>
    </dgm:pt>
    <dgm:pt modelId="{F81B5A68-970E-784A-A8C2-826FB9E15DBD}" type="pres">
      <dgm:prSet presAssocID="{371672F5-14AE-CC44-A941-C9110EAECD27}" presName="box" presStyleLbl="node1" presStyleIdx="3" presStyleCnt="4"/>
      <dgm:spPr/>
      <dgm:t>
        <a:bodyPr/>
        <a:lstStyle/>
        <a:p>
          <a:endParaRPr lang="es-ES"/>
        </a:p>
      </dgm:t>
    </dgm:pt>
    <dgm:pt modelId="{1F2673D9-F222-4D44-9BFE-06AD62D9EABB}" type="pres">
      <dgm:prSet presAssocID="{371672F5-14AE-CC44-A941-C9110EAECD27}" presName="img" presStyleLbl="fgImgPlace1" presStyleIdx="3" presStyleCnt="4"/>
      <dgm:spPr/>
    </dgm:pt>
    <dgm:pt modelId="{209837A3-1BD5-B74F-AA42-56AC874C4055}" type="pres">
      <dgm:prSet presAssocID="{371672F5-14AE-CC44-A941-C9110EAECD27}" presName="text" presStyleLbl="node1" presStyleIdx="3" presStyleCnt="4">
        <dgm:presLayoutVars>
          <dgm:bulletEnabled val="1"/>
        </dgm:presLayoutVars>
      </dgm:prSet>
      <dgm:spPr/>
      <dgm:t>
        <a:bodyPr/>
        <a:lstStyle/>
        <a:p>
          <a:endParaRPr lang="es-ES"/>
        </a:p>
      </dgm:t>
    </dgm:pt>
  </dgm:ptLst>
  <dgm:cxnLst>
    <dgm:cxn modelId="{18EB3835-25E9-CD44-8579-8429B6824E15}" srcId="{D187A334-AFA7-4BEA-8C70-5C84BDAEEB7A}" destId="{371672F5-14AE-CC44-A941-C9110EAECD27}" srcOrd="3" destOrd="0" parTransId="{42995BDD-EAB7-6B45-83B0-2D2DB287575B}" sibTransId="{59F1669C-C30C-164C-AC7E-2E69E3117EDC}"/>
    <dgm:cxn modelId="{4119AFAD-0165-44A7-8444-F2993F45A781}" type="presOf" srcId="{180F7510-3A9D-49DE-9290-932B065C2E1E}" destId="{07DF5DFA-AF7C-47C5-B779-40828ECD46AF}" srcOrd="0" destOrd="0" presId="urn:microsoft.com/office/officeart/2005/8/layout/vList4"/>
    <dgm:cxn modelId="{EE28798E-9D9D-B44C-AA98-67733BCCB549}" type="presOf" srcId="{371672F5-14AE-CC44-A941-C9110EAECD27}" destId="{F81B5A68-970E-784A-A8C2-826FB9E15DBD}" srcOrd="0" destOrd="0" presId="urn:microsoft.com/office/officeart/2005/8/layout/vList4"/>
    <dgm:cxn modelId="{84AB2D27-83FF-4E29-8A1E-5AB21C2D5503}" type="presOf" srcId="{180F7510-3A9D-49DE-9290-932B065C2E1E}" destId="{8CECCCB8-F427-40BD-966A-F42E2BC6D273}" srcOrd="1" destOrd="0" presId="urn:microsoft.com/office/officeart/2005/8/layout/vList4"/>
    <dgm:cxn modelId="{D7D41E54-3FCB-488F-B01E-D163792FD6BA}" type="presOf" srcId="{5270034F-7A70-4DE6-839A-02C410061E18}" destId="{077FFA0B-6496-4FF3-924F-D73D5EEECB14}" srcOrd="1" destOrd="0" presId="urn:microsoft.com/office/officeart/2005/8/layout/vList4"/>
    <dgm:cxn modelId="{78AB8681-DF57-4AC5-A4DD-C23EA48C4E40}" type="presOf" srcId="{5270034F-7A70-4DE6-839A-02C410061E18}" destId="{52244B8B-F057-4A32-A47A-8E4183714AA0}" srcOrd="0" destOrd="0" presId="urn:microsoft.com/office/officeart/2005/8/layout/vList4"/>
    <dgm:cxn modelId="{5A3428DD-1F4E-B540-8E0B-A8E4DF1B805B}" type="presOf" srcId="{371672F5-14AE-CC44-A941-C9110EAECD27}" destId="{209837A3-1BD5-B74F-AA42-56AC874C4055}" srcOrd="1" destOrd="0" presId="urn:microsoft.com/office/officeart/2005/8/layout/vList4"/>
    <dgm:cxn modelId="{5BBF05AC-9B71-47CA-B638-5A9DE84CDBE1}" type="presOf" srcId="{C7B93B70-061F-469F-8B9D-58A72B88C2E3}" destId="{45B06740-C8E2-4A67-A45C-5E975E1D60A3}" srcOrd="0" destOrd="0" presId="urn:microsoft.com/office/officeart/2005/8/layout/vList4"/>
    <dgm:cxn modelId="{239B2F52-6586-4F2A-A483-705BF0701C3A}" type="presOf" srcId="{D187A334-AFA7-4BEA-8C70-5C84BDAEEB7A}" destId="{756B18DA-0E0E-43AF-83D9-10E6EB20E570}" srcOrd="0" destOrd="0" presId="urn:microsoft.com/office/officeart/2005/8/layout/vList4"/>
    <dgm:cxn modelId="{EA2B8510-5580-467E-A5C4-0DCD8D22BC65}" type="presOf" srcId="{C7B93B70-061F-469F-8B9D-58A72B88C2E3}" destId="{5F5437BB-7A3C-43B0-9EF7-EA31B4DF1417}" srcOrd="1" destOrd="0" presId="urn:microsoft.com/office/officeart/2005/8/layout/vList4"/>
    <dgm:cxn modelId="{309F0A0E-ADD8-486B-A6ED-1E4DECA5AE3D}" srcId="{D187A334-AFA7-4BEA-8C70-5C84BDAEEB7A}" destId="{5270034F-7A70-4DE6-839A-02C410061E18}" srcOrd="2" destOrd="0" parTransId="{8337F010-43A0-40FF-83D7-A6553FE77F9D}" sibTransId="{51F5CBD1-0596-422A-89D8-D1697415422C}"/>
    <dgm:cxn modelId="{36D29A6D-89BA-47DA-A4D3-1AB819C559F3}" srcId="{D187A334-AFA7-4BEA-8C70-5C84BDAEEB7A}" destId="{C7B93B70-061F-469F-8B9D-58A72B88C2E3}" srcOrd="1" destOrd="0" parTransId="{A29081B9-BA2B-4A01-9B13-4ABB535FBC30}" sibTransId="{C4F62A8F-1ABC-4BD3-8DBB-4358E30046F0}"/>
    <dgm:cxn modelId="{D75E998E-A441-4A44-B1E5-FC25B6D27FD0}" srcId="{D187A334-AFA7-4BEA-8C70-5C84BDAEEB7A}" destId="{180F7510-3A9D-49DE-9290-932B065C2E1E}" srcOrd="0" destOrd="0" parTransId="{DF9D487C-9F70-4519-87C0-EDC23A1955CF}" sibTransId="{993A5F95-DACD-42E9-903E-FC7606355883}"/>
    <dgm:cxn modelId="{F8C35BE3-C61B-43ED-8507-F099080A1A42}" type="presParOf" srcId="{756B18DA-0E0E-43AF-83D9-10E6EB20E570}" destId="{8DB58BC5-A0DE-419D-BF72-0C99BE80FFC5}" srcOrd="0" destOrd="0" presId="urn:microsoft.com/office/officeart/2005/8/layout/vList4"/>
    <dgm:cxn modelId="{3E9CACB6-0D6B-4A79-9631-74428511090C}" type="presParOf" srcId="{8DB58BC5-A0DE-419D-BF72-0C99BE80FFC5}" destId="{07DF5DFA-AF7C-47C5-B779-40828ECD46AF}" srcOrd="0" destOrd="0" presId="urn:microsoft.com/office/officeart/2005/8/layout/vList4"/>
    <dgm:cxn modelId="{CBCF83E8-C397-4D02-8553-1299FA128436}" type="presParOf" srcId="{8DB58BC5-A0DE-419D-BF72-0C99BE80FFC5}" destId="{5D96FC5F-B519-497C-84CB-AB1A0A4E57E0}" srcOrd="1" destOrd="0" presId="urn:microsoft.com/office/officeart/2005/8/layout/vList4"/>
    <dgm:cxn modelId="{7C5B313C-C783-46EF-98A4-07C4D777CECF}" type="presParOf" srcId="{8DB58BC5-A0DE-419D-BF72-0C99BE80FFC5}" destId="{8CECCCB8-F427-40BD-966A-F42E2BC6D273}" srcOrd="2" destOrd="0" presId="urn:microsoft.com/office/officeart/2005/8/layout/vList4"/>
    <dgm:cxn modelId="{EC0BC4CE-BAF0-45D5-A259-C0A56D76E0A7}" type="presParOf" srcId="{756B18DA-0E0E-43AF-83D9-10E6EB20E570}" destId="{0CACB9AB-C3AE-484E-A896-0CDD8335E122}" srcOrd="1" destOrd="0" presId="urn:microsoft.com/office/officeart/2005/8/layout/vList4"/>
    <dgm:cxn modelId="{A2DFFC94-ECC9-4EFD-AC1F-41C4DED7C89E}" type="presParOf" srcId="{756B18DA-0E0E-43AF-83D9-10E6EB20E570}" destId="{7FD64A1E-4AB2-410D-A1D3-488333D1231E}" srcOrd="2" destOrd="0" presId="urn:microsoft.com/office/officeart/2005/8/layout/vList4"/>
    <dgm:cxn modelId="{F1CD330E-D97A-411E-8DF6-295D19C6C65F}" type="presParOf" srcId="{7FD64A1E-4AB2-410D-A1D3-488333D1231E}" destId="{45B06740-C8E2-4A67-A45C-5E975E1D60A3}" srcOrd="0" destOrd="0" presId="urn:microsoft.com/office/officeart/2005/8/layout/vList4"/>
    <dgm:cxn modelId="{A7608EF3-3993-440A-8FD3-01772F703D25}" type="presParOf" srcId="{7FD64A1E-4AB2-410D-A1D3-488333D1231E}" destId="{DB22414C-2D2B-44B0-8E24-2C202EEA9D68}" srcOrd="1" destOrd="0" presId="urn:microsoft.com/office/officeart/2005/8/layout/vList4"/>
    <dgm:cxn modelId="{C2EFFE73-D366-4618-9F1C-A9D3C4F90868}" type="presParOf" srcId="{7FD64A1E-4AB2-410D-A1D3-488333D1231E}" destId="{5F5437BB-7A3C-43B0-9EF7-EA31B4DF1417}" srcOrd="2" destOrd="0" presId="urn:microsoft.com/office/officeart/2005/8/layout/vList4"/>
    <dgm:cxn modelId="{2A9F6657-4289-4244-9117-DFF6F3049EF7}" type="presParOf" srcId="{756B18DA-0E0E-43AF-83D9-10E6EB20E570}" destId="{561433BD-E848-4E3E-8046-7A7948024154}" srcOrd="3" destOrd="0" presId="urn:microsoft.com/office/officeart/2005/8/layout/vList4"/>
    <dgm:cxn modelId="{58AC6103-7C80-4D32-B41B-31BF959BFAC0}" type="presParOf" srcId="{756B18DA-0E0E-43AF-83D9-10E6EB20E570}" destId="{7C1922FC-A177-4A39-BFD2-0BA7435E7DD0}" srcOrd="4" destOrd="0" presId="urn:microsoft.com/office/officeart/2005/8/layout/vList4"/>
    <dgm:cxn modelId="{D3725F8C-235F-4384-A987-DA7E0F0BA067}" type="presParOf" srcId="{7C1922FC-A177-4A39-BFD2-0BA7435E7DD0}" destId="{52244B8B-F057-4A32-A47A-8E4183714AA0}" srcOrd="0" destOrd="0" presId="urn:microsoft.com/office/officeart/2005/8/layout/vList4"/>
    <dgm:cxn modelId="{5EE49A1B-E41C-4920-AAB6-A27147A864BC}" type="presParOf" srcId="{7C1922FC-A177-4A39-BFD2-0BA7435E7DD0}" destId="{92A2D2DA-CAA2-43E0-AB2D-A020B152F99F}" srcOrd="1" destOrd="0" presId="urn:microsoft.com/office/officeart/2005/8/layout/vList4"/>
    <dgm:cxn modelId="{D77C9FCA-708F-43F0-99BB-122CAA3ACB43}" type="presParOf" srcId="{7C1922FC-A177-4A39-BFD2-0BA7435E7DD0}" destId="{077FFA0B-6496-4FF3-924F-D73D5EEECB14}" srcOrd="2" destOrd="0" presId="urn:microsoft.com/office/officeart/2005/8/layout/vList4"/>
    <dgm:cxn modelId="{E176BD0C-C1B7-5849-8A19-2C7B90037B84}" type="presParOf" srcId="{756B18DA-0E0E-43AF-83D9-10E6EB20E570}" destId="{23E6FEE4-1D31-E741-8002-1519B7D8AE19}" srcOrd="5" destOrd="0" presId="urn:microsoft.com/office/officeart/2005/8/layout/vList4"/>
    <dgm:cxn modelId="{61C869DC-5F9F-6540-B95D-D7B7B0A19A33}" type="presParOf" srcId="{756B18DA-0E0E-43AF-83D9-10E6EB20E570}" destId="{98EC327C-C478-5C41-9A1D-B9BB21D789E0}" srcOrd="6" destOrd="0" presId="urn:microsoft.com/office/officeart/2005/8/layout/vList4"/>
    <dgm:cxn modelId="{463E36CE-1CC9-8645-96F2-039845B57BD3}" type="presParOf" srcId="{98EC327C-C478-5C41-9A1D-B9BB21D789E0}" destId="{F81B5A68-970E-784A-A8C2-826FB9E15DBD}" srcOrd="0" destOrd="0" presId="urn:microsoft.com/office/officeart/2005/8/layout/vList4"/>
    <dgm:cxn modelId="{7D1DD506-7B8C-C542-80C9-0DC9337211C6}" type="presParOf" srcId="{98EC327C-C478-5C41-9A1D-B9BB21D789E0}" destId="{1F2673D9-F222-4D44-9BFE-06AD62D9EABB}" srcOrd="1" destOrd="0" presId="urn:microsoft.com/office/officeart/2005/8/layout/vList4"/>
    <dgm:cxn modelId="{A1CB4704-F88A-BC45-9100-EA31B859827C}" type="presParOf" srcId="{98EC327C-C478-5C41-9A1D-B9BB21D789E0}" destId="{209837A3-1BD5-B74F-AA42-56AC874C4055}" srcOrd="2" destOrd="0" presId="urn:microsoft.com/office/officeart/2005/8/layout/vList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4. </a:t>
          </a:r>
          <a:r>
            <a:rPr lang="es-ES" sz="2800" dirty="0" smtClean="0"/>
            <a:t>Ampliando  la  Vigilancia de mercados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CF332D10-F38F-45DB-85EB-0D8AB4465705}"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8E2A97E9-2F94-4797-A92B-DED14BB5E05E}" type="presOf" srcId="{489245DF-A588-400A-A119-3B84C78F38DA}" destId="{3ACD70FF-C930-423E-8844-56C3479C5476}" srcOrd="0" destOrd="0" presId="urn:microsoft.com/office/officeart/2005/8/layout/vList2"/>
    <dgm:cxn modelId="{45A7BC6D-26CD-4391-932E-D338E9B6AB0F}"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4. </a:t>
          </a:r>
          <a:r>
            <a:rPr lang="es-ES" sz="2800" dirty="0" smtClean="0"/>
            <a:t>Ampliando  la  Vigilancia de mercados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9DF947E6-DDD0-47A5-B267-AA074E08CE48}" type="presOf" srcId="{489245DF-A588-400A-A119-3B84C78F38DA}" destId="{3ACD70FF-C930-423E-8844-56C3479C5476}" srcOrd="0" destOrd="0" presId="urn:microsoft.com/office/officeart/2005/8/layout/vList2"/>
    <dgm:cxn modelId="{7987756C-089A-4788-8E2A-A543BD8EE367}"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3DE53E89-6E3E-46A6-A932-256A3AC62867}"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4. </a:t>
          </a:r>
          <a:r>
            <a:rPr lang="es-ES" sz="2800" dirty="0" smtClean="0"/>
            <a:t>Ampliando  la  Vigilancia de mercados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568A4E91-E547-4346-95B9-A3B580EF4E43}" type="presOf" srcId="{E86F753F-03FD-4E10-A16A-53873D349C1F}" destId="{D6B8D22B-3D54-4991-92D1-B64CE575B271}" srcOrd="0" destOrd="0" presId="urn:microsoft.com/office/officeart/2005/8/layout/vList2"/>
    <dgm:cxn modelId="{092462C3-32F2-44EE-994B-AF9BCB7F0281}"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47BA59C1-0CEA-4197-9C6A-86C08D0FEC7E}"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4. </a:t>
          </a:r>
          <a:r>
            <a:rPr lang="es-ES" sz="2800" dirty="0" smtClean="0"/>
            <a:t>Ampliando  la  Vigilancia de mercados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48947">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55DCF749-26C6-413F-B88C-38CF18EB5BB6}" type="presOf" srcId="{E86F753F-03FD-4E10-A16A-53873D349C1F}" destId="{D6B8D22B-3D54-4991-92D1-B64CE575B271}" srcOrd="0" destOrd="0" presId="urn:microsoft.com/office/officeart/2005/8/layout/vList2"/>
    <dgm:cxn modelId="{20A5EFD5-9FD8-472F-8675-55695A09E6C6}" type="presOf" srcId="{489245DF-A588-400A-A119-3B84C78F38DA}" destId="{3ACD70FF-C930-423E-8844-56C3479C5476}" srcOrd="0" destOrd="0" presId="urn:microsoft.com/office/officeart/2005/8/layout/vList2"/>
    <dgm:cxn modelId="{2582574C-29A5-4A6F-9D91-4D998F882A12}"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4000" dirty="0" smtClean="0"/>
            <a:t>Principales Logros</a:t>
          </a:r>
        </a:p>
        <a:p>
          <a:pPr algn="ctr">
            <a:lnSpc>
              <a:spcPct val="90000"/>
            </a:lnSpc>
            <a:spcAft>
              <a:spcPts val="0"/>
            </a:spcAft>
          </a:pPr>
          <a:r>
            <a:rPr lang="es-SV" sz="2400" dirty="0" smtClean="0"/>
            <a:t>Junio 2013 – Mayo 2014</a:t>
          </a:r>
          <a:endParaRPr lang="es-SV" sz="24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Y="71437">
        <dgm:presLayoutVars>
          <dgm:chMax val="0"/>
          <dgm:bulletEnabled val="1"/>
        </dgm:presLayoutVars>
      </dgm:prSet>
      <dgm:spPr/>
      <dgm:t>
        <a:bodyPr/>
        <a:lstStyle/>
        <a:p>
          <a:endParaRPr lang="es-SV"/>
        </a:p>
      </dgm:t>
    </dgm:pt>
  </dgm:ptLst>
  <dgm:cxnLst>
    <dgm:cxn modelId="{FBC70699-03DA-4F6B-B975-E84FED5EDFA2}" type="presOf" srcId="{E86F753F-03FD-4E10-A16A-53873D349C1F}" destId="{D6B8D22B-3D54-4991-92D1-B64CE575B271}" srcOrd="0" destOrd="0" presId="urn:microsoft.com/office/officeart/2005/8/layout/vList2"/>
    <dgm:cxn modelId="{12DDD195-D53B-4395-ADB2-B4B651852D30}"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A3436B89-8F0E-4AF0-A1EB-2437E0D4F815}"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964E6C7-680A-4C3A-A638-2AECCA7BFC06}" type="doc">
      <dgm:prSet loTypeId="urn:microsoft.com/office/officeart/2005/8/layout/vList3" loCatId="list" qsTypeId="urn:microsoft.com/office/officeart/2005/8/quickstyle/3d1" qsCatId="3D" csTypeId="urn:microsoft.com/office/officeart/2005/8/colors/colorful5" csCatId="colorful" phldr="1"/>
      <dgm:spPr/>
    </dgm:pt>
    <dgm:pt modelId="{88475FD1-43F1-48CC-AFA3-1D2696216189}">
      <dgm:prSet phldrT="[Texto]" custT="1"/>
      <dgm:spPr>
        <a:solidFill>
          <a:srgbClr val="66FF33"/>
        </a:solidFill>
      </dgm:spPr>
      <dgm:t>
        <a:bodyPr/>
        <a:lstStyle/>
        <a:p>
          <a:pPr algn="r"/>
          <a:r>
            <a:rPr lang="es-ES" sz="2000" b="0" dirty="0" smtClean="0">
              <a:solidFill>
                <a:schemeClr val="tx1"/>
              </a:solidFill>
            </a:rPr>
            <a:t>Estudio comparativo sobre planes y tarifas pospago y prepago.</a:t>
          </a:r>
          <a:endParaRPr lang="es-SV" sz="2000" b="0" dirty="0">
            <a:solidFill>
              <a:schemeClr val="tx1"/>
            </a:solidFill>
          </a:endParaRPr>
        </a:p>
      </dgm:t>
    </dgm:pt>
    <dgm:pt modelId="{F4181BB6-F226-4A6F-8295-345CF2188511}" type="parTrans" cxnId="{22D8D502-F7A4-4EC2-9EEB-2BA20B8F485C}">
      <dgm:prSet/>
      <dgm:spPr/>
      <dgm:t>
        <a:bodyPr/>
        <a:lstStyle/>
        <a:p>
          <a:endParaRPr lang="es-SV"/>
        </a:p>
      </dgm:t>
    </dgm:pt>
    <dgm:pt modelId="{4444778A-63BC-4B72-909F-7264CAAB6982}" type="sibTrans" cxnId="{22D8D502-F7A4-4EC2-9EEB-2BA20B8F485C}">
      <dgm:prSet/>
      <dgm:spPr/>
      <dgm:t>
        <a:bodyPr/>
        <a:lstStyle/>
        <a:p>
          <a:endParaRPr lang="es-SV"/>
        </a:p>
      </dgm:t>
    </dgm:pt>
    <dgm:pt modelId="{6836AAC5-0E65-4B8C-B161-F08C52287F08}">
      <dgm:prSet phldrT="[Texto]" custT="1"/>
      <dgm:spPr>
        <a:solidFill>
          <a:srgbClr val="00B0F0"/>
        </a:solidFill>
      </dgm:spPr>
      <dgm:t>
        <a:bodyPr/>
        <a:lstStyle/>
        <a:p>
          <a:pPr algn="r"/>
          <a:r>
            <a:rPr lang="es-ES" sz="2000" dirty="0" smtClean="0"/>
            <a:t>Estudio de la publicidad en el sector de la telefonía prepago.</a:t>
          </a:r>
          <a:endParaRPr lang="es-SV" sz="2000" dirty="0"/>
        </a:p>
      </dgm:t>
    </dgm:pt>
    <dgm:pt modelId="{3DA63A07-1E06-449D-99F2-54BC4CC0D598}" type="parTrans" cxnId="{C318FD26-3F95-45B1-9867-07E5F84A4945}">
      <dgm:prSet/>
      <dgm:spPr/>
      <dgm:t>
        <a:bodyPr/>
        <a:lstStyle/>
        <a:p>
          <a:endParaRPr lang="es-SV"/>
        </a:p>
      </dgm:t>
    </dgm:pt>
    <dgm:pt modelId="{00DE3D91-F9E9-445B-A81C-2DBC2943103B}" type="sibTrans" cxnId="{C318FD26-3F95-45B1-9867-07E5F84A4945}">
      <dgm:prSet/>
      <dgm:spPr/>
      <dgm:t>
        <a:bodyPr/>
        <a:lstStyle/>
        <a:p>
          <a:endParaRPr lang="es-SV"/>
        </a:p>
      </dgm:t>
    </dgm:pt>
    <dgm:pt modelId="{40D3B9C4-4E7E-4060-80F4-665C9460F2C7}">
      <dgm:prSet phldrT="[Texto]" custT="1"/>
      <dgm:spPr>
        <a:solidFill>
          <a:srgbClr val="FF3300"/>
        </a:solidFill>
      </dgm:spPr>
      <dgm:t>
        <a:bodyPr/>
        <a:lstStyle/>
        <a:p>
          <a:r>
            <a:rPr lang="es-ES" sz="1900" dirty="0" smtClean="0"/>
            <a:t>Análisis de coyuntura: Situación de la oferta y demanda de frijol rojo en El Salvador durante el período 2012-2014.</a:t>
          </a:r>
          <a:endParaRPr lang="es-SV" sz="1900" dirty="0"/>
        </a:p>
      </dgm:t>
    </dgm:pt>
    <dgm:pt modelId="{D2D15B24-9334-4002-AE31-D48B65A0F774}" type="parTrans" cxnId="{9F038C82-43F4-4196-B5D0-EFDAA52DA445}">
      <dgm:prSet/>
      <dgm:spPr/>
      <dgm:t>
        <a:bodyPr/>
        <a:lstStyle/>
        <a:p>
          <a:endParaRPr lang="es-SV"/>
        </a:p>
      </dgm:t>
    </dgm:pt>
    <dgm:pt modelId="{A3E49AA1-1569-4754-80BA-E88B85FB6E91}" type="sibTrans" cxnId="{9F038C82-43F4-4196-B5D0-EFDAA52DA445}">
      <dgm:prSet/>
      <dgm:spPr/>
      <dgm:t>
        <a:bodyPr/>
        <a:lstStyle/>
        <a:p>
          <a:endParaRPr lang="es-SV"/>
        </a:p>
      </dgm:t>
    </dgm:pt>
    <dgm:pt modelId="{AE95B090-8A7B-4F5B-8A5B-261978C4E8EC}">
      <dgm:prSet phldrT="[Texto]" custT="1"/>
      <dgm:spPr>
        <a:solidFill>
          <a:srgbClr val="00CC00"/>
        </a:solidFill>
      </dgm:spPr>
      <dgm:t>
        <a:bodyPr/>
        <a:lstStyle/>
        <a:p>
          <a:r>
            <a:rPr lang="es-ES" sz="2000" dirty="0" smtClean="0"/>
            <a:t>Informe anual de coyuntura de precios de alimentos 2013</a:t>
          </a:r>
          <a:r>
            <a:rPr lang="es-ES" sz="1600" dirty="0" smtClean="0"/>
            <a:t>.</a:t>
          </a:r>
          <a:endParaRPr lang="es-SV" sz="1600" dirty="0"/>
        </a:p>
      </dgm:t>
    </dgm:pt>
    <dgm:pt modelId="{B46D68D2-243C-4420-82D9-137100B7E9AC}" type="parTrans" cxnId="{6ABD1353-79BA-4766-90F9-8F12E7BDB035}">
      <dgm:prSet/>
      <dgm:spPr/>
      <dgm:t>
        <a:bodyPr/>
        <a:lstStyle/>
        <a:p>
          <a:endParaRPr lang="es-SV"/>
        </a:p>
      </dgm:t>
    </dgm:pt>
    <dgm:pt modelId="{4F3EC3EC-4064-4E17-891A-2E9F829A1483}" type="sibTrans" cxnId="{6ABD1353-79BA-4766-90F9-8F12E7BDB035}">
      <dgm:prSet/>
      <dgm:spPr/>
      <dgm:t>
        <a:bodyPr/>
        <a:lstStyle/>
        <a:p>
          <a:endParaRPr lang="es-SV"/>
        </a:p>
      </dgm:t>
    </dgm:pt>
    <dgm:pt modelId="{7829E026-6799-46AC-AD71-5A6571D81AAF}">
      <dgm:prSet phldrT="[Texto]" custT="1"/>
      <dgm:spPr>
        <a:solidFill>
          <a:srgbClr val="990099"/>
        </a:solidFill>
      </dgm:spPr>
      <dgm:t>
        <a:bodyPr/>
        <a:lstStyle/>
        <a:p>
          <a:r>
            <a:rPr lang="es-ES" sz="1700" dirty="0" smtClean="0"/>
            <a:t>Estudio piloto de publicidad ilícita de tipo sexista en El Salvador desde la  perspectiva del derecho  de las mujeres a una  vida  libre de violencia y     de toda forma de discriminación de género.</a:t>
          </a:r>
          <a:endParaRPr lang="es-SV" sz="1700" dirty="0"/>
        </a:p>
      </dgm:t>
    </dgm:pt>
    <dgm:pt modelId="{01735C25-9E54-48F7-B86A-F4C0CE3770F8}" type="parTrans" cxnId="{9A542ED1-FE7C-44B3-9930-F5BB2596391C}">
      <dgm:prSet/>
      <dgm:spPr/>
      <dgm:t>
        <a:bodyPr/>
        <a:lstStyle/>
        <a:p>
          <a:endParaRPr lang="es-SV"/>
        </a:p>
      </dgm:t>
    </dgm:pt>
    <dgm:pt modelId="{2DC85C6B-855D-4E77-B87B-F25AF250F876}" type="sibTrans" cxnId="{9A542ED1-FE7C-44B3-9930-F5BB2596391C}">
      <dgm:prSet/>
      <dgm:spPr/>
      <dgm:t>
        <a:bodyPr/>
        <a:lstStyle/>
        <a:p>
          <a:endParaRPr lang="es-SV"/>
        </a:p>
      </dgm:t>
    </dgm:pt>
    <dgm:pt modelId="{C6741FDE-5092-40B8-9D71-9085F9EA11C6}" type="pres">
      <dgm:prSet presAssocID="{D964E6C7-680A-4C3A-A638-2AECCA7BFC06}" presName="linearFlow" presStyleCnt="0">
        <dgm:presLayoutVars>
          <dgm:dir/>
          <dgm:resizeHandles val="exact"/>
        </dgm:presLayoutVars>
      </dgm:prSet>
      <dgm:spPr/>
    </dgm:pt>
    <dgm:pt modelId="{C9643D2A-B94E-4193-A85F-F16B17A1D2DD}" type="pres">
      <dgm:prSet presAssocID="{88475FD1-43F1-48CC-AFA3-1D2696216189}" presName="composite" presStyleCnt="0"/>
      <dgm:spPr/>
    </dgm:pt>
    <dgm:pt modelId="{14E93BDB-F66D-4186-AE3C-1481B9AA53EB}" type="pres">
      <dgm:prSet presAssocID="{88475FD1-43F1-48CC-AFA3-1D2696216189}" presName="imgShp" presStyleLbl="fgImgPlace1" presStyleIdx="0" presStyleCnt="5" custLinFactNeighborX="-79153" custLinFactNeighborY="4323"/>
      <dgm:spPr/>
      <dgm:t>
        <a:bodyPr/>
        <a:lstStyle/>
        <a:p>
          <a:endParaRPr lang="es-SV"/>
        </a:p>
      </dgm:t>
    </dgm:pt>
    <dgm:pt modelId="{32D91C85-8DC8-4BF0-8B27-875A975334B5}" type="pres">
      <dgm:prSet presAssocID="{88475FD1-43F1-48CC-AFA3-1D2696216189}" presName="txShp" presStyleLbl="node1" presStyleIdx="0" presStyleCnt="5" custScaleX="131611">
        <dgm:presLayoutVars>
          <dgm:bulletEnabled val="1"/>
        </dgm:presLayoutVars>
      </dgm:prSet>
      <dgm:spPr/>
      <dgm:t>
        <a:bodyPr/>
        <a:lstStyle/>
        <a:p>
          <a:endParaRPr lang="es-SV"/>
        </a:p>
      </dgm:t>
    </dgm:pt>
    <dgm:pt modelId="{ECDA40B9-820D-4E6B-A974-9EA8D1DB4323}" type="pres">
      <dgm:prSet presAssocID="{4444778A-63BC-4B72-909F-7264CAAB6982}" presName="spacing" presStyleCnt="0"/>
      <dgm:spPr/>
    </dgm:pt>
    <dgm:pt modelId="{A57456CE-A29A-4353-9BB6-BFCC59342074}" type="pres">
      <dgm:prSet presAssocID="{6836AAC5-0E65-4B8C-B161-F08C52287F08}" presName="composite" presStyleCnt="0"/>
      <dgm:spPr/>
    </dgm:pt>
    <dgm:pt modelId="{826F125D-F54E-485D-AA24-90DD63255F17}" type="pres">
      <dgm:prSet presAssocID="{6836AAC5-0E65-4B8C-B161-F08C52287F08}" presName="imgShp" presStyleLbl="fgImgPlace1" presStyleIdx="1" presStyleCnt="5" custLinFactNeighborX="-85031"/>
      <dgm:spPr/>
    </dgm:pt>
    <dgm:pt modelId="{8186FD31-003D-4858-A67B-4F7D29E2FAE8}" type="pres">
      <dgm:prSet presAssocID="{6836AAC5-0E65-4B8C-B161-F08C52287F08}" presName="txShp" presStyleLbl="node1" presStyleIdx="1" presStyleCnt="5" custScaleX="132195">
        <dgm:presLayoutVars>
          <dgm:bulletEnabled val="1"/>
        </dgm:presLayoutVars>
      </dgm:prSet>
      <dgm:spPr/>
      <dgm:t>
        <a:bodyPr/>
        <a:lstStyle/>
        <a:p>
          <a:endParaRPr lang="es-SV"/>
        </a:p>
      </dgm:t>
    </dgm:pt>
    <dgm:pt modelId="{4639F895-F55B-4012-B6EB-7B1ED96D2CB8}" type="pres">
      <dgm:prSet presAssocID="{00DE3D91-F9E9-445B-A81C-2DBC2943103B}" presName="spacing" presStyleCnt="0"/>
      <dgm:spPr/>
    </dgm:pt>
    <dgm:pt modelId="{26E688E7-D0AB-47A9-BF24-ED28B49AB1AD}" type="pres">
      <dgm:prSet presAssocID="{AE95B090-8A7B-4F5B-8A5B-261978C4E8EC}" presName="composite" presStyleCnt="0"/>
      <dgm:spPr/>
    </dgm:pt>
    <dgm:pt modelId="{41058BC0-D676-4C5D-84FF-3BDEE9E5CFA9}" type="pres">
      <dgm:prSet presAssocID="{AE95B090-8A7B-4F5B-8A5B-261978C4E8EC}" presName="imgShp" presStyleLbl="fgImgPlace1" presStyleIdx="2" presStyleCnt="5" custLinFactNeighborX="-85031"/>
      <dgm:spPr/>
      <dgm:t>
        <a:bodyPr/>
        <a:lstStyle/>
        <a:p>
          <a:endParaRPr lang="es-SV"/>
        </a:p>
      </dgm:t>
    </dgm:pt>
    <dgm:pt modelId="{FFA6FD9A-E6C4-4652-8696-69402929E786}" type="pres">
      <dgm:prSet presAssocID="{AE95B090-8A7B-4F5B-8A5B-261978C4E8EC}" presName="txShp" presStyleLbl="node1" presStyleIdx="2" presStyleCnt="5" custScaleX="131611">
        <dgm:presLayoutVars>
          <dgm:bulletEnabled val="1"/>
        </dgm:presLayoutVars>
      </dgm:prSet>
      <dgm:spPr/>
      <dgm:t>
        <a:bodyPr/>
        <a:lstStyle/>
        <a:p>
          <a:endParaRPr lang="es-SV"/>
        </a:p>
      </dgm:t>
    </dgm:pt>
    <dgm:pt modelId="{B6E7D7B2-26A9-4DBE-AD5B-10B408380D45}" type="pres">
      <dgm:prSet presAssocID="{4F3EC3EC-4064-4E17-891A-2E9F829A1483}" presName="spacing" presStyleCnt="0"/>
      <dgm:spPr/>
    </dgm:pt>
    <dgm:pt modelId="{652A6544-C0B0-490D-9797-AB0C2117190E}" type="pres">
      <dgm:prSet presAssocID="{7829E026-6799-46AC-AD71-5A6571D81AAF}" presName="composite" presStyleCnt="0"/>
      <dgm:spPr/>
    </dgm:pt>
    <dgm:pt modelId="{D1BDE348-BF72-4231-B29F-B2FF6C62A70D}" type="pres">
      <dgm:prSet presAssocID="{7829E026-6799-46AC-AD71-5A6571D81AAF}" presName="imgShp" presStyleLbl="fgImgPlace1" presStyleIdx="3" presStyleCnt="5" custLinFactNeighborX="-87976"/>
      <dgm:spPr>
        <a:solidFill>
          <a:schemeClr val="accent4">
            <a:lumMod val="40000"/>
            <a:lumOff val="60000"/>
          </a:schemeClr>
        </a:solidFill>
      </dgm:spPr>
    </dgm:pt>
    <dgm:pt modelId="{3CD86EA5-7AE4-4059-B6F4-7C9C0C0E4CBE}" type="pres">
      <dgm:prSet presAssocID="{7829E026-6799-46AC-AD71-5A6571D81AAF}" presName="txShp" presStyleLbl="node1" presStyleIdx="3" presStyleCnt="5" custScaleX="131611">
        <dgm:presLayoutVars>
          <dgm:bulletEnabled val="1"/>
        </dgm:presLayoutVars>
      </dgm:prSet>
      <dgm:spPr/>
      <dgm:t>
        <a:bodyPr/>
        <a:lstStyle/>
        <a:p>
          <a:endParaRPr lang="es-SV"/>
        </a:p>
      </dgm:t>
    </dgm:pt>
    <dgm:pt modelId="{C13FAF96-BC8D-4E0C-86A1-BF560DD79DBF}" type="pres">
      <dgm:prSet presAssocID="{2DC85C6B-855D-4E77-B87B-F25AF250F876}" presName="spacing" presStyleCnt="0"/>
      <dgm:spPr/>
    </dgm:pt>
    <dgm:pt modelId="{7A3C2FC2-C793-4CD6-AAE7-4570E88A7E9B}" type="pres">
      <dgm:prSet presAssocID="{40D3B9C4-4E7E-4060-80F4-665C9460F2C7}" presName="composite" presStyleCnt="0"/>
      <dgm:spPr/>
    </dgm:pt>
    <dgm:pt modelId="{752DF23B-75AD-4E2B-ACC3-D199BA028756}" type="pres">
      <dgm:prSet presAssocID="{40D3B9C4-4E7E-4060-80F4-665C9460F2C7}" presName="imgShp" presStyleLbl="fgImgPlace1" presStyleIdx="4" presStyleCnt="5" custLinFactNeighborX="-87976"/>
      <dgm:spPr/>
    </dgm:pt>
    <dgm:pt modelId="{1B4AEA8F-828C-4833-AB8D-8B2FCFF24A41}" type="pres">
      <dgm:prSet presAssocID="{40D3B9C4-4E7E-4060-80F4-665C9460F2C7}" presName="txShp" presStyleLbl="node1" presStyleIdx="4" presStyleCnt="5" custScaleX="131611">
        <dgm:presLayoutVars>
          <dgm:bulletEnabled val="1"/>
        </dgm:presLayoutVars>
      </dgm:prSet>
      <dgm:spPr/>
      <dgm:t>
        <a:bodyPr/>
        <a:lstStyle/>
        <a:p>
          <a:endParaRPr lang="es-SV"/>
        </a:p>
      </dgm:t>
    </dgm:pt>
  </dgm:ptLst>
  <dgm:cxnLst>
    <dgm:cxn modelId="{C318FD26-3F95-45B1-9867-07E5F84A4945}" srcId="{D964E6C7-680A-4C3A-A638-2AECCA7BFC06}" destId="{6836AAC5-0E65-4B8C-B161-F08C52287F08}" srcOrd="1" destOrd="0" parTransId="{3DA63A07-1E06-449D-99F2-54BC4CC0D598}" sibTransId="{00DE3D91-F9E9-445B-A81C-2DBC2943103B}"/>
    <dgm:cxn modelId="{9F038C82-43F4-4196-B5D0-EFDAA52DA445}" srcId="{D964E6C7-680A-4C3A-A638-2AECCA7BFC06}" destId="{40D3B9C4-4E7E-4060-80F4-665C9460F2C7}" srcOrd="4" destOrd="0" parTransId="{D2D15B24-9334-4002-AE31-D48B65A0F774}" sibTransId="{A3E49AA1-1569-4754-80BA-E88B85FB6E91}"/>
    <dgm:cxn modelId="{BA7F2C07-73DC-481E-8D05-BA0E2DCF2DEE}" type="presOf" srcId="{AE95B090-8A7B-4F5B-8A5B-261978C4E8EC}" destId="{FFA6FD9A-E6C4-4652-8696-69402929E786}" srcOrd="0" destOrd="0" presId="urn:microsoft.com/office/officeart/2005/8/layout/vList3"/>
    <dgm:cxn modelId="{5EFFA883-9184-4888-A8CE-E34B0AF68EBF}" type="presOf" srcId="{D964E6C7-680A-4C3A-A638-2AECCA7BFC06}" destId="{C6741FDE-5092-40B8-9D71-9085F9EA11C6}" srcOrd="0" destOrd="0" presId="urn:microsoft.com/office/officeart/2005/8/layout/vList3"/>
    <dgm:cxn modelId="{D7635890-4B8F-4A9F-9A28-C2AE2AE23847}" type="presOf" srcId="{88475FD1-43F1-48CC-AFA3-1D2696216189}" destId="{32D91C85-8DC8-4BF0-8B27-875A975334B5}" srcOrd="0" destOrd="0" presId="urn:microsoft.com/office/officeart/2005/8/layout/vList3"/>
    <dgm:cxn modelId="{7413A283-9932-4FC7-8EC7-B859E26B4859}" type="presOf" srcId="{7829E026-6799-46AC-AD71-5A6571D81AAF}" destId="{3CD86EA5-7AE4-4059-B6F4-7C9C0C0E4CBE}" srcOrd="0" destOrd="0" presId="urn:microsoft.com/office/officeart/2005/8/layout/vList3"/>
    <dgm:cxn modelId="{BFAB1713-781A-4EDC-B2B5-849F589A88DC}" type="presOf" srcId="{40D3B9C4-4E7E-4060-80F4-665C9460F2C7}" destId="{1B4AEA8F-828C-4833-AB8D-8B2FCFF24A41}" srcOrd="0" destOrd="0" presId="urn:microsoft.com/office/officeart/2005/8/layout/vList3"/>
    <dgm:cxn modelId="{4E1B8121-252E-43F7-82CD-460E88EE4E18}" type="presOf" srcId="{6836AAC5-0E65-4B8C-B161-F08C52287F08}" destId="{8186FD31-003D-4858-A67B-4F7D29E2FAE8}" srcOrd="0" destOrd="0" presId="urn:microsoft.com/office/officeart/2005/8/layout/vList3"/>
    <dgm:cxn modelId="{9A542ED1-FE7C-44B3-9930-F5BB2596391C}" srcId="{D964E6C7-680A-4C3A-A638-2AECCA7BFC06}" destId="{7829E026-6799-46AC-AD71-5A6571D81AAF}" srcOrd="3" destOrd="0" parTransId="{01735C25-9E54-48F7-B86A-F4C0CE3770F8}" sibTransId="{2DC85C6B-855D-4E77-B87B-F25AF250F876}"/>
    <dgm:cxn modelId="{22D8D502-F7A4-4EC2-9EEB-2BA20B8F485C}" srcId="{D964E6C7-680A-4C3A-A638-2AECCA7BFC06}" destId="{88475FD1-43F1-48CC-AFA3-1D2696216189}" srcOrd="0" destOrd="0" parTransId="{F4181BB6-F226-4A6F-8295-345CF2188511}" sibTransId="{4444778A-63BC-4B72-909F-7264CAAB6982}"/>
    <dgm:cxn modelId="{6ABD1353-79BA-4766-90F9-8F12E7BDB035}" srcId="{D964E6C7-680A-4C3A-A638-2AECCA7BFC06}" destId="{AE95B090-8A7B-4F5B-8A5B-261978C4E8EC}" srcOrd="2" destOrd="0" parTransId="{B46D68D2-243C-4420-82D9-137100B7E9AC}" sibTransId="{4F3EC3EC-4064-4E17-891A-2E9F829A1483}"/>
    <dgm:cxn modelId="{46CD2EBE-21B9-4358-A60F-1F2B4D652562}" type="presParOf" srcId="{C6741FDE-5092-40B8-9D71-9085F9EA11C6}" destId="{C9643D2A-B94E-4193-A85F-F16B17A1D2DD}" srcOrd="0" destOrd="0" presId="urn:microsoft.com/office/officeart/2005/8/layout/vList3"/>
    <dgm:cxn modelId="{FDA9CA54-E67D-4CEB-BCAE-92EBA7292A2B}" type="presParOf" srcId="{C9643D2A-B94E-4193-A85F-F16B17A1D2DD}" destId="{14E93BDB-F66D-4186-AE3C-1481B9AA53EB}" srcOrd="0" destOrd="0" presId="urn:microsoft.com/office/officeart/2005/8/layout/vList3"/>
    <dgm:cxn modelId="{0FF3E6B2-1599-4C73-800A-EE0B912CF1E9}" type="presParOf" srcId="{C9643D2A-B94E-4193-A85F-F16B17A1D2DD}" destId="{32D91C85-8DC8-4BF0-8B27-875A975334B5}" srcOrd="1" destOrd="0" presId="urn:microsoft.com/office/officeart/2005/8/layout/vList3"/>
    <dgm:cxn modelId="{5E53F934-9D3A-4892-8FD7-D9279F1AAFF2}" type="presParOf" srcId="{C6741FDE-5092-40B8-9D71-9085F9EA11C6}" destId="{ECDA40B9-820D-4E6B-A974-9EA8D1DB4323}" srcOrd="1" destOrd="0" presId="urn:microsoft.com/office/officeart/2005/8/layout/vList3"/>
    <dgm:cxn modelId="{24D54CE5-3157-4A9F-AA76-DE23AE6BEF0E}" type="presParOf" srcId="{C6741FDE-5092-40B8-9D71-9085F9EA11C6}" destId="{A57456CE-A29A-4353-9BB6-BFCC59342074}" srcOrd="2" destOrd="0" presId="urn:microsoft.com/office/officeart/2005/8/layout/vList3"/>
    <dgm:cxn modelId="{A18FA0D4-CF0D-4356-81A9-456D9EACB413}" type="presParOf" srcId="{A57456CE-A29A-4353-9BB6-BFCC59342074}" destId="{826F125D-F54E-485D-AA24-90DD63255F17}" srcOrd="0" destOrd="0" presId="urn:microsoft.com/office/officeart/2005/8/layout/vList3"/>
    <dgm:cxn modelId="{1DF0E3A5-3E54-4C8F-8193-D7EEF0AC236A}" type="presParOf" srcId="{A57456CE-A29A-4353-9BB6-BFCC59342074}" destId="{8186FD31-003D-4858-A67B-4F7D29E2FAE8}" srcOrd="1" destOrd="0" presId="urn:microsoft.com/office/officeart/2005/8/layout/vList3"/>
    <dgm:cxn modelId="{7E41F52F-BA72-4CB0-AB4A-FDB19B06E9CE}" type="presParOf" srcId="{C6741FDE-5092-40B8-9D71-9085F9EA11C6}" destId="{4639F895-F55B-4012-B6EB-7B1ED96D2CB8}" srcOrd="3" destOrd="0" presId="urn:microsoft.com/office/officeart/2005/8/layout/vList3"/>
    <dgm:cxn modelId="{CA38CC9E-BDE1-456E-99DE-DB6C55D1422C}" type="presParOf" srcId="{C6741FDE-5092-40B8-9D71-9085F9EA11C6}" destId="{26E688E7-D0AB-47A9-BF24-ED28B49AB1AD}" srcOrd="4" destOrd="0" presId="urn:microsoft.com/office/officeart/2005/8/layout/vList3"/>
    <dgm:cxn modelId="{D9BDE61B-EE7F-483A-B49B-3B2603C20424}" type="presParOf" srcId="{26E688E7-D0AB-47A9-BF24-ED28B49AB1AD}" destId="{41058BC0-D676-4C5D-84FF-3BDEE9E5CFA9}" srcOrd="0" destOrd="0" presId="urn:microsoft.com/office/officeart/2005/8/layout/vList3"/>
    <dgm:cxn modelId="{4746CB86-CAA0-4074-9BCB-D41E67B3F72D}" type="presParOf" srcId="{26E688E7-D0AB-47A9-BF24-ED28B49AB1AD}" destId="{FFA6FD9A-E6C4-4652-8696-69402929E786}" srcOrd="1" destOrd="0" presId="urn:microsoft.com/office/officeart/2005/8/layout/vList3"/>
    <dgm:cxn modelId="{F1637F33-36DD-4B62-9DF8-6F1AA5DA512B}" type="presParOf" srcId="{C6741FDE-5092-40B8-9D71-9085F9EA11C6}" destId="{B6E7D7B2-26A9-4DBE-AD5B-10B408380D45}" srcOrd="5" destOrd="0" presId="urn:microsoft.com/office/officeart/2005/8/layout/vList3"/>
    <dgm:cxn modelId="{9ADE34A7-6688-4E92-A219-B5A5D628B58D}" type="presParOf" srcId="{C6741FDE-5092-40B8-9D71-9085F9EA11C6}" destId="{652A6544-C0B0-490D-9797-AB0C2117190E}" srcOrd="6" destOrd="0" presId="urn:microsoft.com/office/officeart/2005/8/layout/vList3"/>
    <dgm:cxn modelId="{B8E2DBCA-0101-48DA-AC45-D76C241A42F5}" type="presParOf" srcId="{652A6544-C0B0-490D-9797-AB0C2117190E}" destId="{D1BDE348-BF72-4231-B29F-B2FF6C62A70D}" srcOrd="0" destOrd="0" presId="urn:microsoft.com/office/officeart/2005/8/layout/vList3"/>
    <dgm:cxn modelId="{5AF625AA-0DE3-4D5E-B4F3-0323CC06208C}" type="presParOf" srcId="{652A6544-C0B0-490D-9797-AB0C2117190E}" destId="{3CD86EA5-7AE4-4059-B6F4-7C9C0C0E4CBE}" srcOrd="1" destOrd="0" presId="urn:microsoft.com/office/officeart/2005/8/layout/vList3"/>
    <dgm:cxn modelId="{DAD2FB66-A1E5-4D0E-B2C1-65DA9AB3FD0F}" type="presParOf" srcId="{C6741FDE-5092-40B8-9D71-9085F9EA11C6}" destId="{C13FAF96-BC8D-4E0C-86A1-BF560DD79DBF}" srcOrd="7" destOrd="0" presId="urn:microsoft.com/office/officeart/2005/8/layout/vList3"/>
    <dgm:cxn modelId="{657C287F-524C-412A-8CC0-716B85DC9C8D}" type="presParOf" srcId="{C6741FDE-5092-40B8-9D71-9085F9EA11C6}" destId="{7A3C2FC2-C793-4CD6-AAE7-4570E88A7E9B}" srcOrd="8" destOrd="0" presId="urn:microsoft.com/office/officeart/2005/8/layout/vList3"/>
    <dgm:cxn modelId="{EB0CB629-C042-4857-98F2-24C2BA85CBD7}" type="presParOf" srcId="{7A3C2FC2-C793-4CD6-AAE7-4570E88A7E9B}" destId="{752DF23B-75AD-4E2B-ACC3-D199BA028756}" srcOrd="0" destOrd="0" presId="urn:microsoft.com/office/officeart/2005/8/layout/vList3"/>
    <dgm:cxn modelId="{FBA72DE8-0AF8-47DA-A4B2-FB1C3BFE2824}" type="presParOf" srcId="{7A3C2FC2-C793-4CD6-AAE7-4570E88A7E9B}" destId="{1B4AEA8F-828C-4833-AB8D-8B2FCFF24A41}"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5. Transparentando mercados: </a:t>
          </a:r>
        </a:p>
        <a:p>
          <a:pPr algn="ctr">
            <a:lnSpc>
              <a:spcPct val="100000"/>
            </a:lnSpc>
            <a:spcAft>
              <a:spcPts val="0"/>
            </a:spcAft>
          </a:pPr>
          <a:r>
            <a:rPr lang="es-SV" sz="2800" dirty="0" smtClean="0"/>
            <a:t>Sondeos de precios</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1126" custLinFactNeighborY="-5316">
        <dgm:presLayoutVars>
          <dgm:chMax val="0"/>
          <dgm:bulletEnabled val="1"/>
        </dgm:presLayoutVars>
      </dgm:prSet>
      <dgm:spPr/>
      <dgm:t>
        <a:bodyPr/>
        <a:lstStyle/>
        <a:p>
          <a:endParaRPr lang="es-SV"/>
        </a:p>
      </dgm:t>
    </dgm:pt>
  </dgm:ptLst>
  <dgm:cxnLst>
    <dgm:cxn modelId="{745E4635-30A1-4F9E-97A3-C2C7F6BF69AE}" type="presOf" srcId="{E86F753F-03FD-4E10-A16A-53873D349C1F}" destId="{D6B8D22B-3D54-4991-92D1-B64CE575B271}" srcOrd="0" destOrd="0" presId="urn:microsoft.com/office/officeart/2005/8/layout/vList2"/>
    <dgm:cxn modelId="{F887B4D5-553D-4FDF-AAF4-67B2D7981335}"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345022E7-9376-4486-9766-10E14260D561}"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5. Transparentando mercados: </a:t>
          </a:r>
        </a:p>
        <a:p>
          <a:pPr algn="ctr">
            <a:lnSpc>
              <a:spcPct val="100000"/>
            </a:lnSpc>
            <a:spcAft>
              <a:spcPts val="0"/>
            </a:spcAft>
          </a:pPr>
          <a:r>
            <a:rPr lang="es-SV" sz="2800" dirty="0" smtClean="0"/>
            <a:t>Sondeos de precios</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59862">
        <dgm:presLayoutVars>
          <dgm:chMax val="0"/>
          <dgm:bulletEnabled val="1"/>
        </dgm:presLayoutVars>
      </dgm:prSet>
      <dgm:spPr/>
      <dgm:t>
        <a:bodyPr/>
        <a:lstStyle/>
        <a:p>
          <a:endParaRPr lang="es-SV"/>
        </a:p>
      </dgm:t>
    </dgm:pt>
  </dgm:ptLst>
  <dgm:cxnLst>
    <dgm:cxn modelId="{E32FA182-BF7E-4C0C-AFF5-A14F833446E0}"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C058CFD9-FFBE-4F61-9C77-776288DDE8D3}" type="presOf" srcId="{489245DF-A588-400A-A119-3B84C78F38DA}" destId="{3ACD70FF-C930-423E-8844-56C3479C5476}" srcOrd="0" destOrd="0" presId="urn:microsoft.com/office/officeart/2005/8/layout/vList2"/>
    <dgm:cxn modelId="{65E338AE-9287-4698-9B8F-817DC0208734}"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6. Acercamiento de los servicios de la Defensoría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49D7EE71-0FEB-4F90-A1DE-ACDA1BA2C4CA}" type="presOf" srcId="{489245DF-A588-400A-A119-3B84C78F38DA}" destId="{3ACD70FF-C930-423E-8844-56C3479C5476}" srcOrd="0" destOrd="0" presId="urn:microsoft.com/office/officeart/2005/8/layout/vList2"/>
    <dgm:cxn modelId="{5B1E2D94-67CC-4D83-814F-ACAEA0088883}"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5993B484-7EF1-459F-B954-2CBA84C36942}"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6. Acercamiento de los servicios de la Defensoría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C5C691F9-A1C8-48D4-875A-81F158F7F595}"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ED61D683-B0A7-491B-8B84-E80DDB9FF633}" type="presOf" srcId="{E86F753F-03FD-4E10-A16A-53873D349C1F}" destId="{D6B8D22B-3D54-4991-92D1-B64CE575B271}" srcOrd="0" destOrd="0" presId="urn:microsoft.com/office/officeart/2005/8/layout/vList2"/>
    <dgm:cxn modelId="{07508FFA-EF21-4838-8DE2-669BA8C23861}"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6. Acercamiento de los servicios de la Defensoría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E28AD198-3AD1-4954-872B-680D8DED8F69}" type="presOf" srcId="{489245DF-A588-400A-A119-3B84C78F38DA}" destId="{3ACD70FF-C930-423E-8844-56C3479C5476}" srcOrd="0" destOrd="0" presId="urn:microsoft.com/office/officeart/2005/8/layout/vList2"/>
    <dgm:cxn modelId="{C1EDF7CE-9F7B-4868-9DD3-A1B89790E51F}" type="presOf" srcId="{E86F753F-03FD-4E10-A16A-53873D349C1F}" destId="{D6B8D22B-3D54-4991-92D1-B64CE575B271}" srcOrd="0" destOrd="0" presId="urn:microsoft.com/office/officeart/2005/8/layout/vList2"/>
    <dgm:cxn modelId="{47258BA7-E2D7-4436-A8E8-445FC753D9B1}"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6. Acercamiento de los servicios de la Defensoría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8C16030B-0095-44F9-A4C6-4F021026901C}" type="presOf" srcId="{489245DF-A588-400A-A119-3B84C78F38DA}" destId="{3ACD70FF-C930-423E-8844-56C3479C5476}" srcOrd="0" destOrd="0" presId="urn:microsoft.com/office/officeart/2005/8/layout/vList2"/>
    <dgm:cxn modelId="{56552347-C0B5-45B3-807C-F50B6B61B992}" type="presOf" srcId="{E86F753F-03FD-4E10-A16A-53873D349C1F}" destId="{D6B8D22B-3D54-4991-92D1-B64CE575B271}" srcOrd="0" destOrd="0" presId="urn:microsoft.com/office/officeart/2005/8/layout/vList2"/>
    <dgm:cxn modelId="{6CBCA9BE-4461-4107-BEBA-EB4E1F43C7D2}"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6. Acercamiento de los servicios de la Defensoría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5773">
        <dgm:presLayoutVars>
          <dgm:chMax val="0"/>
          <dgm:bulletEnabled val="1"/>
        </dgm:presLayoutVars>
      </dgm:prSet>
      <dgm:spPr/>
      <dgm:t>
        <a:bodyPr/>
        <a:lstStyle/>
        <a:p>
          <a:endParaRPr lang="es-SV"/>
        </a:p>
      </dgm:t>
    </dgm:pt>
  </dgm:ptLst>
  <dgm:cxnLst>
    <dgm:cxn modelId="{6E47B321-AF15-4825-B34D-1F690A3F87CB}"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171E727D-B345-44B9-AA76-4E7F3C873761}" type="presOf" srcId="{489245DF-A588-400A-A119-3B84C78F38DA}" destId="{3ACD70FF-C930-423E-8844-56C3479C5476}" srcOrd="0" destOrd="0" presId="urn:microsoft.com/office/officeart/2005/8/layout/vList2"/>
    <dgm:cxn modelId="{29D75EDC-B8C0-49AB-8960-D6518566DD21}"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7. </a:t>
          </a:r>
          <a:r>
            <a:rPr lang="es-ES" sz="2800" dirty="0" smtClean="0"/>
            <a:t>Capacitación y difusión de Derechos de las y los consumidores</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custLinFactNeighborY="1629">
        <dgm:presLayoutVars>
          <dgm:chMax val="0"/>
          <dgm:bulletEnabled val="1"/>
        </dgm:presLayoutVars>
      </dgm:prSet>
      <dgm:spPr/>
      <dgm:t>
        <a:bodyPr/>
        <a:lstStyle/>
        <a:p>
          <a:endParaRPr lang="es-SV"/>
        </a:p>
      </dgm:t>
    </dgm:pt>
  </dgm:ptLst>
  <dgm:cxnLst>
    <dgm:cxn modelId="{3AD91D80-0F9A-4689-8DDC-5AB95183E757}"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A0CA4E6D-6119-4A46-A07A-F771C553EE64}" type="presOf" srcId="{489245DF-A588-400A-A119-3B84C78F38DA}" destId="{3ACD70FF-C930-423E-8844-56C3479C5476}" srcOrd="0" destOrd="0" presId="urn:microsoft.com/office/officeart/2005/8/layout/vList2"/>
    <dgm:cxn modelId="{4D2B54A3-7703-4A20-9678-40E29DB28FB8}"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8. Sistema Nacional de Protección al Consumidor.</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70494">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30A909D4-5B0E-43D4-9C7B-863CCC073BB0}" type="presOf" srcId="{E86F753F-03FD-4E10-A16A-53873D349C1F}" destId="{D6B8D22B-3D54-4991-92D1-B64CE575B271}" srcOrd="0" destOrd="0" presId="urn:microsoft.com/office/officeart/2005/8/layout/vList2"/>
    <dgm:cxn modelId="{297726F6-717E-40B5-AB48-706F3AC82924}" type="presOf" srcId="{489245DF-A588-400A-A119-3B84C78F38DA}" destId="{3ACD70FF-C930-423E-8844-56C3479C5476}" srcOrd="0" destOrd="0" presId="urn:microsoft.com/office/officeart/2005/8/layout/vList2"/>
    <dgm:cxn modelId="{E662DE14-D859-46AE-93B2-480584670A9A}"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C537C6-C2EA-415C-9579-72235CAAB3C3}" type="doc">
      <dgm:prSet loTypeId="urn:microsoft.com/office/officeart/2011/layout/TabList" loCatId="list" qsTypeId="urn:microsoft.com/office/officeart/2005/8/quickstyle/3d3" qsCatId="3D" csTypeId="urn:microsoft.com/office/officeart/2005/8/colors/colorful5" csCatId="colorful" phldr="1"/>
      <dgm:spPr/>
      <dgm:t>
        <a:bodyPr/>
        <a:lstStyle/>
        <a:p>
          <a:endParaRPr lang="es-SV"/>
        </a:p>
      </dgm:t>
    </dgm:pt>
    <dgm:pt modelId="{5855D4B9-BAC9-4A89-ADCA-E257F9246DD3}">
      <dgm:prSet phldrT="[Texto]" custT="1"/>
      <dgm:spPr/>
      <dgm:t>
        <a:bodyPr/>
        <a:lstStyle/>
        <a:p>
          <a:r>
            <a:rPr lang="es-SV" sz="2800" b="1" dirty="0" smtClean="0"/>
            <a:t>7</a:t>
          </a:r>
          <a:endParaRPr lang="es-SV" sz="2800" b="1" dirty="0"/>
        </a:p>
      </dgm:t>
    </dgm:pt>
    <dgm:pt modelId="{D1065FAE-7D61-401C-B5F7-C0B171714C99}" type="parTrans" cxnId="{C51E8F5E-D021-4246-827A-74B28C3A5E94}">
      <dgm:prSet/>
      <dgm:spPr/>
      <dgm:t>
        <a:bodyPr/>
        <a:lstStyle/>
        <a:p>
          <a:endParaRPr lang="es-SV"/>
        </a:p>
      </dgm:t>
    </dgm:pt>
    <dgm:pt modelId="{CEEEE340-0101-4147-82B5-679EB5BBF07B}" type="sibTrans" cxnId="{C51E8F5E-D021-4246-827A-74B28C3A5E94}">
      <dgm:prSet/>
      <dgm:spPr/>
      <dgm:t>
        <a:bodyPr/>
        <a:lstStyle/>
        <a:p>
          <a:endParaRPr lang="es-SV"/>
        </a:p>
      </dgm:t>
    </dgm:pt>
    <dgm:pt modelId="{3F7C0661-5E7A-4E48-B94E-83F69B4F0844}">
      <dgm:prSet phldrT="[Texto]" custT="1"/>
      <dgm:spPr/>
      <dgm:t>
        <a:bodyPr anchor="ctr"/>
        <a:lstStyle/>
        <a:p>
          <a:pPr algn="just"/>
          <a:r>
            <a:rPr lang="es-SV" sz="2200" b="1" dirty="0" smtClean="0">
              <a:solidFill>
                <a:srgbClr val="0070C0"/>
              </a:solidFill>
              <a:latin typeface="Arial Narrow" charset="0"/>
            </a:rPr>
            <a:t>Capacitación y difusión de derechos de las y los consumidores.</a:t>
          </a:r>
          <a:endParaRPr lang="es-SV" sz="2200" dirty="0"/>
        </a:p>
      </dgm:t>
    </dgm:pt>
    <dgm:pt modelId="{328D57DC-7C89-47B8-A647-B80133D073CA}" type="parTrans" cxnId="{4996991C-9CBA-4D48-8B42-D78488A0555A}">
      <dgm:prSet/>
      <dgm:spPr/>
      <dgm:t>
        <a:bodyPr/>
        <a:lstStyle/>
        <a:p>
          <a:endParaRPr lang="es-SV"/>
        </a:p>
      </dgm:t>
    </dgm:pt>
    <dgm:pt modelId="{DC0F3711-9B5C-4D4E-A141-74ED48AE4FB7}" type="sibTrans" cxnId="{4996991C-9CBA-4D48-8B42-D78488A0555A}">
      <dgm:prSet/>
      <dgm:spPr/>
      <dgm:t>
        <a:bodyPr/>
        <a:lstStyle/>
        <a:p>
          <a:endParaRPr lang="es-SV"/>
        </a:p>
      </dgm:t>
    </dgm:pt>
    <dgm:pt modelId="{EDEC18C4-13F1-4120-A83A-3150CFCED4D7}">
      <dgm:prSet phldrT="[Texto]" custT="1"/>
      <dgm:spPr/>
      <dgm:t>
        <a:bodyPr/>
        <a:lstStyle/>
        <a:p>
          <a:r>
            <a:rPr lang="es-SV" sz="2800" b="1" dirty="0" smtClean="0"/>
            <a:t>8</a:t>
          </a:r>
          <a:endParaRPr lang="es-SV" sz="2800" b="1" dirty="0"/>
        </a:p>
      </dgm:t>
    </dgm:pt>
    <dgm:pt modelId="{DDC5DB75-34E6-4CC2-9535-88BE7AF0D7FB}" type="parTrans" cxnId="{A2F18D25-7B6E-461D-B9C8-DAF6991623F6}">
      <dgm:prSet/>
      <dgm:spPr/>
      <dgm:t>
        <a:bodyPr/>
        <a:lstStyle/>
        <a:p>
          <a:endParaRPr lang="es-SV"/>
        </a:p>
      </dgm:t>
    </dgm:pt>
    <dgm:pt modelId="{0A74C7D2-2BEB-4A48-8C86-331F77F52EEA}" type="sibTrans" cxnId="{A2F18D25-7B6E-461D-B9C8-DAF6991623F6}">
      <dgm:prSet/>
      <dgm:spPr/>
      <dgm:t>
        <a:bodyPr/>
        <a:lstStyle/>
        <a:p>
          <a:endParaRPr lang="es-SV"/>
        </a:p>
      </dgm:t>
    </dgm:pt>
    <dgm:pt modelId="{23ED3A43-6EE8-43D9-ACFA-5030DA9AE872}">
      <dgm:prSet phldrT="[Texto]"/>
      <dgm:spPr/>
      <dgm:t>
        <a:bodyPr anchor="ctr"/>
        <a:lstStyle/>
        <a:p>
          <a:pPr algn="just"/>
          <a:r>
            <a:rPr lang="es-SV" b="1" dirty="0" smtClean="0">
              <a:solidFill>
                <a:srgbClr val="0070C0"/>
              </a:solidFill>
              <a:latin typeface="Arial Narrow" charset="0"/>
            </a:rPr>
            <a:t>Principales acciones del Sistema Nacional de Protección al Consumidor.</a:t>
          </a:r>
          <a:endParaRPr lang="es-SV" dirty="0"/>
        </a:p>
      </dgm:t>
    </dgm:pt>
    <dgm:pt modelId="{6C1D0640-05D8-4542-9AF2-6C1DF1982C4B}" type="parTrans" cxnId="{0902D02D-5545-40EE-9013-681D515ACC8A}">
      <dgm:prSet/>
      <dgm:spPr/>
      <dgm:t>
        <a:bodyPr/>
        <a:lstStyle/>
        <a:p>
          <a:endParaRPr lang="es-SV"/>
        </a:p>
      </dgm:t>
    </dgm:pt>
    <dgm:pt modelId="{106944ED-D696-4C18-8E54-122BF2817418}" type="sibTrans" cxnId="{0902D02D-5545-40EE-9013-681D515ACC8A}">
      <dgm:prSet/>
      <dgm:spPr/>
      <dgm:t>
        <a:bodyPr/>
        <a:lstStyle/>
        <a:p>
          <a:endParaRPr lang="es-SV"/>
        </a:p>
      </dgm:t>
    </dgm:pt>
    <dgm:pt modelId="{89F93163-4128-4BEE-89FD-F509490213AF}">
      <dgm:prSet phldrT="[Texto]" custT="1"/>
      <dgm:spPr/>
      <dgm:t>
        <a:bodyPr/>
        <a:lstStyle/>
        <a:p>
          <a:r>
            <a:rPr lang="es-SV" sz="2800" b="1" dirty="0" smtClean="0"/>
            <a:t>9</a:t>
          </a:r>
          <a:endParaRPr lang="es-SV" sz="2800" b="1" dirty="0"/>
        </a:p>
      </dgm:t>
    </dgm:pt>
    <dgm:pt modelId="{60F3D706-EC29-4298-8824-EC7CC19521B7}" type="parTrans" cxnId="{6C62D28E-20F5-4312-92A2-A3914A4506A2}">
      <dgm:prSet/>
      <dgm:spPr/>
      <dgm:t>
        <a:bodyPr/>
        <a:lstStyle/>
        <a:p>
          <a:endParaRPr lang="es-SV"/>
        </a:p>
      </dgm:t>
    </dgm:pt>
    <dgm:pt modelId="{DA084281-6358-468D-A981-C4020BDF30CF}" type="sibTrans" cxnId="{6C62D28E-20F5-4312-92A2-A3914A4506A2}">
      <dgm:prSet/>
      <dgm:spPr/>
      <dgm:t>
        <a:bodyPr/>
        <a:lstStyle/>
        <a:p>
          <a:endParaRPr lang="es-SV"/>
        </a:p>
      </dgm:t>
    </dgm:pt>
    <dgm:pt modelId="{DAC0AB14-D1AD-4510-B13C-A60D97FEB437}">
      <dgm:prSet phldrT="[Texto]"/>
      <dgm:spPr/>
      <dgm:t>
        <a:bodyPr anchor="ctr"/>
        <a:lstStyle/>
        <a:p>
          <a:pPr algn="just"/>
          <a:r>
            <a:rPr lang="es-ES" b="1" dirty="0" smtClean="0">
              <a:solidFill>
                <a:srgbClr val="0070C0"/>
              </a:solidFill>
              <a:latin typeface="Arial Narrow" charset="0"/>
            </a:rPr>
            <a:t>Construyendo sinergias en beneficio de las y los consumidores.</a:t>
          </a:r>
          <a:endParaRPr lang="es-SV" dirty="0"/>
        </a:p>
      </dgm:t>
    </dgm:pt>
    <dgm:pt modelId="{56C1FF54-2DB9-446B-BEB0-258A0F6305A6}" type="parTrans" cxnId="{C72658D0-0490-43D8-ADFB-3B73443CAEAB}">
      <dgm:prSet/>
      <dgm:spPr/>
      <dgm:t>
        <a:bodyPr/>
        <a:lstStyle/>
        <a:p>
          <a:endParaRPr lang="es-SV"/>
        </a:p>
      </dgm:t>
    </dgm:pt>
    <dgm:pt modelId="{80E1A48E-4B97-49F8-849B-C59944E55A26}" type="sibTrans" cxnId="{C72658D0-0490-43D8-ADFB-3B73443CAEAB}">
      <dgm:prSet/>
      <dgm:spPr/>
      <dgm:t>
        <a:bodyPr/>
        <a:lstStyle/>
        <a:p>
          <a:endParaRPr lang="es-SV"/>
        </a:p>
      </dgm:t>
    </dgm:pt>
    <dgm:pt modelId="{BC7A04EA-DD42-4146-ABA9-A91AFCC8955A}">
      <dgm:prSet phldrT="[Texto]" custT="1"/>
      <dgm:spPr/>
      <dgm:t>
        <a:bodyPr/>
        <a:lstStyle/>
        <a:p>
          <a:r>
            <a:rPr lang="es-SV" sz="2800" b="1" dirty="0" smtClean="0"/>
            <a:t>10</a:t>
          </a:r>
          <a:endParaRPr lang="es-SV" sz="2800" b="1" dirty="0"/>
        </a:p>
      </dgm:t>
    </dgm:pt>
    <dgm:pt modelId="{BFA56614-60D1-4979-B7EC-930FD18F65B6}" type="parTrans" cxnId="{3CC42513-436B-4681-A82F-CD3FC4FFA940}">
      <dgm:prSet/>
      <dgm:spPr/>
      <dgm:t>
        <a:bodyPr/>
        <a:lstStyle/>
        <a:p>
          <a:endParaRPr lang="es-SV"/>
        </a:p>
      </dgm:t>
    </dgm:pt>
    <dgm:pt modelId="{E0EF5595-FBD4-4DD6-90FA-C50AE97F0AA6}" type="sibTrans" cxnId="{3CC42513-436B-4681-A82F-CD3FC4FFA940}">
      <dgm:prSet/>
      <dgm:spPr/>
      <dgm:t>
        <a:bodyPr/>
        <a:lstStyle/>
        <a:p>
          <a:endParaRPr lang="es-SV"/>
        </a:p>
      </dgm:t>
    </dgm:pt>
    <dgm:pt modelId="{1A9787C1-55C9-4A06-8FC9-282EA60F3256}">
      <dgm:prSet phldrT="[Texto]"/>
      <dgm:spPr/>
      <dgm:t>
        <a:bodyPr anchor="ctr"/>
        <a:lstStyle/>
        <a:p>
          <a:pPr algn="just"/>
          <a:r>
            <a:rPr lang="es-ES" b="1" dirty="0" smtClean="0">
              <a:solidFill>
                <a:srgbClr val="0070C0"/>
              </a:solidFill>
              <a:latin typeface="Arial Narrow" charset="0"/>
            </a:rPr>
            <a:t>Trabajando con responsabilidad y transparencia.</a:t>
          </a:r>
          <a:endParaRPr lang="es-SV" dirty="0"/>
        </a:p>
      </dgm:t>
    </dgm:pt>
    <dgm:pt modelId="{F62D095B-361D-462F-B436-D52A6024EE76}" type="parTrans" cxnId="{9483B86C-34AF-4997-80D5-FF6FE8C09CA9}">
      <dgm:prSet/>
      <dgm:spPr/>
      <dgm:t>
        <a:bodyPr/>
        <a:lstStyle/>
        <a:p>
          <a:endParaRPr lang="es-SV"/>
        </a:p>
      </dgm:t>
    </dgm:pt>
    <dgm:pt modelId="{1DE36A5B-9B00-478B-94B6-9D52383ADB14}" type="sibTrans" cxnId="{9483B86C-34AF-4997-80D5-FF6FE8C09CA9}">
      <dgm:prSet/>
      <dgm:spPr/>
      <dgm:t>
        <a:bodyPr/>
        <a:lstStyle/>
        <a:p>
          <a:endParaRPr lang="es-SV"/>
        </a:p>
      </dgm:t>
    </dgm:pt>
    <dgm:pt modelId="{BEABCE5A-F85A-43FD-A1B3-9AE9FBF3D903}">
      <dgm:prSet phldrT="[Texto]" custT="1"/>
      <dgm:spPr/>
      <dgm:t>
        <a:bodyPr/>
        <a:lstStyle/>
        <a:p>
          <a:r>
            <a:rPr lang="es-SV" sz="2800" b="1" dirty="0" smtClean="0"/>
            <a:t>11</a:t>
          </a:r>
          <a:endParaRPr lang="es-SV" sz="2800" b="1" dirty="0"/>
        </a:p>
      </dgm:t>
    </dgm:pt>
    <dgm:pt modelId="{4E3F567E-1F09-4BAD-8EA1-8314EE710DEA}" type="parTrans" cxnId="{B5C83099-A1EC-4CFA-A3A4-BEEE8781C84B}">
      <dgm:prSet/>
      <dgm:spPr/>
      <dgm:t>
        <a:bodyPr/>
        <a:lstStyle/>
        <a:p>
          <a:endParaRPr lang="es-SV"/>
        </a:p>
      </dgm:t>
    </dgm:pt>
    <dgm:pt modelId="{DF5A5719-977F-4791-B086-DFBB3BAF0E2E}" type="sibTrans" cxnId="{B5C83099-A1EC-4CFA-A3A4-BEEE8781C84B}">
      <dgm:prSet/>
      <dgm:spPr/>
      <dgm:t>
        <a:bodyPr/>
        <a:lstStyle/>
        <a:p>
          <a:endParaRPr lang="es-SV"/>
        </a:p>
      </dgm:t>
    </dgm:pt>
    <dgm:pt modelId="{DA8556D6-B7A7-4840-AF2C-6C87CD95DB56}">
      <dgm:prSet phldrT="[Texto]" custT="1"/>
      <dgm:spPr/>
      <dgm:t>
        <a:bodyPr/>
        <a:lstStyle/>
        <a:p>
          <a:r>
            <a:rPr lang="es-SV" sz="2800" b="1" dirty="0" smtClean="0"/>
            <a:t>12</a:t>
          </a:r>
          <a:endParaRPr lang="es-SV" sz="2800" b="1" dirty="0"/>
        </a:p>
      </dgm:t>
    </dgm:pt>
    <dgm:pt modelId="{2427D920-39D0-43CE-991C-6E0E979FD1ED}" type="parTrans" cxnId="{C06DB9A3-256C-4057-903C-0CD0639D540F}">
      <dgm:prSet/>
      <dgm:spPr/>
      <dgm:t>
        <a:bodyPr/>
        <a:lstStyle/>
        <a:p>
          <a:endParaRPr lang="es-SV"/>
        </a:p>
      </dgm:t>
    </dgm:pt>
    <dgm:pt modelId="{94B96CCD-AC95-4786-B2D3-882DBE8EC171}" type="sibTrans" cxnId="{C06DB9A3-256C-4057-903C-0CD0639D540F}">
      <dgm:prSet/>
      <dgm:spPr/>
      <dgm:t>
        <a:bodyPr/>
        <a:lstStyle/>
        <a:p>
          <a:endParaRPr lang="es-SV"/>
        </a:p>
      </dgm:t>
    </dgm:pt>
    <dgm:pt modelId="{6C9210FE-7952-4B84-AF19-37D0E24080AD}">
      <dgm:prSet phldrT="[Texto]"/>
      <dgm:spPr/>
      <dgm:t>
        <a:bodyPr anchor="ctr"/>
        <a:lstStyle/>
        <a:p>
          <a:pPr algn="just"/>
          <a:r>
            <a:rPr lang="es-ES" b="1" dirty="0" smtClean="0">
              <a:solidFill>
                <a:srgbClr val="0070C0"/>
              </a:solidFill>
              <a:latin typeface="Arial Narrow" charset="0"/>
            </a:rPr>
            <a:t>Posicionando en la opinión pública el trabajo institucional.</a:t>
          </a:r>
          <a:r>
            <a:rPr lang="es-SV" b="1" dirty="0" smtClean="0">
              <a:latin typeface="Arial Narrow" charset="0"/>
              <a:cs typeface="Arial" charset="0"/>
            </a:rPr>
            <a:t> </a:t>
          </a:r>
          <a:endParaRPr lang="es-SV" dirty="0"/>
        </a:p>
      </dgm:t>
    </dgm:pt>
    <dgm:pt modelId="{12C279A2-D480-4A89-AF99-F131A50E1ABD}" type="parTrans" cxnId="{443F9EE4-FB13-4479-A5D3-02E11B5706EA}">
      <dgm:prSet/>
      <dgm:spPr/>
      <dgm:t>
        <a:bodyPr/>
        <a:lstStyle/>
        <a:p>
          <a:endParaRPr lang="es-SV"/>
        </a:p>
      </dgm:t>
    </dgm:pt>
    <dgm:pt modelId="{78B9B746-BF90-45FA-8CCD-C84A08545492}" type="sibTrans" cxnId="{443F9EE4-FB13-4479-A5D3-02E11B5706EA}">
      <dgm:prSet/>
      <dgm:spPr/>
      <dgm:t>
        <a:bodyPr/>
        <a:lstStyle/>
        <a:p>
          <a:endParaRPr lang="es-SV"/>
        </a:p>
      </dgm:t>
    </dgm:pt>
    <dgm:pt modelId="{BA8FA2A8-223B-4075-8C7F-0E2F8C4E1D2F}">
      <dgm:prSet phldrT="[Texto]"/>
      <dgm:spPr/>
      <dgm:t>
        <a:bodyPr anchor="ctr"/>
        <a:lstStyle/>
        <a:p>
          <a:pPr algn="just"/>
          <a:r>
            <a:rPr lang="es-ES" b="1" dirty="0" smtClean="0">
              <a:solidFill>
                <a:srgbClr val="0070C0"/>
              </a:solidFill>
              <a:latin typeface="Arial Narrow" charset="0"/>
            </a:rPr>
            <a:t>Ejecución presupuestaria.</a:t>
          </a:r>
          <a:endParaRPr lang="es-SV" dirty="0"/>
        </a:p>
      </dgm:t>
    </dgm:pt>
    <dgm:pt modelId="{23DA5054-EFF4-4B18-B072-84F6ADFEC4DE}" type="parTrans" cxnId="{42C460EB-AC04-421D-9F59-921FE9714658}">
      <dgm:prSet/>
      <dgm:spPr/>
      <dgm:t>
        <a:bodyPr/>
        <a:lstStyle/>
        <a:p>
          <a:endParaRPr lang="es-SV"/>
        </a:p>
      </dgm:t>
    </dgm:pt>
    <dgm:pt modelId="{3ACAD6A8-67B6-4C71-B035-4EE5629B9078}" type="sibTrans" cxnId="{42C460EB-AC04-421D-9F59-921FE9714658}">
      <dgm:prSet/>
      <dgm:spPr/>
      <dgm:t>
        <a:bodyPr/>
        <a:lstStyle/>
        <a:p>
          <a:endParaRPr lang="es-SV"/>
        </a:p>
      </dgm:t>
    </dgm:pt>
    <dgm:pt modelId="{8D6BF887-10B7-4DC9-8062-0F2BCE4E3999}" type="pres">
      <dgm:prSet presAssocID="{8DC537C6-C2EA-415C-9579-72235CAAB3C3}" presName="Name0" presStyleCnt="0">
        <dgm:presLayoutVars>
          <dgm:chMax/>
          <dgm:chPref val="3"/>
          <dgm:dir/>
          <dgm:animOne val="branch"/>
          <dgm:animLvl val="lvl"/>
        </dgm:presLayoutVars>
      </dgm:prSet>
      <dgm:spPr/>
      <dgm:t>
        <a:bodyPr/>
        <a:lstStyle/>
        <a:p>
          <a:endParaRPr lang="es-SV"/>
        </a:p>
      </dgm:t>
    </dgm:pt>
    <dgm:pt modelId="{54F7497A-2151-4698-A13F-AEF95928BDC7}" type="pres">
      <dgm:prSet presAssocID="{5855D4B9-BAC9-4A89-ADCA-E257F9246DD3}" presName="composite" presStyleCnt="0"/>
      <dgm:spPr/>
    </dgm:pt>
    <dgm:pt modelId="{79A213D3-6321-4CD0-88A0-3300F40A2E1F}" type="pres">
      <dgm:prSet presAssocID="{5855D4B9-BAC9-4A89-ADCA-E257F9246DD3}" presName="FirstChild" presStyleLbl="revTx" presStyleIdx="0" presStyleCnt="6">
        <dgm:presLayoutVars>
          <dgm:chMax val="0"/>
          <dgm:chPref val="0"/>
          <dgm:bulletEnabled val="1"/>
        </dgm:presLayoutVars>
      </dgm:prSet>
      <dgm:spPr/>
      <dgm:t>
        <a:bodyPr/>
        <a:lstStyle/>
        <a:p>
          <a:endParaRPr lang="es-SV"/>
        </a:p>
      </dgm:t>
    </dgm:pt>
    <dgm:pt modelId="{6A4EC5C0-024D-49EA-AF3C-53C2019A711C}" type="pres">
      <dgm:prSet presAssocID="{5855D4B9-BAC9-4A89-ADCA-E257F9246DD3}" presName="Parent" presStyleLbl="alignNode1" presStyleIdx="0" presStyleCnt="6" custScaleX="37881" custScaleY="58758">
        <dgm:presLayoutVars>
          <dgm:chMax val="3"/>
          <dgm:chPref val="3"/>
          <dgm:bulletEnabled val="1"/>
        </dgm:presLayoutVars>
      </dgm:prSet>
      <dgm:spPr/>
      <dgm:t>
        <a:bodyPr/>
        <a:lstStyle/>
        <a:p>
          <a:endParaRPr lang="es-SV"/>
        </a:p>
      </dgm:t>
    </dgm:pt>
    <dgm:pt modelId="{39D8CA88-EF5C-43DE-AD92-0BDF4329C959}" type="pres">
      <dgm:prSet presAssocID="{5855D4B9-BAC9-4A89-ADCA-E257F9246DD3}" presName="Accent" presStyleLbl="parChTrans1D1" presStyleIdx="0" presStyleCnt="6"/>
      <dgm:spPr>
        <a:ln>
          <a:solidFill>
            <a:schemeClr val="bg1"/>
          </a:solidFill>
        </a:ln>
      </dgm:spPr>
    </dgm:pt>
    <dgm:pt modelId="{42D036CC-6B15-446C-877B-41F42A4B8ADB}" type="pres">
      <dgm:prSet presAssocID="{CEEEE340-0101-4147-82B5-679EB5BBF07B}" presName="sibTrans" presStyleCnt="0"/>
      <dgm:spPr/>
    </dgm:pt>
    <dgm:pt modelId="{9A04E4FF-FBC0-4326-B60A-74DE58AC4A8A}" type="pres">
      <dgm:prSet presAssocID="{EDEC18C4-13F1-4120-A83A-3150CFCED4D7}" presName="composite" presStyleCnt="0"/>
      <dgm:spPr/>
    </dgm:pt>
    <dgm:pt modelId="{7FBED063-C0E7-4729-B3CB-2902941E1425}" type="pres">
      <dgm:prSet presAssocID="{EDEC18C4-13F1-4120-A83A-3150CFCED4D7}" presName="FirstChild" presStyleLbl="revTx" presStyleIdx="1" presStyleCnt="6">
        <dgm:presLayoutVars>
          <dgm:chMax val="0"/>
          <dgm:chPref val="0"/>
          <dgm:bulletEnabled val="1"/>
        </dgm:presLayoutVars>
      </dgm:prSet>
      <dgm:spPr/>
      <dgm:t>
        <a:bodyPr/>
        <a:lstStyle/>
        <a:p>
          <a:endParaRPr lang="es-SV"/>
        </a:p>
      </dgm:t>
    </dgm:pt>
    <dgm:pt modelId="{858AD245-A4DF-4EFD-9DB2-8BC1CE232CE2}" type="pres">
      <dgm:prSet presAssocID="{EDEC18C4-13F1-4120-A83A-3150CFCED4D7}" presName="Parent" presStyleLbl="alignNode1" presStyleIdx="1" presStyleCnt="6" custScaleX="37881" custScaleY="58758">
        <dgm:presLayoutVars>
          <dgm:chMax val="3"/>
          <dgm:chPref val="3"/>
          <dgm:bulletEnabled val="1"/>
        </dgm:presLayoutVars>
      </dgm:prSet>
      <dgm:spPr/>
      <dgm:t>
        <a:bodyPr/>
        <a:lstStyle/>
        <a:p>
          <a:endParaRPr lang="es-SV"/>
        </a:p>
      </dgm:t>
    </dgm:pt>
    <dgm:pt modelId="{10ACA169-EC53-40CA-A38A-51B189A1133A}" type="pres">
      <dgm:prSet presAssocID="{EDEC18C4-13F1-4120-A83A-3150CFCED4D7}" presName="Accent" presStyleLbl="parChTrans1D1" presStyleIdx="1" presStyleCnt="6"/>
      <dgm:spPr>
        <a:ln>
          <a:solidFill>
            <a:schemeClr val="bg1"/>
          </a:solidFill>
        </a:ln>
      </dgm:spPr>
    </dgm:pt>
    <dgm:pt modelId="{D2D78F70-354B-4913-979B-A6D252056EFF}" type="pres">
      <dgm:prSet presAssocID="{0A74C7D2-2BEB-4A48-8C86-331F77F52EEA}" presName="sibTrans" presStyleCnt="0"/>
      <dgm:spPr/>
    </dgm:pt>
    <dgm:pt modelId="{127850FE-B624-4448-A28B-820A9D0FAA2A}" type="pres">
      <dgm:prSet presAssocID="{89F93163-4128-4BEE-89FD-F509490213AF}" presName="composite" presStyleCnt="0"/>
      <dgm:spPr/>
    </dgm:pt>
    <dgm:pt modelId="{F2194206-BE28-45A6-9A1D-47D22E67A158}" type="pres">
      <dgm:prSet presAssocID="{89F93163-4128-4BEE-89FD-F509490213AF}" presName="FirstChild" presStyleLbl="revTx" presStyleIdx="2" presStyleCnt="6">
        <dgm:presLayoutVars>
          <dgm:chMax val="0"/>
          <dgm:chPref val="0"/>
          <dgm:bulletEnabled val="1"/>
        </dgm:presLayoutVars>
      </dgm:prSet>
      <dgm:spPr/>
      <dgm:t>
        <a:bodyPr/>
        <a:lstStyle/>
        <a:p>
          <a:endParaRPr lang="es-SV"/>
        </a:p>
      </dgm:t>
    </dgm:pt>
    <dgm:pt modelId="{AB5AA925-CC9A-48B9-8493-17C609CF3716}" type="pres">
      <dgm:prSet presAssocID="{89F93163-4128-4BEE-89FD-F509490213AF}" presName="Parent" presStyleLbl="alignNode1" presStyleIdx="2" presStyleCnt="6" custScaleX="37881" custScaleY="58758">
        <dgm:presLayoutVars>
          <dgm:chMax val="3"/>
          <dgm:chPref val="3"/>
          <dgm:bulletEnabled val="1"/>
        </dgm:presLayoutVars>
      </dgm:prSet>
      <dgm:spPr/>
      <dgm:t>
        <a:bodyPr/>
        <a:lstStyle/>
        <a:p>
          <a:endParaRPr lang="es-SV"/>
        </a:p>
      </dgm:t>
    </dgm:pt>
    <dgm:pt modelId="{F53A2CB0-676D-4798-8EA9-D59C0937BE13}" type="pres">
      <dgm:prSet presAssocID="{89F93163-4128-4BEE-89FD-F509490213AF}" presName="Accent" presStyleLbl="parChTrans1D1" presStyleIdx="2" presStyleCnt="6"/>
      <dgm:spPr>
        <a:ln>
          <a:solidFill>
            <a:schemeClr val="bg1"/>
          </a:solidFill>
        </a:ln>
      </dgm:spPr>
    </dgm:pt>
    <dgm:pt modelId="{6D00382A-C2BA-42C1-9CEA-2DF065EC2444}" type="pres">
      <dgm:prSet presAssocID="{DA084281-6358-468D-A981-C4020BDF30CF}" presName="sibTrans" presStyleCnt="0"/>
      <dgm:spPr/>
    </dgm:pt>
    <dgm:pt modelId="{911B71EE-FA2D-44A9-B5B0-398A4656BB14}" type="pres">
      <dgm:prSet presAssocID="{BC7A04EA-DD42-4146-ABA9-A91AFCC8955A}" presName="composite" presStyleCnt="0"/>
      <dgm:spPr/>
    </dgm:pt>
    <dgm:pt modelId="{400BCA1C-C215-4A47-B82F-5BE14BBAB2C4}" type="pres">
      <dgm:prSet presAssocID="{BC7A04EA-DD42-4146-ABA9-A91AFCC8955A}" presName="FirstChild" presStyleLbl="revTx" presStyleIdx="3" presStyleCnt="6">
        <dgm:presLayoutVars>
          <dgm:chMax val="0"/>
          <dgm:chPref val="0"/>
          <dgm:bulletEnabled val="1"/>
        </dgm:presLayoutVars>
      </dgm:prSet>
      <dgm:spPr/>
      <dgm:t>
        <a:bodyPr/>
        <a:lstStyle/>
        <a:p>
          <a:endParaRPr lang="es-SV"/>
        </a:p>
      </dgm:t>
    </dgm:pt>
    <dgm:pt modelId="{781DE2AB-07E1-446D-8462-5C9A5D4DDD08}" type="pres">
      <dgm:prSet presAssocID="{BC7A04EA-DD42-4146-ABA9-A91AFCC8955A}" presName="Parent" presStyleLbl="alignNode1" presStyleIdx="3" presStyleCnt="6" custScaleX="37881" custScaleY="58758">
        <dgm:presLayoutVars>
          <dgm:chMax val="3"/>
          <dgm:chPref val="3"/>
          <dgm:bulletEnabled val="1"/>
        </dgm:presLayoutVars>
      </dgm:prSet>
      <dgm:spPr/>
      <dgm:t>
        <a:bodyPr/>
        <a:lstStyle/>
        <a:p>
          <a:endParaRPr lang="es-SV"/>
        </a:p>
      </dgm:t>
    </dgm:pt>
    <dgm:pt modelId="{378443BD-7C4E-4B81-A215-B8F457C0ED77}" type="pres">
      <dgm:prSet presAssocID="{BC7A04EA-DD42-4146-ABA9-A91AFCC8955A}" presName="Accent" presStyleLbl="parChTrans1D1" presStyleIdx="3" presStyleCnt="6"/>
      <dgm:spPr>
        <a:ln>
          <a:solidFill>
            <a:schemeClr val="bg1"/>
          </a:solidFill>
        </a:ln>
      </dgm:spPr>
    </dgm:pt>
    <dgm:pt modelId="{3883AC51-D72C-41A2-80CE-A029ABEB540C}" type="pres">
      <dgm:prSet presAssocID="{E0EF5595-FBD4-4DD6-90FA-C50AE97F0AA6}" presName="sibTrans" presStyleCnt="0"/>
      <dgm:spPr/>
    </dgm:pt>
    <dgm:pt modelId="{E0FFDB9B-FE75-48AE-987A-C513BB202E1C}" type="pres">
      <dgm:prSet presAssocID="{BEABCE5A-F85A-43FD-A1B3-9AE9FBF3D903}" presName="composite" presStyleCnt="0"/>
      <dgm:spPr/>
    </dgm:pt>
    <dgm:pt modelId="{0C7ACBA7-4558-496B-9FBC-1F3968ADC0DD}" type="pres">
      <dgm:prSet presAssocID="{BEABCE5A-F85A-43FD-A1B3-9AE9FBF3D903}" presName="FirstChild" presStyleLbl="revTx" presStyleIdx="4" presStyleCnt="6">
        <dgm:presLayoutVars>
          <dgm:chMax val="0"/>
          <dgm:chPref val="0"/>
          <dgm:bulletEnabled val="1"/>
        </dgm:presLayoutVars>
      </dgm:prSet>
      <dgm:spPr/>
      <dgm:t>
        <a:bodyPr/>
        <a:lstStyle/>
        <a:p>
          <a:endParaRPr lang="es-SV"/>
        </a:p>
      </dgm:t>
    </dgm:pt>
    <dgm:pt modelId="{657B83DE-3359-4C01-90D5-7DC12512EF53}" type="pres">
      <dgm:prSet presAssocID="{BEABCE5A-F85A-43FD-A1B3-9AE9FBF3D903}" presName="Parent" presStyleLbl="alignNode1" presStyleIdx="4" presStyleCnt="6" custScaleX="37881" custScaleY="58758">
        <dgm:presLayoutVars>
          <dgm:chMax val="3"/>
          <dgm:chPref val="3"/>
          <dgm:bulletEnabled val="1"/>
        </dgm:presLayoutVars>
      </dgm:prSet>
      <dgm:spPr/>
      <dgm:t>
        <a:bodyPr/>
        <a:lstStyle/>
        <a:p>
          <a:endParaRPr lang="es-SV"/>
        </a:p>
      </dgm:t>
    </dgm:pt>
    <dgm:pt modelId="{FDC9C11C-0246-4ACC-890F-6DD4C4CB0642}" type="pres">
      <dgm:prSet presAssocID="{BEABCE5A-F85A-43FD-A1B3-9AE9FBF3D903}" presName="Accent" presStyleLbl="parChTrans1D1" presStyleIdx="4" presStyleCnt="6"/>
      <dgm:spPr>
        <a:ln>
          <a:solidFill>
            <a:schemeClr val="bg1"/>
          </a:solidFill>
        </a:ln>
      </dgm:spPr>
    </dgm:pt>
    <dgm:pt modelId="{BA47336F-B2FA-49CF-A805-B2A437EDF3BA}" type="pres">
      <dgm:prSet presAssocID="{DF5A5719-977F-4791-B086-DFBB3BAF0E2E}" presName="sibTrans" presStyleCnt="0"/>
      <dgm:spPr/>
    </dgm:pt>
    <dgm:pt modelId="{99CAAA9E-A730-4E47-A1A6-B5D12958C157}" type="pres">
      <dgm:prSet presAssocID="{DA8556D6-B7A7-4840-AF2C-6C87CD95DB56}" presName="composite" presStyleCnt="0"/>
      <dgm:spPr/>
    </dgm:pt>
    <dgm:pt modelId="{7CD1F047-8642-49B5-889D-D3E41C93E755}" type="pres">
      <dgm:prSet presAssocID="{DA8556D6-B7A7-4840-AF2C-6C87CD95DB56}" presName="FirstChild" presStyleLbl="revTx" presStyleIdx="5" presStyleCnt="6">
        <dgm:presLayoutVars>
          <dgm:chMax val="0"/>
          <dgm:chPref val="0"/>
          <dgm:bulletEnabled val="1"/>
        </dgm:presLayoutVars>
      </dgm:prSet>
      <dgm:spPr/>
      <dgm:t>
        <a:bodyPr/>
        <a:lstStyle/>
        <a:p>
          <a:endParaRPr lang="es-SV"/>
        </a:p>
      </dgm:t>
    </dgm:pt>
    <dgm:pt modelId="{9D9D76B1-3746-4CB4-82C2-DACC72DC6BC3}" type="pres">
      <dgm:prSet presAssocID="{DA8556D6-B7A7-4840-AF2C-6C87CD95DB56}" presName="Parent" presStyleLbl="alignNode1" presStyleIdx="5" presStyleCnt="6" custScaleX="37881" custScaleY="58758">
        <dgm:presLayoutVars>
          <dgm:chMax val="3"/>
          <dgm:chPref val="3"/>
          <dgm:bulletEnabled val="1"/>
        </dgm:presLayoutVars>
      </dgm:prSet>
      <dgm:spPr/>
      <dgm:t>
        <a:bodyPr/>
        <a:lstStyle/>
        <a:p>
          <a:endParaRPr lang="es-SV"/>
        </a:p>
      </dgm:t>
    </dgm:pt>
    <dgm:pt modelId="{CC9E7529-808E-4ECC-8566-592F5348E8B4}" type="pres">
      <dgm:prSet presAssocID="{DA8556D6-B7A7-4840-AF2C-6C87CD95DB56}" presName="Accent" presStyleLbl="parChTrans1D1" presStyleIdx="5" presStyleCnt="6"/>
      <dgm:spPr/>
    </dgm:pt>
  </dgm:ptLst>
  <dgm:cxnLst>
    <dgm:cxn modelId="{4996991C-9CBA-4D48-8B42-D78488A0555A}" srcId="{5855D4B9-BAC9-4A89-ADCA-E257F9246DD3}" destId="{3F7C0661-5E7A-4E48-B94E-83F69B4F0844}" srcOrd="0" destOrd="0" parTransId="{328D57DC-7C89-47B8-A647-B80133D073CA}" sibTransId="{DC0F3711-9B5C-4D4E-A141-74ED48AE4FB7}"/>
    <dgm:cxn modelId="{0902D02D-5545-40EE-9013-681D515ACC8A}" srcId="{EDEC18C4-13F1-4120-A83A-3150CFCED4D7}" destId="{23ED3A43-6EE8-43D9-ACFA-5030DA9AE872}" srcOrd="0" destOrd="0" parTransId="{6C1D0640-05D8-4542-9AF2-6C1DF1982C4B}" sibTransId="{106944ED-D696-4C18-8E54-122BF2817418}"/>
    <dgm:cxn modelId="{443F9EE4-FB13-4479-A5D3-02E11B5706EA}" srcId="{BEABCE5A-F85A-43FD-A1B3-9AE9FBF3D903}" destId="{6C9210FE-7952-4B84-AF19-37D0E24080AD}" srcOrd="0" destOrd="0" parTransId="{12C279A2-D480-4A89-AF99-F131A50E1ABD}" sibTransId="{78B9B746-BF90-45FA-8CCD-C84A08545492}"/>
    <dgm:cxn modelId="{C51E8F5E-D021-4246-827A-74B28C3A5E94}" srcId="{8DC537C6-C2EA-415C-9579-72235CAAB3C3}" destId="{5855D4B9-BAC9-4A89-ADCA-E257F9246DD3}" srcOrd="0" destOrd="0" parTransId="{D1065FAE-7D61-401C-B5F7-C0B171714C99}" sibTransId="{CEEEE340-0101-4147-82B5-679EB5BBF07B}"/>
    <dgm:cxn modelId="{6A9E30C9-1F40-41C3-8486-161F1F5F90AE}" type="presOf" srcId="{BEABCE5A-F85A-43FD-A1B3-9AE9FBF3D903}" destId="{657B83DE-3359-4C01-90D5-7DC12512EF53}" srcOrd="0" destOrd="0" presId="urn:microsoft.com/office/officeart/2011/layout/TabList"/>
    <dgm:cxn modelId="{4C15C540-F92C-491F-9705-C701B1F3E9C9}" type="presOf" srcId="{89F93163-4128-4BEE-89FD-F509490213AF}" destId="{AB5AA925-CC9A-48B9-8493-17C609CF3716}" srcOrd="0" destOrd="0" presId="urn:microsoft.com/office/officeart/2011/layout/TabList"/>
    <dgm:cxn modelId="{1AA2E405-D2DE-4D76-9D34-7A168D115B5F}" type="presOf" srcId="{23ED3A43-6EE8-43D9-ACFA-5030DA9AE872}" destId="{7FBED063-C0E7-4729-B3CB-2902941E1425}" srcOrd="0" destOrd="0" presId="urn:microsoft.com/office/officeart/2011/layout/TabList"/>
    <dgm:cxn modelId="{ED3A85C1-BBD6-4DD4-87D9-7043426FE043}" type="presOf" srcId="{8DC537C6-C2EA-415C-9579-72235CAAB3C3}" destId="{8D6BF887-10B7-4DC9-8062-0F2BCE4E3999}" srcOrd="0" destOrd="0" presId="urn:microsoft.com/office/officeart/2011/layout/TabList"/>
    <dgm:cxn modelId="{EAF4B985-7C62-4E51-8066-21380B94EA63}" type="presOf" srcId="{5855D4B9-BAC9-4A89-ADCA-E257F9246DD3}" destId="{6A4EC5C0-024D-49EA-AF3C-53C2019A711C}" srcOrd="0" destOrd="0" presId="urn:microsoft.com/office/officeart/2011/layout/TabList"/>
    <dgm:cxn modelId="{C72658D0-0490-43D8-ADFB-3B73443CAEAB}" srcId="{89F93163-4128-4BEE-89FD-F509490213AF}" destId="{DAC0AB14-D1AD-4510-B13C-A60D97FEB437}" srcOrd="0" destOrd="0" parTransId="{56C1FF54-2DB9-446B-BEB0-258A0F6305A6}" sibTransId="{80E1A48E-4B97-49F8-849B-C59944E55A26}"/>
    <dgm:cxn modelId="{9483B86C-34AF-4997-80D5-FF6FE8C09CA9}" srcId="{BC7A04EA-DD42-4146-ABA9-A91AFCC8955A}" destId="{1A9787C1-55C9-4A06-8FC9-282EA60F3256}" srcOrd="0" destOrd="0" parTransId="{F62D095B-361D-462F-B436-D52A6024EE76}" sibTransId="{1DE36A5B-9B00-478B-94B6-9D52383ADB14}"/>
    <dgm:cxn modelId="{F66CAE6B-A971-4EDF-ADB3-7C10E66049D7}" type="presOf" srcId="{6C9210FE-7952-4B84-AF19-37D0E24080AD}" destId="{0C7ACBA7-4558-496B-9FBC-1F3968ADC0DD}" srcOrd="0" destOrd="0" presId="urn:microsoft.com/office/officeart/2011/layout/TabList"/>
    <dgm:cxn modelId="{3526A101-9589-484E-A6E7-62917A539BED}" type="presOf" srcId="{EDEC18C4-13F1-4120-A83A-3150CFCED4D7}" destId="{858AD245-A4DF-4EFD-9DB2-8BC1CE232CE2}" srcOrd="0" destOrd="0" presId="urn:microsoft.com/office/officeart/2011/layout/TabList"/>
    <dgm:cxn modelId="{32A1FE44-E46C-4CBA-AE93-D26C29499295}" type="presOf" srcId="{BC7A04EA-DD42-4146-ABA9-A91AFCC8955A}" destId="{781DE2AB-07E1-446D-8462-5C9A5D4DDD08}" srcOrd="0" destOrd="0" presId="urn:microsoft.com/office/officeart/2011/layout/TabList"/>
    <dgm:cxn modelId="{A2F18D25-7B6E-461D-B9C8-DAF6991623F6}" srcId="{8DC537C6-C2EA-415C-9579-72235CAAB3C3}" destId="{EDEC18C4-13F1-4120-A83A-3150CFCED4D7}" srcOrd="1" destOrd="0" parTransId="{DDC5DB75-34E6-4CC2-9535-88BE7AF0D7FB}" sibTransId="{0A74C7D2-2BEB-4A48-8C86-331F77F52EEA}"/>
    <dgm:cxn modelId="{B5C83099-A1EC-4CFA-A3A4-BEEE8781C84B}" srcId="{8DC537C6-C2EA-415C-9579-72235CAAB3C3}" destId="{BEABCE5A-F85A-43FD-A1B3-9AE9FBF3D903}" srcOrd="4" destOrd="0" parTransId="{4E3F567E-1F09-4BAD-8EA1-8314EE710DEA}" sibTransId="{DF5A5719-977F-4791-B086-DFBB3BAF0E2E}"/>
    <dgm:cxn modelId="{D4BB2AD6-9A34-49EB-9C7D-9E9644D998B5}" type="presOf" srcId="{1A9787C1-55C9-4A06-8FC9-282EA60F3256}" destId="{400BCA1C-C215-4A47-B82F-5BE14BBAB2C4}" srcOrd="0" destOrd="0" presId="urn:microsoft.com/office/officeart/2011/layout/TabList"/>
    <dgm:cxn modelId="{6C62D28E-20F5-4312-92A2-A3914A4506A2}" srcId="{8DC537C6-C2EA-415C-9579-72235CAAB3C3}" destId="{89F93163-4128-4BEE-89FD-F509490213AF}" srcOrd="2" destOrd="0" parTransId="{60F3D706-EC29-4298-8824-EC7CC19521B7}" sibTransId="{DA084281-6358-468D-A981-C4020BDF30CF}"/>
    <dgm:cxn modelId="{42C460EB-AC04-421D-9F59-921FE9714658}" srcId="{DA8556D6-B7A7-4840-AF2C-6C87CD95DB56}" destId="{BA8FA2A8-223B-4075-8C7F-0E2F8C4E1D2F}" srcOrd="0" destOrd="0" parTransId="{23DA5054-EFF4-4B18-B072-84F6ADFEC4DE}" sibTransId="{3ACAD6A8-67B6-4C71-B035-4EE5629B9078}"/>
    <dgm:cxn modelId="{5EFC1D7B-AD4F-4597-91A4-5D4C55212B40}" type="presOf" srcId="{BA8FA2A8-223B-4075-8C7F-0E2F8C4E1D2F}" destId="{7CD1F047-8642-49B5-889D-D3E41C93E755}" srcOrd="0" destOrd="0" presId="urn:microsoft.com/office/officeart/2011/layout/TabList"/>
    <dgm:cxn modelId="{C29DF016-8A2F-4A83-9D85-CAA54A2973A3}" type="presOf" srcId="{DAC0AB14-D1AD-4510-B13C-A60D97FEB437}" destId="{F2194206-BE28-45A6-9A1D-47D22E67A158}" srcOrd="0" destOrd="0" presId="urn:microsoft.com/office/officeart/2011/layout/TabList"/>
    <dgm:cxn modelId="{C06DB9A3-256C-4057-903C-0CD0639D540F}" srcId="{8DC537C6-C2EA-415C-9579-72235CAAB3C3}" destId="{DA8556D6-B7A7-4840-AF2C-6C87CD95DB56}" srcOrd="5" destOrd="0" parTransId="{2427D920-39D0-43CE-991C-6E0E979FD1ED}" sibTransId="{94B96CCD-AC95-4786-B2D3-882DBE8EC171}"/>
    <dgm:cxn modelId="{9A150977-7BB7-4EAF-87EE-66E3D3415534}" type="presOf" srcId="{DA8556D6-B7A7-4840-AF2C-6C87CD95DB56}" destId="{9D9D76B1-3746-4CB4-82C2-DACC72DC6BC3}" srcOrd="0" destOrd="0" presId="urn:microsoft.com/office/officeart/2011/layout/TabList"/>
    <dgm:cxn modelId="{8198B492-AE71-4D6A-99CA-9836AA1ED92A}" type="presOf" srcId="{3F7C0661-5E7A-4E48-B94E-83F69B4F0844}" destId="{79A213D3-6321-4CD0-88A0-3300F40A2E1F}" srcOrd="0" destOrd="0" presId="urn:microsoft.com/office/officeart/2011/layout/TabList"/>
    <dgm:cxn modelId="{3CC42513-436B-4681-A82F-CD3FC4FFA940}" srcId="{8DC537C6-C2EA-415C-9579-72235CAAB3C3}" destId="{BC7A04EA-DD42-4146-ABA9-A91AFCC8955A}" srcOrd="3" destOrd="0" parTransId="{BFA56614-60D1-4979-B7EC-930FD18F65B6}" sibTransId="{E0EF5595-FBD4-4DD6-90FA-C50AE97F0AA6}"/>
    <dgm:cxn modelId="{3230A858-3EFB-43C6-9921-CBFE4C99DB02}" type="presParOf" srcId="{8D6BF887-10B7-4DC9-8062-0F2BCE4E3999}" destId="{54F7497A-2151-4698-A13F-AEF95928BDC7}" srcOrd="0" destOrd="0" presId="urn:microsoft.com/office/officeart/2011/layout/TabList"/>
    <dgm:cxn modelId="{7DC88FF5-EDA1-4197-AE7B-CA384D56DF2C}" type="presParOf" srcId="{54F7497A-2151-4698-A13F-AEF95928BDC7}" destId="{79A213D3-6321-4CD0-88A0-3300F40A2E1F}" srcOrd="0" destOrd="0" presId="urn:microsoft.com/office/officeart/2011/layout/TabList"/>
    <dgm:cxn modelId="{B8D7C81F-936D-4633-A582-8C3A440C6576}" type="presParOf" srcId="{54F7497A-2151-4698-A13F-AEF95928BDC7}" destId="{6A4EC5C0-024D-49EA-AF3C-53C2019A711C}" srcOrd="1" destOrd="0" presId="urn:microsoft.com/office/officeart/2011/layout/TabList"/>
    <dgm:cxn modelId="{C5A8838C-A0AF-4E7A-A234-DBFE927CAADD}" type="presParOf" srcId="{54F7497A-2151-4698-A13F-AEF95928BDC7}" destId="{39D8CA88-EF5C-43DE-AD92-0BDF4329C959}" srcOrd="2" destOrd="0" presId="urn:microsoft.com/office/officeart/2011/layout/TabList"/>
    <dgm:cxn modelId="{890F1C46-18EA-45B8-A980-1B87642A5F05}" type="presParOf" srcId="{8D6BF887-10B7-4DC9-8062-0F2BCE4E3999}" destId="{42D036CC-6B15-446C-877B-41F42A4B8ADB}" srcOrd="1" destOrd="0" presId="urn:microsoft.com/office/officeart/2011/layout/TabList"/>
    <dgm:cxn modelId="{735150DA-6895-466D-9A03-70DDCD30FB68}" type="presParOf" srcId="{8D6BF887-10B7-4DC9-8062-0F2BCE4E3999}" destId="{9A04E4FF-FBC0-4326-B60A-74DE58AC4A8A}" srcOrd="2" destOrd="0" presId="urn:microsoft.com/office/officeart/2011/layout/TabList"/>
    <dgm:cxn modelId="{A68B445B-02A7-461C-BBDD-1B0BACB3496C}" type="presParOf" srcId="{9A04E4FF-FBC0-4326-B60A-74DE58AC4A8A}" destId="{7FBED063-C0E7-4729-B3CB-2902941E1425}" srcOrd="0" destOrd="0" presId="urn:microsoft.com/office/officeart/2011/layout/TabList"/>
    <dgm:cxn modelId="{12BB839C-8936-4B9C-A9A4-121E80D541BB}" type="presParOf" srcId="{9A04E4FF-FBC0-4326-B60A-74DE58AC4A8A}" destId="{858AD245-A4DF-4EFD-9DB2-8BC1CE232CE2}" srcOrd="1" destOrd="0" presId="urn:microsoft.com/office/officeart/2011/layout/TabList"/>
    <dgm:cxn modelId="{767808AB-1EC1-4EFB-8534-82F959F9C0C8}" type="presParOf" srcId="{9A04E4FF-FBC0-4326-B60A-74DE58AC4A8A}" destId="{10ACA169-EC53-40CA-A38A-51B189A1133A}" srcOrd="2" destOrd="0" presId="urn:microsoft.com/office/officeart/2011/layout/TabList"/>
    <dgm:cxn modelId="{E0ADAEE3-E44B-4ED9-A17A-1BE074F82EE3}" type="presParOf" srcId="{8D6BF887-10B7-4DC9-8062-0F2BCE4E3999}" destId="{D2D78F70-354B-4913-979B-A6D252056EFF}" srcOrd="3" destOrd="0" presId="urn:microsoft.com/office/officeart/2011/layout/TabList"/>
    <dgm:cxn modelId="{EA37050A-D68D-4DD2-BA0E-414CF60112D9}" type="presParOf" srcId="{8D6BF887-10B7-4DC9-8062-0F2BCE4E3999}" destId="{127850FE-B624-4448-A28B-820A9D0FAA2A}" srcOrd="4" destOrd="0" presId="urn:microsoft.com/office/officeart/2011/layout/TabList"/>
    <dgm:cxn modelId="{224F8A0D-5BD1-4A7F-9BFA-DB7AE0556E65}" type="presParOf" srcId="{127850FE-B624-4448-A28B-820A9D0FAA2A}" destId="{F2194206-BE28-45A6-9A1D-47D22E67A158}" srcOrd="0" destOrd="0" presId="urn:microsoft.com/office/officeart/2011/layout/TabList"/>
    <dgm:cxn modelId="{DBC854CA-68B7-40E5-93F1-746E6269C206}" type="presParOf" srcId="{127850FE-B624-4448-A28B-820A9D0FAA2A}" destId="{AB5AA925-CC9A-48B9-8493-17C609CF3716}" srcOrd="1" destOrd="0" presId="urn:microsoft.com/office/officeart/2011/layout/TabList"/>
    <dgm:cxn modelId="{503C6D65-F3CF-49AE-AB0F-2C2745EF811A}" type="presParOf" srcId="{127850FE-B624-4448-A28B-820A9D0FAA2A}" destId="{F53A2CB0-676D-4798-8EA9-D59C0937BE13}" srcOrd="2" destOrd="0" presId="urn:microsoft.com/office/officeart/2011/layout/TabList"/>
    <dgm:cxn modelId="{6B89E56A-80E5-4033-8A1D-80C3CD1FBB42}" type="presParOf" srcId="{8D6BF887-10B7-4DC9-8062-0F2BCE4E3999}" destId="{6D00382A-C2BA-42C1-9CEA-2DF065EC2444}" srcOrd="5" destOrd="0" presId="urn:microsoft.com/office/officeart/2011/layout/TabList"/>
    <dgm:cxn modelId="{86EBD899-E968-4998-B444-451DB42EF041}" type="presParOf" srcId="{8D6BF887-10B7-4DC9-8062-0F2BCE4E3999}" destId="{911B71EE-FA2D-44A9-B5B0-398A4656BB14}" srcOrd="6" destOrd="0" presId="urn:microsoft.com/office/officeart/2011/layout/TabList"/>
    <dgm:cxn modelId="{23C6D537-13A9-4FB4-9D1B-334066C95226}" type="presParOf" srcId="{911B71EE-FA2D-44A9-B5B0-398A4656BB14}" destId="{400BCA1C-C215-4A47-B82F-5BE14BBAB2C4}" srcOrd="0" destOrd="0" presId="urn:microsoft.com/office/officeart/2011/layout/TabList"/>
    <dgm:cxn modelId="{7BE2A2E0-8B65-44E6-A800-AA2EC32E97EA}" type="presParOf" srcId="{911B71EE-FA2D-44A9-B5B0-398A4656BB14}" destId="{781DE2AB-07E1-446D-8462-5C9A5D4DDD08}" srcOrd="1" destOrd="0" presId="urn:microsoft.com/office/officeart/2011/layout/TabList"/>
    <dgm:cxn modelId="{C241FEB0-7ADB-4893-9CB0-0717D50081B8}" type="presParOf" srcId="{911B71EE-FA2D-44A9-B5B0-398A4656BB14}" destId="{378443BD-7C4E-4B81-A215-B8F457C0ED77}" srcOrd="2" destOrd="0" presId="urn:microsoft.com/office/officeart/2011/layout/TabList"/>
    <dgm:cxn modelId="{7F6C90D5-F82B-47E6-A7B2-89781699F3E0}" type="presParOf" srcId="{8D6BF887-10B7-4DC9-8062-0F2BCE4E3999}" destId="{3883AC51-D72C-41A2-80CE-A029ABEB540C}" srcOrd="7" destOrd="0" presId="urn:microsoft.com/office/officeart/2011/layout/TabList"/>
    <dgm:cxn modelId="{EFC556DC-CBB6-49BB-AC7A-84238D077B45}" type="presParOf" srcId="{8D6BF887-10B7-4DC9-8062-0F2BCE4E3999}" destId="{E0FFDB9B-FE75-48AE-987A-C513BB202E1C}" srcOrd="8" destOrd="0" presId="urn:microsoft.com/office/officeart/2011/layout/TabList"/>
    <dgm:cxn modelId="{B8D75A4B-E827-499F-AEA3-32D030C0093B}" type="presParOf" srcId="{E0FFDB9B-FE75-48AE-987A-C513BB202E1C}" destId="{0C7ACBA7-4558-496B-9FBC-1F3968ADC0DD}" srcOrd="0" destOrd="0" presId="urn:microsoft.com/office/officeart/2011/layout/TabList"/>
    <dgm:cxn modelId="{67C64527-3136-47A8-8AE9-55F3C7961E58}" type="presParOf" srcId="{E0FFDB9B-FE75-48AE-987A-C513BB202E1C}" destId="{657B83DE-3359-4C01-90D5-7DC12512EF53}" srcOrd="1" destOrd="0" presId="urn:microsoft.com/office/officeart/2011/layout/TabList"/>
    <dgm:cxn modelId="{AEA416E7-2245-42A9-8F40-DD52E46F2965}" type="presParOf" srcId="{E0FFDB9B-FE75-48AE-987A-C513BB202E1C}" destId="{FDC9C11C-0246-4ACC-890F-6DD4C4CB0642}" srcOrd="2" destOrd="0" presId="urn:microsoft.com/office/officeart/2011/layout/TabList"/>
    <dgm:cxn modelId="{C180B5F5-3D45-42E4-BD06-146A5E831D3D}" type="presParOf" srcId="{8D6BF887-10B7-4DC9-8062-0F2BCE4E3999}" destId="{BA47336F-B2FA-49CF-A805-B2A437EDF3BA}" srcOrd="9" destOrd="0" presId="urn:microsoft.com/office/officeart/2011/layout/TabList"/>
    <dgm:cxn modelId="{AD0A49B3-5D3B-4C9D-B2CA-DA866E55A1C2}" type="presParOf" srcId="{8D6BF887-10B7-4DC9-8062-0F2BCE4E3999}" destId="{99CAAA9E-A730-4E47-A1A6-B5D12958C157}" srcOrd="10" destOrd="0" presId="urn:microsoft.com/office/officeart/2011/layout/TabList"/>
    <dgm:cxn modelId="{D2B4AB71-BC7A-4502-A2DF-F1DE922552C3}" type="presParOf" srcId="{99CAAA9E-A730-4E47-A1A6-B5D12958C157}" destId="{7CD1F047-8642-49B5-889D-D3E41C93E755}" srcOrd="0" destOrd="0" presId="urn:microsoft.com/office/officeart/2011/layout/TabList"/>
    <dgm:cxn modelId="{4DC2182E-3070-4905-A59C-B2131272E4F2}" type="presParOf" srcId="{99CAAA9E-A730-4E47-A1A6-B5D12958C157}" destId="{9D9D76B1-3746-4CB4-82C2-DACC72DC6BC3}" srcOrd="1" destOrd="0" presId="urn:microsoft.com/office/officeart/2011/layout/TabList"/>
    <dgm:cxn modelId="{90F27553-0669-4832-B824-C30B9AD79D49}" type="presParOf" srcId="{99CAAA9E-A730-4E47-A1A6-B5D12958C157}" destId="{CC9E7529-808E-4ECC-8566-592F5348E8B4}" srcOrd="2" destOrd="0" presId="urn:microsoft.com/office/officeart/2011/layout/TabList"/>
  </dgm:cxnLst>
  <dgm:bg/>
  <dgm:whole>
    <a:ln>
      <a:solidFill>
        <a:schemeClr val="bg1"/>
      </a:solidFill>
    </a:ln>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8. Sistema Nacional de Protección al Consumidor.</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91352" custLinFactNeighborX="5438" custLinFactNeighborY="-5316">
        <dgm:presLayoutVars>
          <dgm:chMax val="0"/>
          <dgm:bulletEnabled val="1"/>
        </dgm:presLayoutVars>
      </dgm:prSet>
      <dgm:spPr/>
      <dgm:t>
        <a:bodyPr/>
        <a:lstStyle/>
        <a:p>
          <a:endParaRPr lang="es-SV"/>
        </a:p>
      </dgm:t>
    </dgm:pt>
  </dgm:ptLst>
  <dgm:cxnLst>
    <dgm:cxn modelId="{B8FDE073-46B2-428C-8C92-5D8E2901F3AE}" type="presOf" srcId="{E86F753F-03FD-4E10-A16A-53873D349C1F}" destId="{D6B8D22B-3D54-4991-92D1-B64CE575B271}" srcOrd="0" destOrd="0" presId="urn:microsoft.com/office/officeart/2005/8/layout/vList2"/>
    <dgm:cxn modelId="{197EB02B-6918-4655-8765-EF2D938711BD}"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B65DB817-715A-4930-BAA1-C88353D58418}"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8. Sistema Nacional de Protección al Consumidor.</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F300E557-C528-4EE8-AAEF-1B94E9B544F3}" type="presOf" srcId="{E86F753F-03FD-4E10-A16A-53873D349C1F}" destId="{D6B8D22B-3D54-4991-92D1-B64CE575B271}" srcOrd="0" destOrd="0" presId="urn:microsoft.com/office/officeart/2005/8/layout/vList2"/>
    <dgm:cxn modelId="{73983BC8-7FE6-495E-9F61-C3EFF9477402}"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E87C2829-1736-4034-ABDA-E43CE02C0FFF}"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63FF5C0-793A-43A8-B858-1103A137FB58}" type="doc">
      <dgm:prSet loTypeId="urn:microsoft.com/office/officeart/2005/8/layout/venn2" loCatId="relationship" qsTypeId="urn:microsoft.com/office/officeart/2005/8/quickstyle/3d3" qsCatId="3D" csTypeId="urn:microsoft.com/office/officeart/2005/8/colors/colorful1" csCatId="colorful" phldr="1"/>
      <dgm:spPr/>
      <dgm:t>
        <a:bodyPr/>
        <a:lstStyle/>
        <a:p>
          <a:endParaRPr lang="es-SV"/>
        </a:p>
      </dgm:t>
    </dgm:pt>
    <dgm:pt modelId="{F7961FCB-12FD-45F3-B71F-5EFA8798011D}">
      <dgm:prSet phldrT="[Texto]" custT="1"/>
      <dgm:spPr>
        <a:solidFill>
          <a:srgbClr val="00FF00"/>
        </a:solidFill>
      </dgm:spPr>
      <dgm:t>
        <a:bodyPr/>
        <a:lstStyle/>
        <a:p>
          <a:r>
            <a:rPr lang="es-SV" sz="1800" b="1" dirty="0" smtClean="0"/>
            <a:t>266</a:t>
          </a:r>
        </a:p>
        <a:p>
          <a:r>
            <a:rPr lang="es-SV" sz="1800" b="1" dirty="0" smtClean="0"/>
            <a:t>proveedores</a:t>
          </a:r>
          <a:endParaRPr lang="es-SV" sz="1900" b="1" dirty="0"/>
        </a:p>
      </dgm:t>
    </dgm:pt>
    <dgm:pt modelId="{1D816AD4-3B27-4775-9D9C-3B49A3EE7026}" type="parTrans" cxnId="{26071797-1F69-4CFC-9C7D-D0C7A5D1E91A}">
      <dgm:prSet/>
      <dgm:spPr/>
      <dgm:t>
        <a:bodyPr/>
        <a:lstStyle/>
        <a:p>
          <a:endParaRPr lang="es-SV"/>
        </a:p>
      </dgm:t>
    </dgm:pt>
    <dgm:pt modelId="{3FE9284E-106A-4C51-9AB9-DCC8BFA2C042}" type="sibTrans" cxnId="{26071797-1F69-4CFC-9C7D-D0C7A5D1E91A}">
      <dgm:prSet/>
      <dgm:spPr/>
      <dgm:t>
        <a:bodyPr/>
        <a:lstStyle/>
        <a:p>
          <a:endParaRPr lang="es-SV"/>
        </a:p>
      </dgm:t>
    </dgm:pt>
    <dgm:pt modelId="{698E1198-7BF3-44E8-9706-BDD3555E67D4}">
      <dgm:prSet phldrT="[Texto]" custT="1"/>
      <dgm:spPr>
        <a:solidFill>
          <a:srgbClr val="00B0F0"/>
        </a:solidFill>
      </dgm:spPr>
      <dgm:t>
        <a:bodyPr/>
        <a:lstStyle/>
        <a:p>
          <a:endParaRPr lang="es-SV" sz="1800" b="1" dirty="0" smtClean="0"/>
        </a:p>
        <a:p>
          <a:r>
            <a:rPr lang="es-SV" sz="1800" b="1" dirty="0" smtClean="0"/>
            <a:t>193</a:t>
          </a:r>
        </a:p>
        <a:p>
          <a:r>
            <a:rPr lang="es-SV" sz="1800" b="1" dirty="0" smtClean="0"/>
            <a:t>empresas </a:t>
          </a:r>
          <a:endParaRPr lang="es-SV" sz="1800" b="1" dirty="0"/>
        </a:p>
      </dgm:t>
    </dgm:pt>
    <dgm:pt modelId="{C431B066-69D5-4FDF-94D2-D19B97B2BEDF}" type="parTrans" cxnId="{7C401C91-4EE1-4815-BDBD-546B4867BBA6}">
      <dgm:prSet/>
      <dgm:spPr/>
      <dgm:t>
        <a:bodyPr/>
        <a:lstStyle/>
        <a:p>
          <a:endParaRPr lang="es-SV"/>
        </a:p>
      </dgm:t>
    </dgm:pt>
    <dgm:pt modelId="{87F0189D-FB73-4526-B8E6-763EACE70A1C}" type="sibTrans" cxnId="{7C401C91-4EE1-4815-BDBD-546B4867BBA6}">
      <dgm:prSet/>
      <dgm:spPr/>
      <dgm:t>
        <a:bodyPr/>
        <a:lstStyle/>
        <a:p>
          <a:endParaRPr lang="es-SV"/>
        </a:p>
      </dgm:t>
    </dgm:pt>
    <dgm:pt modelId="{BABC920C-20FF-45ED-A30D-D7200F8B028D}">
      <dgm:prSet phldrT="[Texto]" custT="1"/>
      <dgm:spPr>
        <a:solidFill>
          <a:srgbClr val="FF3000"/>
        </a:solidFill>
      </dgm:spPr>
      <dgm:t>
        <a:bodyPr/>
        <a:lstStyle/>
        <a:p>
          <a:r>
            <a:rPr lang="es-SV" sz="1800" b="1" dirty="0" smtClean="0"/>
            <a:t>8 talleres</a:t>
          </a:r>
          <a:endParaRPr lang="es-SV" sz="1800" b="1" dirty="0"/>
        </a:p>
      </dgm:t>
    </dgm:pt>
    <dgm:pt modelId="{6859F2DA-9106-4E3A-AE7B-D3AADD94622E}" type="parTrans" cxnId="{EF902174-01B8-479A-ADCD-BD822ED9FF0A}">
      <dgm:prSet/>
      <dgm:spPr/>
      <dgm:t>
        <a:bodyPr/>
        <a:lstStyle/>
        <a:p>
          <a:endParaRPr lang="es-SV"/>
        </a:p>
      </dgm:t>
    </dgm:pt>
    <dgm:pt modelId="{D24F8016-6523-460F-A966-248E01A8F4D9}" type="sibTrans" cxnId="{EF902174-01B8-479A-ADCD-BD822ED9FF0A}">
      <dgm:prSet/>
      <dgm:spPr/>
      <dgm:t>
        <a:bodyPr/>
        <a:lstStyle/>
        <a:p>
          <a:endParaRPr lang="es-SV"/>
        </a:p>
      </dgm:t>
    </dgm:pt>
    <dgm:pt modelId="{B17B9F6C-36D7-4673-90D4-990660E5B59A}" type="pres">
      <dgm:prSet presAssocID="{463FF5C0-793A-43A8-B858-1103A137FB58}" presName="Name0" presStyleCnt="0">
        <dgm:presLayoutVars>
          <dgm:chMax val="7"/>
          <dgm:resizeHandles val="exact"/>
        </dgm:presLayoutVars>
      </dgm:prSet>
      <dgm:spPr/>
      <dgm:t>
        <a:bodyPr/>
        <a:lstStyle/>
        <a:p>
          <a:endParaRPr lang="es-SV"/>
        </a:p>
      </dgm:t>
    </dgm:pt>
    <dgm:pt modelId="{AAA1E978-B819-4562-B9E5-28E21442D54B}" type="pres">
      <dgm:prSet presAssocID="{463FF5C0-793A-43A8-B858-1103A137FB58}" presName="comp1" presStyleCnt="0"/>
      <dgm:spPr/>
    </dgm:pt>
    <dgm:pt modelId="{258D003E-0BF8-45E2-92A7-9CD5EF7D9207}" type="pres">
      <dgm:prSet presAssocID="{463FF5C0-793A-43A8-B858-1103A137FB58}" presName="circle1" presStyleLbl="node1" presStyleIdx="0" presStyleCnt="3" custScaleX="124105"/>
      <dgm:spPr/>
      <dgm:t>
        <a:bodyPr/>
        <a:lstStyle/>
        <a:p>
          <a:endParaRPr lang="es-SV"/>
        </a:p>
      </dgm:t>
    </dgm:pt>
    <dgm:pt modelId="{CCD1C84E-5B31-427D-9F31-084EF265E5F0}" type="pres">
      <dgm:prSet presAssocID="{463FF5C0-793A-43A8-B858-1103A137FB58}" presName="c1text" presStyleLbl="node1" presStyleIdx="0" presStyleCnt="3">
        <dgm:presLayoutVars>
          <dgm:bulletEnabled val="1"/>
        </dgm:presLayoutVars>
      </dgm:prSet>
      <dgm:spPr/>
      <dgm:t>
        <a:bodyPr/>
        <a:lstStyle/>
        <a:p>
          <a:endParaRPr lang="es-SV"/>
        </a:p>
      </dgm:t>
    </dgm:pt>
    <dgm:pt modelId="{880C5DD3-1AFD-41E7-936F-32C1E5597AFE}" type="pres">
      <dgm:prSet presAssocID="{463FF5C0-793A-43A8-B858-1103A137FB58}" presName="comp2" presStyleCnt="0"/>
      <dgm:spPr/>
    </dgm:pt>
    <dgm:pt modelId="{E4A547AB-CFDE-4C56-AC88-6DA9FDAB9126}" type="pres">
      <dgm:prSet presAssocID="{463FF5C0-793A-43A8-B858-1103A137FB58}" presName="circle2" presStyleLbl="node1" presStyleIdx="1" presStyleCnt="3" custScaleX="117895"/>
      <dgm:spPr/>
      <dgm:t>
        <a:bodyPr/>
        <a:lstStyle/>
        <a:p>
          <a:endParaRPr lang="es-SV"/>
        </a:p>
      </dgm:t>
    </dgm:pt>
    <dgm:pt modelId="{5E628786-7550-4AB3-93A2-C45391238FF7}" type="pres">
      <dgm:prSet presAssocID="{463FF5C0-793A-43A8-B858-1103A137FB58}" presName="c2text" presStyleLbl="node1" presStyleIdx="1" presStyleCnt="3">
        <dgm:presLayoutVars>
          <dgm:bulletEnabled val="1"/>
        </dgm:presLayoutVars>
      </dgm:prSet>
      <dgm:spPr/>
      <dgm:t>
        <a:bodyPr/>
        <a:lstStyle/>
        <a:p>
          <a:endParaRPr lang="es-SV"/>
        </a:p>
      </dgm:t>
    </dgm:pt>
    <dgm:pt modelId="{FAD07199-69C2-49BE-9F0C-3D3DB6E12C40}" type="pres">
      <dgm:prSet presAssocID="{463FF5C0-793A-43A8-B858-1103A137FB58}" presName="comp3" presStyleCnt="0"/>
      <dgm:spPr/>
    </dgm:pt>
    <dgm:pt modelId="{401A0565-50C3-4428-B362-C8F4282302CB}" type="pres">
      <dgm:prSet presAssocID="{463FF5C0-793A-43A8-B858-1103A137FB58}" presName="circle3" presStyleLbl="node1" presStyleIdx="2" presStyleCnt="3" custScaleX="98898" custScaleY="79276"/>
      <dgm:spPr/>
      <dgm:t>
        <a:bodyPr/>
        <a:lstStyle/>
        <a:p>
          <a:endParaRPr lang="es-SV"/>
        </a:p>
      </dgm:t>
    </dgm:pt>
    <dgm:pt modelId="{40BC28FB-C0A1-4037-B871-773B248EA301}" type="pres">
      <dgm:prSet presAssocID="{463FF5C0-793A-43A8-B858-1103A137FB58}" presName="c3text" presStyleLbl="node1" presStyleIdx="2" presStyleCnt="3">
        <dgm:presLayoutVars>
          <dgm:bulletEnabled val="1"/>
        </dgm:presLayoutVars>
      </dgm:prSet>
      <dgm:spPr/>
      <dgm:t>
        <a:bodyPr/>
        <a:lstStyle/>
        <a:p>
          <a:endParaRPr lang="es-SV"/>
        </a:p>
      </dgm:t>
    </dgm:pt>
  </dgm:ptLst>
  <dgm:cxnLst>
    <dgm:cxn modelId="{A3189DBD-D086-48F6-B5BF-9AF67C9386BB}" type="presOf" srcId="{F7961FCB-12FD-45F3-B71F-5EFA8798011D}" destId="{258D003E-0BF8-45E2-92A7-9CD5EF7D9207}" srcOrd="0" destOrd="0" presId="urn:microsoft.com/office/officeart/2005/8/layout/venn2"/>
    <dgm:cxn modelId="{26071797-1F69-4CFC-9C7D-D0C7A5D1E91A}" srcId="{463FF5C0-793A-43A8-B858-1103A137FB58}" destId="{F7961FCB-12FD-45F3-B71F-5EFA8798011D}" srcOrd="0" destOrd="0" parTransId="{1D816AD4-3B27-4775-9D9C-3B49A3EE7026}" sibTransId="{3FE9284E-106A-4C51-9AB9-DCC8BFA2C042}"/>
    <dgm:cxn modelId="{1D5DD31B-4A04-4377-9A0E-40342157BF31}" type="presOf" srcId="{F7961FCB-12FD-45F3-B71F-5EFA8798011D}" destId="{CCD1C84E-5B31-427D-9F31-084EF265E5F0}" srcOrd="1" destOrd="0" presId="urn:microsoft.com/office/officeart/2005/8/layout/venn2"/>
    <dgm:cxn modelId="{EF902174-01B8-479A-ADCD-BD822ED9FF0A}" srcId="{463FF5C0-793A-43A8-B858-1103A137FB58}" destId="{BABC920C-20FF-45ED-A30D-D7200F8B028D}" srcOrd="2" destOrd="0" parTransId="{6859F2DA-9106-4E3A-AE7B-D3AADD94622E}" sibTransId="{D24F8016-6523-460F-A966-248E01A8F4D9}"/>
    <dgm:cxn modelId="{0095A2F9-0645-48EB-AA09-2803C6F9CD1E}" type="presOf" srcId="{463FF5C0-793A-43A8-B858-1103A137FB58}" destId="{B17B9F6C-36D7-4673-90D4-990660E5B59A}" srcOrd="0" destOrd="0" presId="urn:microsoft.com/office/officeart/2005/8/layout/venn2"/>
    <dgm:cxn modelId="{48113E05-833A-4ADA-9F4F-F7DA7FFE8B93}" type="presOf" srcId="{BABC920C-20FF-45ED-A30D-D7200F8B028D}" destId="{40BC28FB-C0A1-4037-B871-773B248EA301}" srcOrd="1" destOrd="0" presId="urn:microsoft.com/office/officeart/2005/8/layout/venn2"/>
    <dgm:cxn modelId="{B4753D56-CF87-4F9C-B3F1-49E3A443FA31}" type="presOf" srcId="{BABC920C-20FF-45ED-A30D-D7200F8B028D}" destId="{401A0565-50C3-4428-B362-C8F4282302CB}" srcOrd="0" destOrd="0" presId="urn:microsoft.com/office/officeart/2005/8/layout/venn2"/>
    <dgm:cxn modelId="{74801CF0-3B3F-4D45-8E81-A8E8B5F962F3}" type="presOf" srcId="{698E1198-7BF3-44E8-9706-BDD3555E67D4}" destId="{E4A547AB-CFDE-4C56-AC88-6DA9FDAB9126}" srcOrd="0" destOrd="0" presId="urn:microsoft.com/office/officeart/2005/8/layout/venn2"/>
    <dgm:cxn modelId="{D17E5EE7-104A-4ADF-83F7-B5DA99187EB5}" type="presOf" srcId="{698E1198-7BF3-44E8-9706-BDD3555E67D4}" destId="{5E628786-7550-4AB3-93A2-C45391238FF7}" srcOrd="1" destOrd="0" presId="urn:microsoft.com/office/officeart/2005/8/layout/venn2"/>
    <dgm:cxn modelId="{7C401C91-4EE1-4815-BDBD-546B4867BBA6}" srcId="{463FF5C0-793A-43A8-B858-1103A137FB58}" destId="{698E1198-7BF3-44E8-9706-BDD3555E67D4}" srcOrd="1" destOrd="0" parTransId="{C431B066-69D5-4FDF-94D2-D19B97B2BEDF}" sibTransId="{87F0189D-FB73-4526-B8E6-763EACE70A1C}"/>
    <dgm:cxn modelId="{36035987-EAFB-44F5-9692-98DB015A764D}" type="presParOf" srcId="{B17B9F6C-36D7-4673-90D4-990660E5B59A}" destId="{AAA1E978-B819-4562-B9E5-28E21442D54B}" srcOrd="0" destOrd="0" presId="urn:microsoft.com/office/officeart/2005/8/layout/venn2"/>
    <dgm:cxn modelId="{0E10F68F-F3C0-42AD-9CF0-99DF3EA2BCA1}" type="presParOf" srcId="{AAA1E978-B819-4562-B9E5-28E21442D54B}" destId="{258D003E-0BF8-45E2-92A7-9CD5EF7D9207}" srcOrd="0" destOrd="0" presId="urn:microsoft.com/office/officeart/2005/8/layout/venn2"/>
    <dgm:cxn modelId="{ECA309A7-9DC3-4B4D-B800-C41C99B25498}" type="presParOf" srcId="{AAA1E978-B819-4562-B9E5-28E21442D54B}" destId="{CCD1C84E-5B31-427D-9F31-084EF265E5F0}" srcOrd="1" destOrd="0" presId="urn:microsoft.com/office/officeart/2005/8/layout/venn2"/>
    <dgm:cxn modelId="{F0E01714-5748-4200-A743-5FC51CA285BB}" type="presParOf" srcId="{B17B9F6C-36D7-4673-90D4-990660E5B59A}" destId="{880C5DD3-1AFD-41E7-936F-32C1E5597AFE}" srcOrd="1" destOrd="0" presId="urn:microsoft.com/office/officeart/2005/8/layout/venn2"/>
    <dgm:cxn modelId="{00B4CCB7-0A95-41DB-B786-1996797FE75F}" type="presParOf" srcId="{880C5DD3-1AFD-41E7-936F-32C1E5597AFE}" destId="{E4A547AB-CFDE-4C56-AC88-6DA9FDAB9126}" srcOrd="0" destOrd="0" presId="urn:microsoft.com/office/officeart/2005/8/layout/venn2"/>
    <dgm:cxn modelId="{5718B1F7-FA88-4360-BAD6-28288307D2DB}" type="presParOf" srcId="{880C5DD3-1AFD-41E7-936F-32C1E5597AFE}" destId="{5E628786-7550-4AB3-93A2-C45391238FF7}" srcOrd="1" destOrd="0" presId="urn:microsoft.com/office/officeart/2005/8/layout/venn2"/>
    <dgm:cxn modelId="{4BF223E3-452B-403E-AA3B-6A45E79E21F3}" type="presParOf" srcId="{B17B9F6C-36D7-4673-90D4-990660E5B59A}" destId="{FAD07199-69C2-49BE-9F0C-3D3DB6E12C40}" srcOrd="2" destOrd="0" presId="urn:microsoft.com/office/officeart/2005/8/layout/venn2"/>
    <dgm:cxn modelId="{4809478F-E3A2-4162-B8CA-A8DD1BCEA508}" type="presParOf" srcId="{FAD07199-69C2-49BE-9F0C-3D3DB6E12C40}" destId="{401A0565-50C3-4428-B362-C8F4282302CB}" srcOrd="0" destOrd="0" presId="urn:microsoft.com/office/officeart/2005/8/layout/venn2"/>
    <dgm:cxn modelId="{57CE9F13-1BD5-440E-AA35-BBFE0D51C3EF}" type="presParOf" srcId="{FAD07199-69C2-49BE-9F0C-3D3DB6E12C40}" destId="{40BC28FB-C0A1-4037-B871-773B248EA301}" srcOrd="1" destOrd="0" presId="urn:microsoft.com/office/officeart/2005/8/layout/ven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8. Sistema Nacional de Protección al Consumidor.</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044C83EC-D035-46E6-A41D-86241A606608}" type="presOf" srcId="{E86F753F-03FD-4E10-A16A-53873D349C1F}" destId="{D6B8D22B-3D54-4991-92D1-B64CE575B271}" srcOrd="0" destOrd="0" presId="urn:microsoft.com/office/officeart/2005/8/layout/vList2"/>
    <dgm:cxn modelId="{197105DA-87AC-4F6E-B1C8-1D6E52BDAA7C}" type="presOf" srcId="{489245DF-A588-400A-A119-3B84C78F38DA}" destId="{3ACD70FF-C930-423E-8844-56C3479C5476}" srcOrd="0" destOrd="0" presId="urn:microsoft.com/office/officeart/2005/8/layout/vList2"/>
    <dgm:cxn modelId="{88992A0C-D503-47C9-8ADD-0F855136B2B1}"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8. Sistema Nacional de Protección al Consumidor.</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94535">
        <dgm:presLayoutVars>
          <dgm:chMax val="0"/>
          <dgm:bulletEnabled val="1"/>
        </dgm:presLayoutVars>
      </dgm:prSet>
      <dgm:spPr/>
      <dgm:t>
        <a:bodyPr/>
        <a:lstStyle/>
        <a:p>
          <a:endParaRPr lang="es-SV"/>
        </a:p>
      </dgm:t>
    </dgm:pt>
  </dgm:ptLst>
  <dgm:cxnLst>
    <dgm:cxn modelId="{A6ED29CD-58A3-4385-8CEC-E2594AAB03BB}" type="presOf" srcId="{489245DF-A588-400A-A119-3B84C78F38DA}" destId="{3ACD70FF-C930-423E-8844-56C3479C5476}" srcOrd="0" destOrd="0" presId="urn:microsoft.com/office/officeart/2005/8/layout/vList2"/>
    <dgm:cxn modelId="{978E2B12-24BD-4685-A0A2-894F5D578A31}"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CDEA58F8-3E64-46DE-8323-1B131EBDF7FF}"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9. </a:t>
          </a:r>
          <a:r>
            <a:rPr lang="es-ES" sz="2800" dirty="0" smtClean="0"/>
            <a:t>Construyendo sinergias en beneficio </a:t>
          </a:r>
        </a:p>
        <a:p>
          <a:pPr algn="ctr">
            <a:lnSpc>
              <a:spcPct val="100000"/>
            </a:lnSpc>
            <a:spcAft>
              <a:spcPts val="0"/>
            </a:spcAft>
          </a:pPr>
          <a:r>
            <a:rPr lang="es-ES" sz="2800" dirty="0" smtClean="0"/>
            <a:t>de las y los consumidores</a:t>
          </a:r>
          <a:r>
            <a:rPr lang="es-SV" sz="2800" dirty="0" smtClean="0"/>
            <a:t>.</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B74C79A6-6C89-469B-B08F-F9461AA371AC}" type="presOf" srcId="{E86F753F-03FD-4E10-A16A-53873D349C1F}" destId="{D6B8D22B-3D54-4991-92D1-B64CE575B271}" srcOrd="0" destOrd="0" presId="urn:microsoft.com/office/officeart/2005/8/layout/vList2"/>
    <dgm:cxn modelId="{9E19B9AB-5BDD-4308-B3A6-C9853F28DBFD}" type="presOf" srcId="{489245DF-A588-400A-A119-3B84C78F38DA}" destId="{3ACD70FF-C930-423E-8844-56C3479C5476}" srcOrd="0" destOrd="0" presId="urn:microsoft.com/office/officeart/2005/8/layout/vList2"/>
    <dgm:cxn modelId="{40CA25CA-D58E-45B7-8FF5-EAFA2AFA1B6D}"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10. </a:t>
          </a:r>
          <a:r>
            <a:rPr lang="es-ES" sz="2800" dirty="0" smtClean="0"/>
            <a:t>Trabajando con responsabilidad </a:t>
          </a:r>
        </a:p>
        <a:p>
          <a:pPr algn="ctr">
            <a:lnSpc>
              <a:spcPct val="100000"/>
            </a:lnSpc>
            <a:spcAft>
              <a:spcPts val="0"/>
            </a:spcAft>
          </a:pPr>
          <a:r>
            <a:rPr lang="es-ES" sz="2800" dirty="0" smtClean="0"/>
            <a:t>y transparencia</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E4B1274A-4CA7-46AB-A242-224A584FA688}"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E97840C2-5653-4CE3-86F8-898BB678FE45}" type="presOf" srcId="{E86F753F-03FD-4E10-A16A-53873D349C1F}" destId="{D6B8D22B-3D54-4991-92D1-B64CE575B271}" srcOrd="0" destOrd="0" presId="urn:microsoft.com/office/officeart/2005/8/layout/vList2"/>
    <dgm:cxn modelId="{5DED6BA8-0394-413F-9AEF-78C324817E3A}"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11. </a:t>
          </a:r>
          <a:r>
            <a:rPr lang="es-ES" sz="2800" dirty="0" smtClean="0"/>
            <a:t>Posicionando en la opinión pública el trabajo institucional</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82515">
        <dgm:presLayoutVars>
          <dgm:chMax val="0"/>
          <dgm:bulletEnabled val="1"/>
        </dgm:presLayoutVars>
      </dgm:prSet>
      <dgm:spPr/>
      <dgm:t>
        <a:bodyPr/>
        <a:lstStyle/>
        <a:p>
          <a:endParaRPr lang="es-SV"/>
        </a:p>
      </dgm:t>
    </dgm:pt>
  </dgm:ptLst>
  <dgm:cxnLst>
    <dgm:cxn modelId="{34E4888D-DC12-4E18-8C12-FE46590FA497}" type="presOf" srcId="{E86F753F-03FD-4E10-A16A-53873D349C1F}" destId="{D6B8D22B-3D54-4991-92D1-B64CE575B271}" srcOrd="0" destOrd="0" presId="urn:microsoft.com/office/officeart/2005/8/layout/vList2"/>
    <dgm:cxn modelId="{6042012C-E0F1-48AF-B42C-5389AE829A1B}"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22D5064F-3F71-4D74-9160-75BB3C3AA779}"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11. </a:t>
          </a:r>
          <a:r>
            <a:rPr lang="es-ES" sz="2800" dirty="0" smtClean="0"/>
            <a:t>Posicionando en la opinión pública el trabajo institucional</a:t>
          </a:r>
          <a:endParaRPr lang="es-SV" sz="2800" dirty="0" smtClean="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59862">
        <dgm:presLayoutVars>
          <dgm:chMax val="0"/>
          <dgm:bulletEnabled val="1"/>
        </dgm:presLayoutVars>
      </dgm:prSet>
      <dgm:spPr/>
      <dgm:t>
        <a:bodyPr/>
        <a:lstStyle/>
        <a:p>
          <a:endParaRPr lang="es-SV"/>
        </a:p>
      </dgm:t>
    </dgm:pt>
  </dgm:ptLst>
  <dgm:cxnLst>
    <dgm:cxn modelId="{A3575477-ED61-401F-8F6E-D6DD691E8EFB}"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4A2D31DA-2E3A-42BB-A9E4-0DBBE39D3CA1}" type="presOf" srcId="{E86F753F-03FD-4E10-A16A-53873D349C1F}" destId="{D6B8D22B-3D54-4991-92D1-B64CE575B271}" srcOrd="0" destOrd="0" presId="urn:microsoft.com/office/officeart/2005/8/layout/vList2"/>
    <dgm:cxn modelId="{19309CD7-3FD9-4F36-A126-6FEC13E91F49}"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Principales Legados</a:t>
          </a:r>
        </a:p>
        <a:p>
          <a:pPr algn="ctr">
            <a:lnSpc>
              <a:spcPct val="100000"/>
            </a:lnSpc>
            <a:spcAft>
              <a:spcPts val="0"/>
            </a:spcAft>
          </a:pPr>
          <a:r>
            <a:rPr lang="es-SV" sz="2800" dirty="0" smtClean="0"/>
            <a:t>junio 2013 – mayo 2014</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94535">
        <dgm:presLayoutVars>
          <dgm:chMax val="0"/>
          <dgm:bulletEnabled val="1"/>
        </dgm:presLayoutVars>
      </dgm:prSet>
      <dgm:spPr/>
      <dgm:t>
        <a:bodyPr/>
        <a:lstStyle/>
        <a:p>
          <a:endParaRPr lang="es-SV"/>
        </a:p>
      </dgm:t>
    </dgm:pt>
  </dgm:ptLst>
  <dgm:cxnLst>
    <dgm:cxn modelId="{3B8B702C-D31D-43B9-8B7F-1A2630CAA4BB}"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5D6F035C-C99B-4C91-A787-7D4F1C34A978}" type="presOf" srcId="{E86F753F-03FD-4E10-A16A-53873D349C1F}" destId="{D6B8D22B-3D54-4991-92D1-B64CE575B271}" srcOrd="0" destOrd="0" presId="urn:microsoft.com/office/officeart/2005/8/layout/vList2"/>
    <dgm:cxn modelId="{3288AB2D-3286-4B27-A6D5-E21BE41ED699}"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4000" dirty="0" smtClean="0"/>
            <a:t>1. Atenciones brindadas</a:t>
          </a:r>
          <a:r>
            <a:rPr lang="es-SV" sz="2400" dirty="0" smtClean="0"/>
            <a:t>*</a:t>
          </a:r>
          <a:endParaRPr lang="es-SV" sz="24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Y="54093">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0B003DB1-9CD8-4C5D-A8D6-2AECC1A75E33}" type="presOf" srcId="{E86F753F-03FD-4E10-A16A-53873D349C1F}" destId="{D6B8D22B-3D54-4991-92D1-B64CE575B271}" srcOrd="0" destOrd="0" presId="urn:microsoft.com/office/officeart/2005/8/layout/vList2"/>
    <dgm:cxn modelId="{0704D16B-4641-4FCD-A1E6-62E47F2AAC15}" type="presOf" srcId="{489245DF-A588-400A-A119-3B84C78F38DA}" destId="{3ACD70FF-C930-423E-8844-56C3479C5476}" srcOrd="0" destOrd="0" presId="urn:microsoft.com/office/officeart/2005/8/layout/vList2"/>
    <dgm:cxn modelId="{BEC2BBDE-D405-42DF-90BA-7B49132A5303}"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12. Ejecución presupuestaria.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59862">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372FDD86-18F4-4EAC-96D0-7238C099DCC6}" type="presOf" srcId="{E86F753F-03FD-4E10-A16A-53873D349C1F}" destId="{D6B8D22B-3D54-4991-92D1-B64CE575B271}" srcOrd="0" destOrd="0" presId="urn:microsoft.com/office/officeart/2005/8/layout/vList2"/>
    <dgm:cxn modelId="{03C16398-12DC-4A69-9415-F40D2D57A165}" type="presOf" srcId="{489245DF-A588-400A-A119-3B84C78F38DA}" destId="{3ACD70FF-C930-423E-8844-56C3479C5476}" srcOrd="0" destOrd="0" presId="urn:microsoft.com/office/officeart/2005/8/layout/vList2"/>
    <dgm:cxn modelId="{9BBF351B-E004-4DC8-83AA-71A07F2CD749}"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12. Ejecución presupuestaria.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59862">
        <dgm:presLayoutVars>
          <dgm:chMax val="0"/>
          <dgm:bulletEnabled val="1"/>
        </dgm:presLayoutVars>
      </dgm:prSet>
      <dgm:spPr/>
      <dgm:t>
        <a:bodyPr/>
        <a:lstStyle/>
        <a:p>
          <a:endParaRPr lang="es-SV"/>
        </a:p>
      </dgm:t>
    </dgm:pt>
  </dgm:ptLst>
  <dgm:cxnLst>
    <dgm:cxn modelId="{9DACE3BC-9AFF-440E-8074-0E28CD106BC2}"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9E7374F6-7C0D-4235-9BE7-D9FFBA6DD737}" type="presOf" srcId="{489245DF-A588-400A-A119-3B84C78F38DA}" destId="{3ACD70FF-C930-423E-8844-56C3479C5476}" srcOrd="0" destOrd="0" presId="urn:microsoft.com/office/officeart/2005/8/layout/vList2"/>
    <dgm:cxn modelId="{C3279A61-93C4-44F0-AE89-572320257F70}"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12. Ejecución presupuestaria.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7940">
        <dgm:presLayoutVars>
          <dgm:chMax val="0"/>
          <dgm:bulletEnabled val="1"/>
        </dgm:presLayoutVars>
      </dgm:prSet>
      <dgm:spPr/>
      <dgm:t>
        <a:bodyPr/>
        <a:lstStyle/>
        <a:p>
          <a:endParaRPr lang="es-SV"/>
        </a:p>
      </dgm:t>
    </dgm:pt>
  </dgm:ptLst>
  <dgm:cxnLst>
    <dgm:cxn modelId="{422555AC-3433-4B70-976F-D437D1D4DB3B}" type="presOf" srcId="{489245DF-A588-400A-A119-3B84C78F38DA}" destId="{3ACD70FF-C930-423E-8844-56C3479C5476}" srcOrd="0" destOrd="0" presId="urn:microsoft.com/office/officeart/2005/8/layout/vList2"/>
    <dgm:cxn modelId="{1B042FE4-3F9E-480D-AD19-2DFB82159AD5}"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7EB52A1B-B972-4B1B-BAD1-D5677D897BA9}"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12. Ejecución presupuestaria.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7940">
        <dgm:presLayoutVars>
          <dgm:chMax val="0"/>
          <dgm:bulletEnabled val="1"/>
        </dgm:presLayoutVars>
      </dgm:prSet>
      <dgm:spPr/>
      <dgm:t>
        <a:bodyPr/>
        <a:lstStyle/>
        <a:p>
          <a:endParaRPr lang="es-SV"/>
        </a:p>
      </dgm:t>
    </dgm:pt>
  </dgm:ptLst>
  <dgm:cxnLst>
    <dgm:cxn modelId="{61E5E41A-6E8D-4578-A5CA-F090B7AD0706}"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16B66D25-D015-42A4-9A1A-3C0126B1FA1B}" type="presOf" srcId="{E86F753F-03FD-4E10-A16A-53873D349C1F}" destId="{D6B8D22B-3D54-4991-92D1-B64CE575B271}" srcOrd="0" destOrd="0" presId="urn:microsoft.com/office/officeart/2005/8/layout/vList2"/>
    <dgm:cxn modelId="{86D8E549-BC10-482F-9535-9DD44F24F14E}"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12. Ejecución presupuestaria.</a:t>
          </a:r>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7940">
        <dgm:presLayoutVars>
          <dgm:chMax val="0"/>
          <dgm:bulletEnabled val="1"/>
        </dgm:presLayoutVars>
      </dgm:prSet>
      <dgm:spPr/>
      <dgm:t>
        <a:bodyPr/>
        <a:lstStyle/>
        <a:p>
          <a:endParaRPr lang="es-SV"/>
        </a:p>
      </dgm:t>
    </dgm:pt>
  </dgm:ptLst>
  <dgm:cxnLst>
    <dgm:cxn modelId="{E127C4A0-EDB5-43CA-87D4-7A8576CC71BF}"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F12F6420-8E71-4E25-B156-6253362E5702}" type="presOf" srcId="{E86F753F-03FD-4E10-A16A-53873D349C1F}" destId="{D6B8D22B-3D54-4991-92D1-B64CE575B271}" srcOrd="0" destOrd="0" presId="urn:microsoft.com/office/officeart/2005/8/layout/vList2"/>
    <dgm:cxn modelId="{5B5CA44F-5A44-4442-878B-A9CC35A1B3C3}"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B254B1-B03E-4D5B-BBA8-41EDACAE8FE8}" type="doc">
      <dgm:prSet loTypeId="urn:microsoft.com/office/officeart/2005/8/layout/radial4" loCatId="relationship" qsTypeId="urn:microsoft.com/office/officeart/2005/8/quickstyle/3d2" qsCatId="3D" csTypeId="urn:microsoft.com/office/officeart/2005/8/colors/colorful1" csCatId="colorful" phldr="1"/>
      <dgm:spPr/>
      <dgm:t>
        <a:bodyPr/>
        <a:lstStyle/>
        <a:p>
          <a:endParaRPr lang="es-SV"/>
        </a:p>
      </dgm:t>
    </dgm:pt>
    <dgm:pt modelId="{1119FEBE-D36D-4DBE-B6DD-40D026D74E13}">
      <dgm:prSet phldrT="[Texto]"/>
      <dgm:spPr/>
      <dgm:t>
        <a:bodyPr/>
        <a:lstStyle/>
        <a:p>
          <a:r>
            <a:rPr lang="es-SV" dirty="0" smtClean="0"/>
            <a:t>Total 64,156</a:t>
          </a:r>
          <a:endParaRPr lang="es-SV" dirty="0"/>
        </a:p>
      </dgm:t>
    </dgm:pt>
    <dgm:pt modelId="{01A31B0B-C402-47E6-9E5B-023B5C629205}" type="parTrans" cxnId="{B429DDF9-3DED-46DA-B2AD-85461F94D6B1}">
      <dgm:prSet/>
      <dgm:spPr/>
      <dgm:t>
        <a:bodyPr/>
        <a:lstStyle/>
        <a:p>
          <a:endParaRPr lang="es-SV"/>
        </a:p>
      </dgm:t>
    </dgm:pt>
    <dgm:pt modelId="{62DB12F9-8BC3-4E7A-8E32-24A1B87AD5B0}" type="sibTrans" cxnId="{B429DDF9-3DED-46DA-B2AD-85461F94D6B1}">
      <dgm:prSet/>
      <dgm:spPr/>
      <dgm:t>
        <a:bodyPr/>
        <a:lstStyle/>
        <a:p>
          <a:endParaRPr lang="es-SV"/>
        </a:p>
      </dgm:t>
    </dgm:pt>
    <dgm:pt modelId="{0F7F960B-6C0C-4E46-9784-6B9316857EDA}">
      <dgm:prSet phldrT="[Texto]"/>
      <dgm:spPr/>
      <dgm:t>
        <a:bodyPr/>
        <a:lstStyle/>
        <a:p>
          <a:r>
            <a:rPr lang="es-SV" dirty="0" smtClean="0"/>
            <a:t>Asesorías 47,659</a:t>
          </a:r>
        </a:p>
        <a:p>
          <a:r>
            <a:rPr lang="es-SV" dirty="0" smtClean="0"/>
            <a:t>74.29%</a:t>
          </a:r>
          <a:endParaRPr lang="es-SV" dirty="0"/>
        </a:p>
      </dgm:t>
    </dgm:pt>
    <dgm:pt modelId="{3EBE272C-0CF7-48C9-A037-9D1F603F236A}" type="parTrans" cxnId="{166CAD10-6BA6-4AE1-BD46-CAB583AB9F87}">
      <dgm:prSet/>
      <dgm:spPr/>
      <dgm:t>
        <a:bodyPr/>
        <a:lstStyle/>
        <a:p>
          <a:endParaRPr lang="es-SV"/>
        </a:p>
      </dgm:t>
    </dgm:pt>
    <dgm:pt modelId="{1B846590-327F-4C31-B6BA-6C8F9E0A92BD}" type="sibTrans" cxnId="{166CAD10-6BA6-4AE1-BD46-CAB583AB9F87}">
      <dgm:prSet/>
      <dgm:spPr/>
      <dgm:t>
        <a:bodyPr/>
        <a:lstStyle/>
        <a:p>
          <a:endParaRPr lang="es-SV"/>
        </a:p>
      </dgm:t>
    </dgm:pt>
    <dgm:pt modelId="{0F548BAE-09CB-450C-A0F3-807B84E41B28}">
      <dgm:prSet phldrT="[Texto]"/>
      <dgm:spPr/>
      <dgm:t>
        <a:bodyPr/>
        <a:lstStyle/>
        <a:p>
          <a:r>
            <a:rPr lang="es-SV" dirty="0" smtClean="0"/>
            <a:t>Denuncias 12,203</a:t>
          </a:r>
        </a:p>
        <a:p>
          <a:r>
            <a:rPr lang="es-SV" dirty="0" smtClean="0"/>
            <a:t>19.02%</a:t>
          </a:r>
          <a:endParaRPr lang="es-SV" dirty="0"/>
        </a:p>
      </dgm:t>
    </dgm:pt>
    <dgm:pt modelId="{300D5945-9ABA-4F9C-A3FE-39B8CB4A9561}" type="parTrans" cxnId="{649762A9-FEBF-455D-B93C-9BC755E00C30}">
      <dgm:prSet/>
      <dgm:spPr/>
      <dgm:t>
        <a:bodyPr/>
        <a:lstStyle/>
        <a:p>
          <a:endParaRPr lang="es-SV"/>
        </a:p>
      </dgm:t>
    </dgm:pt>
    <dgm:pt modelId="{7527A1A7-B819-46A3-B8B6-FFF086807B19}" type="sibTrans" cxnId="{649762A9-FEBF-455D-B93C-9BC755E00C30}">
      <dgm:prSet/>
      <dgm:spPr/>
      <dgm:t>
        <a:bodyPr/>
        <a:lstStyle/>
        <a:p>
          <a:endParaRPr lang="es-SV"/>
        </a:p>
      </dgm:t>
    </dgm:pt>
    <dgm:pt modelId="{5BEA3570-ECF7-4F84-B0FA-72F374AE22EC}">
      <dgm:prSet phldrT="[Texto]"/>
      <dgm:spPr/>
      <dgm:t>
        <a:bodyPr/>
        <a:lstStyle/>
        <a:p>
          <a:r>
            <a:rPr lang="es-SV" dirty="0" smtClean="0"/>
            <a:t>Derivaciones 2,552</a:t>
          </a:r>
        </a:p>
        <a:p>
          <a:r>
            <a:rPr lang="es-SV" dirty="0" smtClean="0"/>
            <a:t>3.98%</a:t>
          </a:r>
          <a:endParaRPr lang="es-SV" dirty="0"/>
        </a:p>
      </dgm:t>
    </dgm:pt>
    <dgm:pt modelId="{FA58CA68-4BFE-4F1B-A3F6-6529B8E1F6C3}" type="parTrans" cxnId="{5A203AD5-9142-4981-BAB3-79913EA95CE8}">
      <dgm:prSet/>
      <dgm:spPr/>
      <dgm:t>
        <a:bodyPr/>
        <a:lstStyle/>
        <a:p>
          <a:endParaRPr lang="es-SV"/>
        </a:p>
      </dgm:t>
    </dgm:pt>
    <dgm:pt modelId="{BF1E4979-75FF-45EB-998F-A0B6F6C70DE5}" type="sibTrans" cxnId="{5A203AD5-9142-4981-BAB3-79913EA95CE8}">
      <dgm:prSet/>
      <dgm:spPr/>
      <dgm:t>
        <a:bodyPr/>
        <a:lstStyle/>
        <a:p>
          <a:endParaRPr lang="es-SV"/>
        </a:p>
      </dgm:t>
    </dgm:pt>
    <dgm:pt modelId="{259C2F4B-BF09-4B73-88FB-6DF169036713}">
      <dgm:prSet phldrT="[Texto]"/>
      <dgm:spPr/>
      <dgm:t>
        <a:bodyPr/>
        <a:lstStyle/>
        <a:p>
          <a:r>
            <a:rPr lang="es-SV" dirty="0" smtClean="0"/>
            <a:t>Gestiones 1,742</a:t>
          </a:r>
        </a:p>
        <a:p>
          <a:r>
            <a:rPr lang="es-SV" dirty="0" smtClean="0"/>
            <a:t>2.72% </a:t>
          </a:r>
          <a:endParaRPr lang="es-SV" dirty="0"/>
        </a:p>
      </dgm:t>
    </dgm:pt>
    <dgm:pt modelId="{FD51017B-DCCB-46D2-AE7E-E39704A5CFC5}" type="parTrans" cxnId="{D64294BB-A2C9-4EE9-82A6-51E526379E89}">
      <dgm:prSet/>
      <dgm:spPr/>
      <dgm:t>
        <a:bodyPr/>
        <a:lstStyle/>
        <a:p>
          <a:endParaRPr lang="es-SV"/>
        </a:p>
      </dgm:t>
    </dgm:pt>
    <dgm:pt modelId="{9E134126-BE9E-4841-977C-169E8236A043}" type="sibTrans" cxnId="{D64294BB-A2C9-4EE9-82A6-51E526379E89}">
      <dgm:prSet/>
      <dgm:spPr/>
      <dgm:t>
        <a:bodyPr/>
        <a:lstStyle/>
        <a:p>
          <a:endParaRPr lang="es-SV"/>
        </a:p>
      </dgm:t>
    </dgm:pt>
    <dgm:pt modelId="{A551C3A6-C853-40FD-B1DE-99CF7C1C4121}" type="pres">
      <dgm:prSet presAssocID="{0DB254B1-B03E-4D5B-BBA8-41EDACAE8FE8}" presName="cycle" presStyleCnt="0">
        <dgm:presLayoutVars>
          <dgm:chMax val="1"/>
          <dgm:dir/>
          <dgm:animLvl val="ctr"/>
          <dgm:resizeHandles val="exact"/>
        </dgm:presLayoutVars>
      </dgm:prSet>
      <dgm:spPr/>
      <dgm:t>
        <a:bodyPr/>
        <a:lstStyle/>
        <a:p>
          <a:endParaRPr lang="es-SV"/>
        </a:p>
      </dgm:t>
    </dgm:pt>
    <dgm:pt modelId="{0D6E28FC-19E9-4354-AB30-A3BB352A858F}" type="pres">
      <dgm:prSet presAssocID="{1119FEBE-D36D-4DBE-B6DD-40D026D74E13}" presName="centerShape" presStyleLbl="node0" presStyleIdx="0" presStyleCnt="1"/>
      <dgm:spPr/>
      <dgm:t>
        <a:bodyPr/>
        <a:lstStyle/>
        <a:p>
          <a:endParaRPr lang="es-SV"/>
        </a:p>
      </dgm:t>
    </dgm:pt>
    <dgm:pt modelId="{2805853F-2942-4DC2-A57C-89FE5B862EFB}" type="pres">
      <dgm:prSet presAssocID="{3EBE272C-0CF7-48C9-A037-9D1F603F236A}" presName="parTrans" presStyleLbl="bgSibTrans2D1" presStyleIdx="0" presStyleCnt="4"/>
      <dgm:spPr/>
      <dgm:t>
        <a:bodyPr/>
        <a:lstStyle/>
        <a:p>
          <a:endParaRPr lang="es-SV"/>
        </a:p>
      </dgm:t>
    </dgm:pt>
    <dgm:pt modelId="{403957F7-6A9A-43A5-80C3-B1F1496CF959}" type="pres">
      <dgm:prSet presAssocID="{0F7F960B-6C0C-4E46-9784-6B9316857EDA}" presName="node" presStyleLbl="node1" presStyleIdx="0" presStyleCnt="4">
        <dgm:presLayoutVars>
          <dgm:bulletEnabled val="1"/>
        </dgm:presLayoutVars>
      </dgm:prSet>
      <dgm:spPr/>
      <dgm:t>
        <a:bodyPr/>
        <a:lstStyle/>
        <a:p>
          <a:endParaRPr lang="es-SV"/>
        </a:p>
      </dgm:t>
    </dgm:pt>
    <dgm:pt modelId="{7E78E4BF-744E-48FE-A02F-499FBF4A886B}" type="pres">
      <dgm:prSet presAssocID="{300D5945-9ABA-4F9C-A3FE-39B8CB4A9561}" presName="parTrans" presStyleLbl="bgSibTrans2D1" presStyleIdx="1" presStyleCnt="4"/>
      <dgm:spPr/>
      <dgm:t>
        <a:bodyPr/>
        <a:lstStyle/>
        <a:p>
          <a:endParaRPr lang="es-SV"/>
        </a:p>
      </dgm:t>
    </dgm:pt>
    <dgm:pt modelId="{4D0E269A-23DE-43F2-BE01-57DA6CA570D4}" type="pres">
      <dgm:prSet presAssocID="{0F548BAE-09CB-450C-A0F3-807B84E41B28}" presName="node" presStyleLbl="node1" presStyleIdx="1" presStyleCnt="4">
        <dgm:presLayoutVars>
          <dgm:bulletEnabled val="1"/>
        </dgm:presLayoutVars>
      </dgm:prSet>
      <dgm:spPr/>
      <dgm:t>
        <a:bodyPr/>
        <a:lstStyle/>
        <a:p>
          <a:endParaRPr lang="es-SV"/>
        </a:p>
      </dgm:t>
    </dgm:pt>
    <dgm:pt modelId="{5C6A8298-247F-4343-91D1-67A3EA4507EA}" type="pres">
      <dgm:prSet presAssocID="{FA58CA68-4BFE-4F1B-A3F6-6529B8E1F6C3}" presName="parTrans" presStyleLbl="bgSibTrans2D1" presStyleIdx="2" presStyleCnt="4"/>
      <dgm:spPr/>
      <dgm:t>
        <a:bodyPr/>
        <a:lstStyle/>
        <a:p>
          <a:endParaRPr lang="es-SV"/>
        </a:p>
      </dgm:t>
    </dgm:pt>
    <dgm:pt modelId="{1C42BDE9-B2BD-46F5-83FD-184EA5E40E32}" type="pres">
      <dgm:prSet presAssocID="{5BEA3570-ECF7-4F84-B0FA-72F374AE22EC}" presName="node" presStyleLbl="node1" presStyleIdx="2" presStyleCnt="4">
        <dgm:presLayoutVars>
          <dgm:bulletEnabled val="1"/>
        </dgm:presLayoutVars>
      </dgm:prSet>
      <dgm:spPr/>
      <dgm:t>
        <a:bodyPr/>
        <a:lstStyle/>
        <a:p>
          <a:endParaRPr lang="es-SV"/>
        </a:p>
      </dgm:t>
    </dgm:pt>
    <dgm:pt modelId="{14ED43EE-01E8-4B56-95D2-CBCD7D00D98E}" type="pres">
      <dgm:prSet presAssocID="{FD51017B-DCCB-46D2-AE7E-E39704A5CFC5}" presName="parTrans" presStyleLbl="bgSibTrans2D1" presStyleIdx="3" presStyleCnt="4"/>
      <dgm:spPr/>
      <dgm:t>
        <a:bodyPr/>
        <a:lstStyle/>
        <a:p>
          <a:endParaRPr lang="es-SV"/>
        </a:p>
      </dgm:t>
    </dgm:pt>
    <dgm:pt modelId="{CF337E26-DDDD-482A-A041-07287B8532D9}" type="pres">
      <dgm:prSet presAssocID="{259C2F4B-BF09-4B73-88FB-6DF169036713}" presName="node" presStyleLbl="node1" presStyleIdx="3" presStyleCnt="4">
        <dgm:presLayoutVars>
          <dgm:bulletEnabled val="1"/>
        </dgm:presLayoutVars>
      </dgm:prSet>
      <dgm:spPr/>
      <dgm:t>
        <a:bodyPr/>
        <a:lstStyle/>
        <a:p>
          <a:endParaRPr lang="es-SV"/>
        </a:p>
      </dgm:t>
    </dgm:pt>
  </dgm:ptLst>
  <dgm:cxnLst>
    <dgm:cxn modelId="{F777C1E6-AE90-4B3C-8BEA-5B6BB9FDF670}" type="presOf" srcId="{1119FEBE-D36D-4DBE-B6DD-40D026D74E13}" destId="{0D6E28FC-19E9-4354-AB30-A3BB352A858F}" srcOrd="0" destOrd="0" presId="urn:microsoft.com/office/officeart/2005/8/layout/radial4"/>
    <dgm:cxn modelId="{5A203AD5-9142-4981-BAB3-79913EA95CE8}" srcId="{1119FEBE-D36D-4DBE-B6DD-40D026D74E13}" destId="{5BEA3570-ECF7-4F84-B0FA-72F374AE22EC}" srcOrd="2" destOrd="0" parTransId="{FA58CA68-4BFE-4F1B-A3F6-6529B8E1F6C3}" sibTransId="{BF1E4979-75FF-45EB-998F-A0B6F6C70DE5}"/>
    <dgm:cxn modelId="{750A891D-1E5D-467C-8EE2-4312385F7511}" type="presOf" srcId="{300D5945-9ABA-4F9C-A3FE-39B8CB4A9561}" destId="{7E78E4BF-744E-48FE-A02F-499FBF4A886B}" srcOrd="0" destOrd="0" presId="urn:microsoft.com/office/officeart/2005/8/layout/radial4"/>
    <dgm:cxn modelId="{166CAD10-6BA6-4AE1-BD46-CAB583AB9F87}" srcId="{1119FEBE-D36D-4DBE-B6DD-40D026D74E13}" destId="{0F7F960B-6C0C-4E46-9784-6B9316857EDA}" srcOrd="0" destOrd="0" parTransId="{3EBE272C-0CF7-48C9-A037-9D1F603F236A}" sibTransId="{1B846590-327F-4C31-B6BA-6C8F9E0A92BD}"/>
    <dgm:cxn modelId="{97D83BE3-89DD-4F9E-B440-4F00A2D12D2C}" type="presOf" srcId="{FD51017B-DCCB-46D2-AE7E-E39704A5CFC5}" destId="{14ED43EE-01E8-4B56-95D2-CBCD7D00D98E}" srcOrd="0" destOrd="0" presId="urn:microsoft.com/office/officeart/2005/8/layout/radial4"/>
    <dgm:cxn modelId="{90323DA1-FE53-4173-9C75-7FAC0876544D}" type="presOf" srcId="{5BEA3570-ECF7-4F84-B0FA-72F374AE22EC}" destId="{1C42BDE9-B2BD-46F5-83FD-184EA5E40E32}" srcOrd="0" destOrd="0" presId="urn:microsoft.com/office/officeart/2005/8/layout/radial4"/>
    <dgm:cxn modelId="{70E7A074-9A33-4644-AE98-6383269D4C81}" type="presOf" srcId="{0F548BAE-09CB-450C-A0F3-807B84E41B28}" destId="{4D0E269A-23DE-43F2-BE01-57DA6CA570D4}" srcOrd="0" destOrd="0" presId="urn:microsoft.com/office/officeart/2005/8/layout/radial4"/>
    <dgm:cxn modelId="{2A864F99-9900-4E26-B385-4CCCE81D04D4}" type="presOf" srcId="{0DB254B1-B03E-4D5B-BBA8-41EDACAE8FE8}" destId="{A551C3A6-C853-40FD-B1DE-99CF7C1C4121}" srcOrd="0" destOrd="0" presId="urn:microsoft.com/office/officeart/2005/8/layout/radial4"/>
    <dgm:cxn modelId="{5600FAD3-6124-4B45-876C-4632D80AB5E5}" type="presOf" srcId="{0F7F960B-6C0C-4E46-9784-6B9316857EDA}" destId="{403957F7-6A9A-43A5-80C3-B1F1496CF959}" srcOrd="0" destOrd="0" presId="urn:microsoft.com/office/officeart/2005/8/layout/radial4"/>
    <dgm:cxn modelId="{D64294BB-A2C9-4EE9-82A6-51E526379E89}" srcId="{1119FEBE-D36D-4DBE-B6DD-40D026D74E13}" destId="{259C2F4B-BF09-4B73-88FB-6DF169036713}" srcOrd="3" destOrd="0" parTransId="{FD51017B-DCCB-46D2-AE7E-E39704A5CFC5}" sibTransId="{9E134126-BE9E-4841-977C-169E8236A043}"/>
    <dgm:cxn modelId="{37FE7BA0-DA46-47E6-BD5F-750688E16E6C}" type="presOf" srcId="{3EBE272C-0CF7-48C9-A037-9D1F603F236A}" destId="{2805853F-2942-4DC2-A57C-89FE5B862EFB}" srcOrd="0" destOrd="0" presId="urn:microsoft.com/office/officeart/2005/8/layout/radial4"/>
    <dgm:cxn modelId="{0DB7ECD6-0A71-4500-9B87-186875CA66D4}" type="presOf" srcId="{FA58CA68-4BFE-4F1B-A3F6-6529B8E1F6C3}" destId="{5C6A8298-247F-4343-91D1-67A3EA4507EA}" srcOrd="0" destOrd="0" presId="urn:microsoft.com/office/officeart/2005/8/layout/radial4"/>
    <dgm:cxn modelId="{649762A9-FEBF-455D-B93C-9BC755E00C30}" srcId="{1119FEBE-D36D-4DBE-B6DD-40D026D74E13}" destId="{0F548BAE-09CB-450C-A0F3-807B84E41B28}" srcOrd="1" destOrd="0" parTransId="{300D5945-9ABA-4F9C-A3FE-39B8CB4A9561}" sibTransId="{7527A1A7-B819-46A3-B8B6-FFF086807B19}"/>
    <dgm:cxn modelId="{FE2DD148-38C0-4E54-958D-CA4CB87AFE3E}" type="presOf" srcId="{259C2F4B-BF09-4B73-88FB-6DF169036713}" destId="{CF337E26-DDDD-482A-A041-07287B8532D9}" srcOrd="0" destOrd="0" presId="urn:microsoft.com/office/officeart/2005/8/layout/radial4"/>
    <dgm:cxn modelId="{B429DDF9-3DED-46DA-B2AD-85461F94D6B1}" srcId="{0DB254B1-B03E-4D5B-BBA8-41EDACAE8FE8}" destId="{1119FEBE-D36D-4DBE-B6DD-40D026D74E13}" srcOrd="0" destOrd="0" parTransId="{01A31B0B-C402-47E6-9E5B-023B5C629205}" sibTransId="{62DB12F9-8BC3-4E7A-8E32-24A1B87AD5B0}"/>
    <dgm:cxn modelId="{E1F3CE48-CC04-4EA5-8680-517D3C963B78}" type="presParOf" srcId="{A551C3A6-C853-40FD-B1DE-99CF7C1C4121}" destId="{0D6E28FC-19E9-4354-AB30-A3BB352A858F}" srcOrd="0" destOrd="0" presId="urn:microsoft.com/office/officeart/2005/8/layout/radial4"/>
    <dgm:cxn modelId="{C9916366-E8C6-4DB3-8FC1-FA8E7D2A18AA}" type="presParOf" srcId="{A551C3A6-C853-40FD-B1DE-99CF7C1C4121}" destId="{2805853F-2942-4DC2-A57C-89FE5B862EFB}" srcOrd="1" destOrd="0" presId="urn:microsoft.com/office/officeart/2005/8/layout/radial4"/>
    <dgm:cxn modelId="{17F77C89-A0D7-4DA7-A177-16C3609783BF}" type="presParOf" srcId="{A551C3A6-C853-40FD-B1DE-99CF7C1C4121}" destId="{403957F7-6A9A-43A5-80C3-B1F1496CF959}" srcOrd="2" destOrd="0" presId="urn:microsoft.com/office/officeart/2005/8/layout/radial4"/>
    <dgm:cxn modelId="{47761F84-2C3C-4664-B7D9-59F8B9C9777E}" type="presParOf" srcId="{A551C3A6-C853-40FD-B1DE-99CF7C1C4121}" destId="{7E78E4BF-744E-48FE-A02F-499FBF4A886B}" srcOrd="3" destOrd="0" presId="urn:microsoft.com/office/officeart/2005/8/layout/radial4"/>
    <dgm:cxn modelId="{F4112AF5-D542-496B-8843-C92CAE56F3C9}" type="presParOf" srcId="{A551C3A6-C853-40FD-B1DE-99CF7C1C4121}" destId="{4D0E269A-23DE-43F2-BE01-57DA6CA570D4}" srcOrd="4" destOrd="0" presId="urn:microsoft.com/office/officeart/2005/8/layout/radial4"/>
    <dgm:cxn modelId="{FEC2B8C7-1645-4895-8EBF-09C4D0D466A0}" type="presParOf" srcId="{A551C3A6-C853-40FD-B1DE-99CF7C1C4121}" destId="{5C6A8298-247F-4343-91D1-67A3EA4507EA}" srcOrd="5" destOrd="0" presId="urn:microsoft.com/office/officeart/2005/8/layout/radial4"/>
    <dgm:cxn modelId="{4E40291E-87A9-42A3-ADBC-934C48088A86}" type="presParOf" srcId="{A551C3A6-C853-40FD-B1DE-99CF7C1C4121}" destId="{1C42BDE9-B2BD-46F5-83FD-184EA5E40E32}" srcOrd="6" destOrd="0" presId="urn:microsoft.com/office/officeart/2005/8/layout/radial4"/>
    <dgm:cxn modelId="{2DBA327B-EED6-4402-851A-852BA33931EC}" type="presParOf" srcId="{A551C3A6-C853-40FD-B1DE-99CF7C1C4121}" destId="{14ED43EE-01E8-4B56-95D2-CBCD7D00D98E}" srcOrd="7" destOrd="0" presId="urn:microsoft.com/office/officeart/2005/8/layout/radial4"/>
    <dgm:cxn modelId="{15027EF3-8438-49D5-A904-FC17888CF3B4}" type="presParOf" srcId="{A551C3A6-C853-40FD-B1DE-99CF7C1C4121}" destId="{CF337E26-DDDD-482A-A041-07287B8532D9}" srcOrd="8" destOrd="0" presId="urn:microsoft.com/office/officeart/2005/8/layout/radial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Atenciones brindadas por oficina</a:t>
          </a:r>
        </a:p>
        <a:p>
          <a:pPr algn="ctr">
            <a:lnSpc>
              <a:spcPct val="100000"/>
            </a:lnSpc>
            <a:spcAft>
              <a:spcPts val="0"/>
            </a:spcAft>
          </a:pPr>
          <a:r>
            <a:rPr lang="es-SV" sz="1600" dirty="0" smtClean="0"/>
            <a:t>Junio 2013 – Mayo 2014*</a:t>
          </a:r>
          <a:endParaRPr lang="es-SV" sz="16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1732">
        <dgm:presLayoutVars>
          <dgm:chMax val="0"/>
          <dgm:bulletEnabled val="1"/>
        </dgm:presLayoutVars>
      </dgm:prSet>
      <dgm:spPr/>
      <dgm:t>
        <a:bodyPr/>
        <a:lstStyle/>
        <a:p>
          <a:endParaRPr lang="es-SV"/>
        </a:p>
      </dgm:t>
    </dgm:pt>
  </dgm:ptLst>
  <dgm:cxnLst>
    <dgm:cxn modelId="{93344A15-1D77-46CB-9103-78A8423E0663}" type="presOf" srcId="{489245DF-A588-400A-A119-3B84C78F38DA}" destId="{3ACD70FF-C930-423E-8844-56C3479C5476}"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DA545E67-42CB-46CD-9422-309DD62339AD}" type="presOf" srcId="{E86F753F-03FD-4E10-A16A-53873D349C1F}" destId="{D6B8D22B-3D54-4991-92D1-B64CE575B271}" srcOrd="0" destOrd="0" presId="urn:microsoft.com/office/officeart/2005/8/layout/vList2"/>
    <dgm:cxn modelId="{0BCB60C7-9CD4-4F4C-8CA9-3AB73EF4AAE6}"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dgm:t>
        <a:bodyPr/>
        <a:lstStyle/>
        <a:p>
          <a:pPr algn="ctr">
            <a:lnSpc>
              <a:spcPct val="100000"/>
            </a:lnSpc>
            <a:spcAft>
              <a:spcPts val="0"/>
            </a:spcAft>
          </a:pPr>
          <a:r>
            <a:rPr lang="es-SV" sz="2800" dirty="0" smtClean="0"/>
            <a:t>Atenciones brindadas por oficina</a:t>
          </a:r>
        </a:p>
        <a:p>
          <a:pPr algn="ctr">
            <a:lnSpc>
              <a:spcPct val="100000"/>
            </a:lnSpc>
            <a:spcAft>
              <a:spcPts val="0"/>
            </a:spcAft>
          </a:pPr>
          <a:r>
            <a:rPr lang="es-SV" sz="1600" dirty="0" smtClean="0"/>
            <a:t>Junio 2013 – Mayo 2014*</a:t>
          </a:r>
          <a:endParaRPr lang="es-SV" sz="16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0937" custScaleY="61732">
        <dgm:presLayoutVars>
          <dgm:chMax val="0"/>
          <dgm:bulletEnabled val="1"/>
        </dgm:presLayoutVars>
      </dgm:prSet>
      <dgm:spPr/>
      <dgm:t>
        <a:bodyPr/>
        <a:lstStyle/>
        <a:p>
          <a:endParaRPr lang="es-SV"/>
        </a:p>
      </dgm:t>
    </dgm:pt>
  </dgm:ptLst>
  <dgm:cxnLst>
    <dgm:cxn modelId="{5558B47A-2662-489E-9E9A-81C87176D645}" srcId="{E86F753F-03FD-4E10-A16A-53873D349C1F}" destId="{489245DF-A588-400A-A119-3B84C78F38DA}" srcOrd="0" destOrd="0" parTransId="{EA32652F-B9E6-40F8-A975-580A1AFF73DE}" sibTransId="{C25DA6DB-4180-432C-858E-F836B912F096}"/>
    <dgm:cxn modelId="{9906F1DB-89C9-3F44-8899-C037C95FAF3C}" type="presOf" srcId="{489245DF-A588-400A-A119-3B84C78F38DA}" destId="{3ACD70FF-C930-423E-8844-56C3479C5476}" srcOrd="0" destOrd="0" presId="urn:microsoft.com/office/officeart/2005/8/layout/vList2"/>
    <dgm:cxn modelId="{93231321-3F73-7B45-8640-ACCA7C508FE5}" type="presOf" srcId="{E86F753F-03FD-4E10-A16A-53873D349C1F}" destId="{D6B8D22B-3D54-4991-92D1-B64CE575B271}" srcOrd="0" destOrd="0" presId="urn:microsoft.com/office/officeart/2005/8/layout/vList2"/>
    <dgm:cxn modelId="{1685AB13-D577-C74B-8DFF-6E8C978451E0}"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6F753F-03FD-4E10-A16A-53873D349C1F}"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SV"/>
        </a:p>
      </dgm:t>
    </dgm:pt>
    <dgm:pt modelId="{489245DF-A588-400A-A119-3B84C78F38DA}">
      <dgm:prSet phldrT="[Texto]" custT="1"/>
      <dgm:spPr>
        <a:solidFill>
          <a:schemeClr val="accent6"/>
        </a:solidFill>
      </dgm:spPr>
      <dgm:t>
        <a:bodyPr/>
        <a:lstStyle/>
        <a:p>
          <a:pPr algn="ctr">
            <a:lnSpc>
              <a:spcPct val="100000"/>
            </a:lnSpc>
            <a:spcAft>
              <a:spcPts val="0"/>
            </a:spcAft>
          </a:pPr>
          <a:r>
            <a:rPr lang="es-SV" sz="2400" dirty="0" smtClean="0"/>
            <a:t>Atenciones brindadas por tipo para la Oficina Regional de Oriente junio 2013 – mayo 2014*</a:t>
          </a:r>
          <a:endParaRPr lang="es-SV" sz="2400" dirty="0"/>
        </a:p>
      </dgm:t>
    </dgm:pt>
    <dgm:pt modelId="{EA32652F-B9E6-40F8-A975-580A1AFF73DE}" type="parTrans" cxnId="{5558B47A-2662-489E-9E9A-81C87176D645}">
      <dgm:prSet/>
      <dgm:spPr/>
      <dgm:t>
        <a:bodyPr/>
        <a:lstStyle/>
        <a:p>
          <a:endParaRPr lang="es-SV"/>
        </a:p>
      </dgm:t>
    </dgm:pt>
    <dgm:pt modelId="{C25DA6DB-4180-432C-858E-F836B912F096}" type="sibTrans" cxnId="{5558B47A-2662-489E-9E9A-81C87176D645}">
      <dgm:prSet/>
      <dgm:spPr/>
      <dgm:t>
        <a:bodyPr/>
        <a:lstStyle/>
        <a:p>
          <a:endParaRPr lang="es-SV"/>
        </a:p>
      </dgm:t>
    </dgm:pt>
    <dgm:pt modelId="{D6B8D22B-3D54-4991-92D1-B64CE575B271}" type="pres">
      <dgm:prSet presAssocID="{E86F753F-03FD-4E10-A16A-53873D349C1F}" presName="linear" presStyleCnt="0">
        <dgm:presLayoutVars>
          <dgm:animLvl val="lvl"/>
          <dgm:resizeHandles val="exact"/>
        </dgm:presLayoutVars>
      </dgm:prSet>
      <dgm:spPr/>
      <dgm:t>
        <a:bodyPr/>
        <a:lstStyle/>
        <a:p>
          <a:endParaRPr lang="es-SV"/>
        </a:p>
      </dgm:t>
    </dgm:pt>
    <dgm:pt modelId="{3ACD70FF-C930-423E-8844-56C3479C5476}" type="pres">
      <dgm:prSet presAssocID="{489245DF-A588-400A-A119-3B84C78F38DA}" presName="parentText" presStyleLbl="node1" presStyleIdx="0" presStyleCnt="1" custScaleX="96191" custScaleY="73916" custLinFactNeighborX="-312" custLinFactNeighborY="4467">
        <dgm:presLayoutVars>
          <dgm:chMax val="0"/>
          <dgm:bulletEnabled val="1"/>
        </dgm:presLayoutVars>
      </dgm:prSet>
      <dgm:spPr/>
      <dgm:t>
        <a:bodyPr/>
        <a:lstStyle/>
        <a:p>
          <a:endParaRPr lang="es-SV"/>
        </a:p>
      </dgm:t>
    </dgm:pt>
  </dgm:ptLst>
  <dgm:cxnLst>
    <dgm:cxn modelId="{4F93BCA3-ABE9-4D46-B6BF-6A9F38CED44F}" type="presOf" srcId="{489245DF-A588-400A-A119-3B84C78F38DA}" destId="{3ACD70FF-C930-423E-8844-56C3479C5476}" srcOrd="0" destOrd="0" presId="urn:microsoft.com/office/officeart/2005/8/layout/vList2"/>
    <dgm:cxn modelId="{62109882-A74F-4C66-B848-DE84EDEEB821}" type="presOf" srcId="{E86F753F-03FD-4E10-A16A-53873D349C1F}" destId="{D6B8D22B-3D54-4991-92D1-B64CE575B271}" srcOrd="0" destOrd="0" presId="urn:microsoft.com/office/officeart/2005/8/layout/vList2"/>
    <dgm:cxn modelId="{5558B47A-2662-489E-9E9A-81C87176D645}" srcId="{E86F753F-03FD-4E10-A16A-53873D349C1F}" destId="{489245DF-A588-400A-A119-3B84C78F38DA}" srcOrd="0" destOrd="0" parTransId="{EA32652F-B9E6-40F8-A975-580A1AFF73DE}" sibTransId="{C25DA6DB-4180-432C-858E-F836B912F096}"/>
    <dgm:cxn modelId="{9ADE749F-96BA-4CB5-B6AF-4487150502C7}" type="presParOf" srcId="{D6B8D22B-3D54-4991-92D1-B64CE575B271}" destId="{3ACD70FF-C930-423E-8844-56C3479C547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0" y="357790"/>
          <a:ext cx="7224464" cy="94060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100000"/>
            </a:lnSpc>
            <a:spcBef>
              <a:spcPct val="0"/>
            </a:spcBef>
            <a:spcAft>
              <a:spcPts val="0"/>
            </a:spcAft>
          </a:pPr>
          <a:r>
            <a:rPr lang="es-SV" sz="4000" kern="1200" dirty="0" smtClean="0"/>
            <a:t>Principales Logros</a:t>
          </a:r>
        </a:p>
        <a:p>
          <a:pPr lvl="0" algn="ctr" defTabSz="1778000">
            <a:lnSpc>
              <a:spcPct val="90000"/>
            </a:lnSpc>
            <a:spcBef>
              <a:spcPct val="0"/>
            </a:spcBef>
            <a:spcAft>
              <a:spcPts val="0"/>
            </a:spcAft>
          </a:pPr>
          <a:r>
            <a:rPr lang="es-SV" sz="2400" kern="1200" dirty="0" smtClean="0"/>
            <a:t>Junio 2013 – Mayo 2014</a:t>
          </a:r>
          <a:endParaRPr lang="es-SV" sz="2400" kern="1200" dirty="0"/>
        </a:p>
      </dsp:txBody>
      <dsp:txXfrm>
        <a:off x="45916" y="403706"/>
        <a:ext cx="7132632" cy="8487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138754" y="110142"/>
          <a:ext cx="8381091" cy="885572"/>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es-SV" sz="2400" kern="1200" dirty="0" smtClean="0"/>
            <a:t>Atenciones brindadas por género para la Oficina Regional de Oriente junio 2013 – mayo 2014*</a:t>
          </a:r>
          <a:endParaRPr lang="es-SV" sz="2400" kern="1200" dirty="0"/>
        </a:p>
      </dsp:txBody>
      <dsp:txXfrm>
        <a:off x="181984" y="153372"/>
        <a:ext cx="8294631" cy="7991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160500"/>
          <a:ext cx="7225120" cy="73959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Atenciones brindadas por sector</a:t>
          </a:r>
        </a:p>
        <a:p>
          <a:pPr lvl="0" algn="ctr" defTabSz="1244600">
            <a:lnSpc>
              <a:spcPct val="100000"/>
            </a:lnSpc>
            <a:spcBef>
              <a:spcPct val="0"/>
            </a:spcBef>
            <a:spcAft>
              <a:spcPts val="0"/>
            </a:spcAft>
          </a:pPr>
          <a:r>
            <a:rPr lang="es-SV" sz="1600" kern="1200" dirty="0" smtClean="0"/>
            <a:t>Junio 2013 – Mayo 2014*</a:t>
          </a:r>
          <a:endParaRPr lang="es-SV" sz="1600" kern="1200" dirty="0"/>
        </a:p>
      </dsp:txBody>
      <dsp:txXfrm>
        <a:off x="396140" y="196604"/>
        <a:ext cx="7152912" cy="6673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A9C5A-C6DD-4DB1-A55F-49FABC542944}">
      <dsp:nvSpPr>
        <dsp:cNvPr id="0" name=""/>
        <dsp:cNvSpPr/>
      </dsp:nvSpPr>
      <dsp:spPr>
        <a:xfrm>
          <a:off x="1533359" y="2669"/>
          <a:ext cx="1099632" cy="1047345"/>
        </a:xfrm>
        <a:prstGeom prst="ellipse">
          <a:avLst/>
        </a:prstGeom>
        <a:solidFill>
          <a:srgbClr val="21C5FF"/>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solidFill>
                <a:schemeClr val="tx1"/>
              </a:solidFill>
            </a:rPr>
            <a:t>Agua Potable 1,650 (27.01%)</a:t>
          </a:r>
          <a:endParaRPr lang="es-SV" sz="800" b="1" kern="1200" dirty="0">
            <a:solidFill>
              <a:schemeClr val="tx1"/>
            </a:solidFill>
          </a:endParaRPr>
        </a:p>
      </dsp:txBody>
      <dsp:txXfrm>
        <a:off x="1694396" y="156049"/>
        <a:ext cx="777558" cy="740585"/>
      </dsp:txXfrm>
    </dsp:sp>
    <dsp:sp modelId="{7602FF76-2E4E-4DE9-9B48-B1E400B6370D}">
      <dsp:nvSpPr>
        <dsp:cNvPr id="0" name=""/>
        <dsp:cNvSpPr/>
      </dsp:nvSpPr>
      <dsp:spPr>
        <a:xfrm>
          <a:off x="1850110" y="1115272"/>
          <a:ext cx="466129" cy="466129"/>
        </a:xfrm>
        <a:prstGeom prst="mathPlus">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SV" sz="700" kern="1200"/>
        </a:p>
      </dsp:txBody>
      <dsp:txXfrm>
        <a:off x="1911895" y="1293520"/>
        <a:ext cx="342559" cy="109633"/>
      </dsp:txXfrm>
    </dsp:sp>
    <dsp:sp modelId="{38174747-1E29-4B49-8149-C3609D74AC04}">
      <dsp:nvSpPr>
        <dsp:cNvPr id="0" name=""/>
        <dsp:cNvSpPr/>
      </dsp:nvSpPr>
      <dsp:spPr>
        <a:xfrm>
          <a:off x="1493248" y="1646660"/>
          <a:ext cx="1179854" cy="1003665"/>
        </a:xfrm>
        <a:prstGeom prst="ellipse">
          <a:avLst/>
        </a:prstGeom>
        <a:solidFill>
          <a:srgbClr val="66FF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solidFill>
                <a:schemeClr val="tx1"/>
              </a:solidFill>
            </a:rPr>
            <a:t>Energía Eléctrica 1,049 (17.17%)</a:t>
          </a:r>
          <a:endParaRPr lang="es-SV" sz="1400" b="1" kern="1200" dirty="0">
            <a:solidFill>
              <a:schemeClr val="tx1"/>
            </a:solidFill>
          </a:endParaRPr>
        </a:p>
      </dsp:txBody>
      <dsp:txXfrm>
        <a:off x="1666034" y="1793643"/>
        <a:ext cx="834282" cy="709699"/>
      </dsp:txXfrm>
    </dsp:sp>
    <dsp:sp modelId="{F5556038-C26A-4B85-88DA-3E90FD4B2E13}">
      <dsp:nvSpPr>
        <dsp:cNvPr id="0" name=""/>
        <dsp:cNvSpPr/>
      </dsp:nvSpPr>
      <dsp:spPr>
        <a:xfrm>
          <a:off x="1850110" y="2715584"/>
          <a:ext cx="466129" cy="466129"/>
        </a:xfrm>
        <a:prstGeom prst="mathPlus">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SV" sz="700" kern="1200"/>
        </a:p>
      </dsp:txBody>
      <dsp:txXfrm>
        <a:off x="1911895" y="2893832"/>
        <a:ext cx="342559" cy="109633"/>
      </dsp:txXfrm>
    </dsp:sp>
    <dsp:sp modelId="{7F8F3150-D90D-4B0F-9E09-E004C13EAEBD}">
      <dsp:nvSpPr>
        <dsp:cNvPr id="0" name=""/>
        <dsp:cNvSpPr/>
      </dsp:nvSpPr>
      <dsp:spPr>
        <a:xfrm>
          <a:off x="1415818" y="3246972"/>
          <a:ext cx="1334714" cy="1037403"/>
        </a:xfrm>
        <a:prstGeom prst="ellipse">
          <a:avLst/>
        </a:prstGeom>
        <a:solidFill>
          <a:srgbClr val="990099"/>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t>Telecomunicaciones 759 (12.42%)</a:t>
          </a:r>
          <a:endParaRPr lang="es-SV" sz="1400" b="1" kern="1200" dirty="0"/>
        </a:p>
      </dsp:txBody>
      <dsp:txXfrm>
        <a:off x="1611282" y="3398896"/>
        <a:ext cx="943786" cy="733555"/>
      </dsp:txXfrm>
    </dsp:sp>
    <dsp:sp modelId="{7B55A7FB-9B61-421A-A152-4B8B669FC144}">
      <dsp:nvSpPr>
        <dsp:cNvPr id="0" name=""/>
        <dsp:cNvSpPr/>
      </dsp:nvSpPr>
      <dsp:spPr>
        <a:xfrm>
          <a:off x="2871083" y="1994039"/>
          <a:ext cx="255567" cy="298965"/>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SV" sz="1200" kern="1200"/>
        </a:p>
      </dsp:txBody>
      <dsp:txXfrm>
        <a:off x="2871083" y="2053832"/>
        <a:ext cx="178897" cy="179379"/>
      </dsp:txXfrm>
    </dsp:sp>
    <dsp:sp modelId="{DAAE61F0-7BA2-46A7-A706-8797473B8285}">
      <dsp:nvSpPr>
        <dsp:cNvPr id="0" name=""/>
        <dsp:cNvSpPr/>
      </dsp:nvSpPr>
      <dsp:spPr>
        <a:xfrm>
          <a:off x="3232736" y="1488771"/>
          <a:ext cx="1447445" cy="1309502"/>
        </a:xfrm>
        <a:prstGeom prst="ellipse">
          <a:avLst/>
        </a:prstGeom>
        <a:solidFill>
          <a:srgbClr val="440EF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SV" sz="2000" b="1" kern="1200" smtClean="0"/>
            <a:t>3,458</a:t>
          </a:r>
          <a:endParaRPr lang="es-SV" sz="2000" b="1" kern="1200" dirty="0" smtClean="0"/>
        </a:p>
        <a:p>
          <a:pPr lvl="0" algn="ctr" defTabSz="889000">
            <a:lnSpc>
              <a:spcPct val="90000"/>
            </a:lnSpc>
            <a:spcBef>
              <a:spcPct val="0"/>
            </a:spcBef>
            <a:spcAft>
              <a:spcPct val="35000"/>
            </a:spcAft>
          </a:pPr>
          <a:r>
            <a:rPr lang="es-SV" sz="2000" b="1" kern="1200" dirty="0" smtClean="0"/>
            <a:t>56.60%</a:t>
          </a:r>
          <a:endParaRPr lang="es-SV" sz="2000" b="1" kern="1200" dirty="0"/>
        </a:p>
      </dsp:txBody>
      <dsp:txXfrm>
        <a:off x="3444709" y="1680543"/>
        <a:ext cx="1023499" cy="9259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138754" y="99411"/>
          <a:ext cx="8381091" cy="899409"/>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100000"/>
            </a:lnSpc>
            <a:spcBef>
              <a:spcPct val="0"/>
            </a:spcBef>
            <a:spcAft>
              <a:spcPts val="0"/>
            </a:spcAft>
          </a:pPr>
          <a:r>
            <a:rPr lang="es-SV" sz="2100" kern="1200" dirty="0" smtClean="0"/>
            <a:t>Atenciones brindadas por sector para la Oficina Regional de Oriente </a:t>
          </a:r>
        </a:p>
        <a:p>
          <a:pPr lvl="0" algn="ctr" defTabSz="933450">
            <a:lnSpc>
              <a:spcPct val="100000"/>
            </a:lnSpc>
            <a:spcBef>
              <a:spcPct val="0"/>
            </a:spcBef>
            <a:spcAft>
              <a:spcPts val="0"/>
            </a:spcAft>
          </a:pPr>
          <a:r>
            <a:rPr lang="es-SV" sz="2100" kern="1200" dirty="0" smtClean="0"/>
            <a:t>junio 2013 – mayo 2014*</a:t>
          </a:r>
          <a:endParaRPr lang="es-SV" sz="2100" kern="1200" dirty="0"/>
        </a:p>
      </dsp:txBody>
      <dsp:txXfrm>
        <a:off x="182660" y="143317"/>
        <a:ext cx="8293279" cy="8115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11"/>
          <a:ext cx="7225120" cy="73959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Denuncias atendidas por sector: 12,203</a:t>
          </a:r>
        </a:p>
        <a:p>
          <a:pPr lvl="0" algn="ctr" defTabSz="1244600">
            <a:lnSpc>
              <a:spcPct val="100000"/>
            </a:lnSpc>
            <a:spcBef>
              <a:spcPct val="0"/>
            </a:spcBef>
            <a:spcAft>
              <a:spcPts val="0"/>
            </a:spcAft>
          </a:pPr>
          <a:r>
            <a:rPr lang="es-SV" sz="1600" kern="1200" dirty="0" smtClean="0"/>
            <a:t>Junio 2013 – Mayo 2014*</a:t>
          </a:r>
          <a:endParaRPr lang="es-SV" sz="1600" kern="1200" dirty="0"/>
        </a:p>
      </dsp:txBody>
      <dsp:txXfrm>
        <a:off x="396140" y="108115"/>
        <a:ext cx="7152912" cy="6673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A9C5A-C6DD-4DB1-A55F-49FABC542944}">
      <dsp:nvSpPr>
        <dsp:cNvPr id="0" name=""/>
        <dsp:cNvSpPr/>
      </dsp:nvSpPr>
      <dsp:spPr>
        <a:xfrm>
          <a:off x="1397181" y="1191"/>
          <a:ext cx="1954470" cy="879264"/>
        </a:xfrm>
        <a:prstGeom prst="ellipse">
          <a:avLst/>
        </a:prstGeom>
        <a:solidFill>
          <a:srgbClr val="440EF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t>Agua potable</a:t>
          </a:r>
        </a:p>
        <a:p>
          <a:pPr lvl="0" algn="ctr" defTabSz="622300">
            <a:lnSpc>
              <a:spcPct val="90000"/>
            </a:lnSpc>
            <a:spcBef>
              <a:spcPct val="0"/>
            </a:spcBef>
            <a:spcAft>
              <a:spcPct val="35000"/>
            </a:spcAft>
          </a:pPr>
          <a:r>
            <a:rPr lang="es-SV" sz="1400" b="1" kern="1200" dirty="0" smtClean="0"/>
            <a:t>6,076 (49.79%)</a:t>
          </a:r>
          <a:endParaRPr lang="es-SV" sz="1400" b="1" kern="1200" dirty="0"/>
        </a:p>
      </dsp:txBody>
      <dsp:txXfrm>
        <a:off x="1683407" y="129956"/>
        <a:ext cx="1382018" cy="621734"/>
      </dsp:txXfrm>
    </dsp:sp>
    <dsp:sp modelId="{7602FF76-2E4E-4DE9-9B48-B1E400B6370D}">
      <dsp:nvSpPr>
        <dsp:cNvPr id="0" name=""/>
        <dsp:cNvSpPr/>
      </dsp:nvSpPr>
      <dsp:spPr>
        <a:xfrm>
          <a:off x="2184317" y="933684"/>
          <a:ext cx="380199" cy="380199"/>
        </a:xfrm>
        <a:prstGeom prst="mathPlus">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SV" sz="600" kern="1200"/>
        </a:p>
      </dsp:txBody>
      <dsp:txXfrm>
        <a:off x="2234712" y="1079072"/>
        <a:ext cx="279409" cy="89423"/>
      </dsp:txXfrm>
    </dsp:sp>
    <dsp:sp modelId="{38174747-1E29-4B49-8149-C3609D74AC04}">
      <dsp:nvSpPr>
        <dsp:cNvPr id="0" name=""/>
        <dsp:cNvSpPr/>
      </dsp:nvSpPr>
      <dsp:spPr>
        <a:xfrm>
          <a:off x="1152126" y="1367112"/>
          <a:ext cx="2444580" cy="816164"/>
        </a:xfrm>
        <a:prstGeom prst="ellipse">
          <a:avLst/>
        </a:prstGeom>
        <a:solidFill>
          <a:srgbClr val="00CC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t>Telecomunicaciones 1,632 (13.37%)</a:t>
          </a:r>
          <a:endParaRPr lang="es-SV" sz="1400" b="1" kern="1200" dirty="0"/>
        </a:p>
      </dsp:txBody>
      <dsp:txXfrm>
        <a:off x="1510126" y="1486636"/>
        <a:ext cx="1728580" cy="577116"/>
      </dsp:txXfrm>
    </dsp:sp>
    <dsp:sp modelId="{F5556038-C26A-4B85-88DA-3E90FD4B2E13}">
      <dsp:nvSpPr>
        <dsp:cNvPr id="0" name=""/>
        <dsp:cNvSpPr/>
      </dsp:nvSpPr>
      <dsp:spPr>
        <a:xfrm>
          <a:off x="2184317" y="2236505"/>
          <a:ext cx="380199" cy="380199"/>
        </a:xfrm>
        <a:prstGeom prst="mathPlus">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SV" sz="600" kern="1200"/>
        </a:p>
      </dsp:txBody>
      <dsp:txXfrm>
        <a:off x="2234712" y="2381893"/>
        <a:ext cx="279409" cy="89423"/>
      </dsp:txXfrm>
    </dsp:sp>
    <dsp:sp modelId="{7F8F3150-D90D-4B0F-9E09-E004C13EAEBD}">
      <dsp:nvSpPr>
        <dsp:cNvPr id="0" name=""/>
        <dsp:cNvSpPr/>
      </dsp:nvSpPr>
      <dsp:spPr>
        <a:xfrm>
          <a:off x="1223322" y="2669932"/>
          <a:ext cx="2302189" cy="751753"/>
        </a:xfrm>
        <a:prstGeom prst="ellipse">
          <a:avLst/>
        </a:prstGeom>
        <a:solidFill>
          <a:srgbClr val="0099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t>Electrodomésticos 1,414 </a:t>
          </a:r>
        </a:p>
        <a:p>
          <a:pPr lvl="0" algn="ctr" defTabSz="622300">
            <a:lnSpc>
              <a:spcPct val="90000"/>
            </a:lnSpc>
            <a:spcBef>
              <a:spcPct val="0"/>
            </a:spcBef>
            <a:spcAft>
              <a:spcPct val="35000"/>
            </a:spcAft>
          </a:pPr>
          <a:r>
            <a:rPr lang="es-SV" sz="1400" b="1" kern="1200" dirty="0" smtClean="0"/>
            <a:t> (11.59%)</a:t>
          </a:r>
          <a:endParaRPr lang="es-SV" sz="1400" b="1" kern="1200" dirty="0"/>
        </a:p>
      </dsp:txBody>
      <dsp:txXfrm>
        <a:off x="1560470" y="2780024"/>
        <a:ext cx="1627893" cy="531569"/>
      </dsp:txXfrm>
    </dsp:sp>
    <dsp:sp modelId="{EDAF9AF2-6E2B-CA48-BC99-EB5243E9C2DF}">
      <dsp:nvSpPr>
        <dsp:cNvPr id="0" name=""/>
        <dsp:cNvSpPr/>
      </dsp:nvSpPr>
      <dsp:spPr>
        <a:xfrm>
          <a:off x="2184317" y="3474914"/>
          <a:ext cx="380199" cy="380199"/>
        </a:xfrm>
        <a:prstGeom prst="mathPlus">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SV" sz="600" kern="1200"/>
        </a:p>
      </dsp:txBody>
      <dsp:txXfrm>
        <a:off x="2234712" y="3620302"/>
        <a:ext cx="279409" cy="89423"/>
      </dsp:txXfrm>
    </dsp:sp>
    <dsp:sp modelId="{1A9676F2-B096-A64F-9763-416EEF8E6C03}">
      <dsp:nvSpPr>
        <dsp:cNvPr id="0" name=""/>
        <dsp:cNvSpPr/>
      </dsp:nvSpPr>
      <dsp:spPr>
        <a:xfrm>
          <a:off x="1343445" y="3908342"/>
          <a:ext cx="2061942" cy="698977"/>
        </a:xfrm>
        <a:prstGeom prst="ellipse">
          <a:avLst/>
        </a:prstGeom>
        <a:solidFill>
          <a:srgbClr val="CC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SV" sz="1400" b="1" kern="1200" dirty="0" smtClean="0"/>
            <a:t>Servicios Financieros 1,260 (10.33%)</a:t>
          </a:r>
          <a:endParaRPr lang="es-SV" sz="1400" b="1" kern="1200" dirty="0"/>
        </a:p>
      </dsp:txBody>
      <dsp:txXfrm>
        <a:off x="1645409" y="4010705"/>
        <a:ext cx="1458014" cy="494251"/>
      </dsp:txXfrm>
    </dsp:sp>
    <dsp:sp modelId="{7B55A7FB-9B61-421A-A152-4B8B669FC144}">
      <dsp:nvSpPr>
        <dsp:cNvPr id="0" name=""/>
        <dsp:cNvSpPr/>
      </dsp:nvSpPr>
      <dsp:spPr>
        <a:xfrm>
          <a:off x="3695035" y="2182329"/>
          <a:ext cx="208454" cy="243852"/>
        </a:xfrm>
        <a:prstGeom prst="righ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3695035" y="2231099"/>
        <a:ext cx="145918" cy="146312"/>
      </dsp:txXfrm>
    </dsp:sp>
    <dsp:sp modelId="{DAAE61F0-7BA2-46A7-A706-8797473B8285}">
      <dsp:nvSpPr>
        <dsp:cNvPr id="0" name=""/>
        <dsp:cNvSpPr/>
      </dsp:nvSpPr>
      <dsp:spPr>
        <a:xfrm>
          <a:off x="3990017" y="1656185"/>
          <a:ext cx="1698615" cy="1296140"/>
        </a:xfrm>
        <a:prstGeom prst="ellipse">
          <a:avLst/>
        </a:prstGeom>
        <a:solidFill>
          <a:srgbClr val="99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SV" sz="2000" kern="1200" dirty="0" smtClean="0"/>
            <a:t>10,382</a:t>
          </a:r>
        </a:p>
        <a:p>
          <a:pPr lvl="0" algn="ctr" defTabSz="889000">
            <a:lnSpc>
              <a:spcPct val="90000"/>
            </a:lnSpc>
            <a:spcBef>
              <a:spcPct val="0"/>
            </a:spcBef>
            <a:spcAft>
              <a:spcPct val="35000"/>
            </a:spcAft>
          </a:pPr>
          <a:r>
            <a:rPr lang="es-SV" sz="2000" kern="1200" dirty="0" smtClean="0"/>
            <a:t>85.08%</a:t>
          </a:r>
          <a:endParaRPr lang="es-SV" sz="2000" kern="1200" dirty="0"/>
        </a:p>
      </dsp:txBody>
      <dsp:txXfrm>
        <a:off x="4238773" y="1846000"/>
        <a:ext cx="1201103" cy="9165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A9C5A-C6DD-4DB1-A55F-49FABC542944}">
      <dsp:nvSpPr>
        <dsp:cNvPr id="0" name=""/>
        <dsp:cNvSpPr/>
      </dsp:nvSpPr>
      <dsp:spPr>
        <a:xfrm>
          <a:off x="1273010" y="1603"/>
          <a:ext cx="1619997" cy="1079998"/>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SV" sz="1500" b="1" kern="1200" dirty="0" smtClean="0">
              <a:solidFill>
                <a:schemeClr val="tx1"/>
              </a:solidFill>
            </a:rPr>
            <a:t>Agua potable</a:t>
          </a:r>
        </a:p>
        <a:p>
          <a:pPr lvl="0" algn="ctr" defTabSz="666750">
            <a:lnSpc>
              <a:spcPct val="90000"/>
            </a:lnSpc>
            <a:spcBef>
              <a:spcPct val="0"/>
            </a:spcBef>
            <a:spcAft>
              <a:spcPct val="35000"/>
            </a:spcAft>
          </a:pPr>
          <a:r>
            <a:rPr lang="es-SV" sz="1500" b="1" kern="1200" dirty="0" smtClean="0">
              <a:solidFill>
                <a:schemeClr val="tx1"/>
              </a:solidFill>
            </a:rPr>
            <a:t>1,437 (64.58%)</a:t>
          </a:r>
          <a:endParaRPr lang="es-SV" sz="1500" b="1" kern="1200" dirty="0">
            <a:solidFill>
              <a:schemeClr val="tx1"/>
            </a:solidFill>
          </a:endParaRPr>
        </a:p>
      </dsp:txBody>
      <dsp:txXfrm>
        <a:off x="1510253" y="159765"/>
        <a:ext cx="1145511" cy="763674"/>
      </dsp:txXfrm>
    </dsp:sp>
    <dsp:sp modelId="{7602FF76-2E4E-4DE9-9B48-B1E400B6370D}">
      <dsp:nvSpPr>
        <dsp:cNvPr id="0" name=""/>
        <dsp:cNvSpPr/>
      </dsp:nvSpPr>
      <dsp:spPr>
        <a:xfrm>
          <a:off x="1832509" y="1151741"/>
          <a:ext cx="500998" cy="500998"/>
        </a:xfrm>
        <a:prstGeom prst="mathPlus">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SV" sz="800" kern="1200"/>
        </a:p>
      </dsp:txBody>
      <dsp:txXfrm>
        <a:off x="1898916" y="1343323"/>
        <a:ext cx="368184" cy="117834"/>
      </dsp:txXfrm>
    </dsp:sp>
    <dsp:sp modelId="{38174747-1E29-4B49-8149-C3609D74AC04}">
      <dsp:nvSpPr>
        <dsp:cNvPr id="0" name=""/>
        <dsp:cNvSpPr/>
      </dsp:nvSpPr>
      <dsp:spPr>
        <a:xfrm>
          <a:off x="1268082" y="1722880"/>
          <a:ext cx="1629853" cy="1078745"/>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SV" sz="1500" b="1" kern="1200" dirty="0" smtClean="0">
              <a:solidFill>
                <a:schemeClr val="tx1"/>
              </a:solidFill>
            </a:rPr>
            <a:t>Electrodomés ticos 273 (12.27%)</a:t>
          </a:r>
          <a:endParaRPr lang="es-SV" sz="1500" b="1" kern="1200" dirty="0">
            <a:solidFill>
              <a:schemeClr val="tx1"/>
            </a:solidFill>
          </a:endParaRPr>
        </a:p>
      </dsp:txBody>
      <dsp:txXfrm>
        <a:off x="1506768" y="1880859"/>
        <a:ext cx="1152481" cy="762787"/>
      </dsp:txXfrm>
    </dsp:sp>
    <dsp:sp modelId="{F5556038-C26A-4B85-88DA-3E90FD4B2E13}">
      <dsp:nvSpPr>
        <dsp:cNvPr id="0" name=""/>
        <dsp:cNvSpPr/>
      </dsp:nvSpPr>
      <dsp:spPr>
        <a:xfrm>
          <a:off x="1832509" y="2871765"/>
          <a:ext cx="500998" cy="500998"/>
        </a:xfrm>
        <a:prstGeom prst="mathPlus">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SV" sz="800" kern="1200"/>
        </a:p>
      </dsp:txBody>
      <dsp:txXfrm>
        <a:off x="1898916" y="3063347"/>
        <a:ext cx="368184" cy="117834"/>
      </dsp:txXfrm>
    </dsp:sp>
    <dsp:sp modelId="{7F8F3150-D90D-4B0F-9E09-E004C13EAEBD}">
      <dsp:nvSpPr>
        <dsp:cNvPr id="0" name=""/>
        <dsp:cNvSpPr/>
      </dsp:nvSpPr>
      <dsp:spPr>
        <a:xfrm>
          <a:off x="1264346" y="3442904"/>
          <a:ext cx="1637325" cy="982398"/>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SV" sz="1500" b="1" kern="1200" dirty="0" smtClean="0">
              <a:solidFill>
                <a:schemeClr val="tx1"/>
              </a:solidFill>
            </a:rPr>
            <a:t>Telecomuni</a:t>
          </a:r>
        </a:p>
        <a:p>
          <a:pPr lvl="0" algn="ctr" defTabSz="666750">
            <a:lnSpc>
              <a:spcPct val="90000"/>
            </a:lnSpc>
            <a:spcBef>
              <a:spcPct val="0"/>
            </a:spcBef>
            <a:spcAft>
              <a:spcPct val="35000"/>
            </a:spcAft>
          </a:pPr>
          <a:r>
            <a:rPr lang="es-SV" sz="1500" b="1" kern="1200" dirty="0" smtClean="0">
              <a:solidFill>
                <a:schemeClr val="tx1"/>
              </a:solidFill>
            </a:rPr>
            <a:t>caciones 229 </a:t>
          </a:r>
        </a:p>
        <a:p>
          <a:pPr lvl="0" algn="ctr" defTabSz="666750">
            <a:lnSpc>
              <a:spcPct val="90000"/>
            </a:lnSpc>
            <a:spcBef>
              <a:spcPct val="0"/>
            </a:spcBef>
            <a:spcAft>
              <a:spcPct val="35000"/>
            </a:spcAft>
          </a:pPr>
          <a:r>
            <a:rPr lang="es-SV" sz="1500" b="1" kern="1200" dirty="0" smtClean="0">
              <a:solidFill>
                <a:schemeClr val="tx1"/>
              </a:solidFill>
            </a:rPr>
            <a:t> (10.29%)</a:t>
          </a:r>
          <a:endParaRPr lang="es-SV" sz="1500" b="1" kern="1200" dirty="0">
            <a:solidFill>
              <a:schemeClr val="tx1"/>
            </a:solidFill>
          </a:endParaRPr>
        </a:p>
      </dsp:txBody>
      <dsp:txXfrm>
        <a:off x="1504127" y="3586773"/>
        <a:ext cx="1157763" cy="694660"/>
      </dsp:txXfrm>
    </dsp:sp>
    <dsp:sp modelId="{7B55A7FB-9B61-421A-A152-4B8B669FC144}">
      <dsp:nvSpPr>
        <dsp:cNvPr id="0" name=""/>
        <dsp:cNvSpPr/>
      </dsp:nvSpPr>
      <dsp:spPr>
        <a:xfrm>
          <a:off x="3031240" y="2052787"/>
          <a:ext cx="274685" cy="321330"/>
        </a:xfrm>
        <a:prstGeom prst="rightArrow">
          <a:avLst>
            <a:gd name="adj1" fmla="val 60000"/>
            <a:gd name="adj2" fmla="val 5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SV" sz="1300" kern="1200"/>
        </a:p>
      </dsp:txBody>
      <dsp:txXfrm>
        <a:off x="3031240" y="2117053"/>
        <a:ext cx="192280" cy="192798"/>
      </dsp:txXfrm>
    </dsp:sp>
    <dsp:sp modelId="{DAAE61F0-7BA2-46A7-A706-8797473B8285}">
      <dsp:nvSpPr>
        <dsp:cNvPr id="0" name=""/>
        <dsp:cNvSpPr/>
      </dsp:nvSpPr>
      <dsp:spPr>
        <a:xfrm>
          <a:off x="3419946" y="1509722"/>
          <a:ext cx="1555722" cy="1407461"/>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SV" sz="2400" b="1" kern="1200" dirty="0" smtClean="0"/>
            <a:t>1,939</a:t>
          </a:r>
        </a:p>
        <a:p>
          <a:pPr lvl="0" algn="ctr" defTabSz="1066800">
            <a:lnSpc>
              <a:spcPct val="90000"/>
            </a:lnSpc>
            <a:spcBef>
              <a:spcPct val="0"/>
            </a:spcBef>
            <a:spcAft>
              <a:spcPct val="35000"/>
            </a:spcAft>
          </a:pPr>
          <a:r>
            <a:rPr lang="es-SV" sz="2400" b="1" kern="1200" dirty="0" smtClean="0"/>
            <a:t>87.14%</a:t>
          </a:r>
          <a:endParaRPr lang="es-SV" sz="2400" b="1" kern="1200" dirty="0"/>
        </a:p>
      </dsp:txBody>
      <dsp:txXfrm>
        <a:off x="3647776" y="1715840"/>
        <a:ext cx="1100062" cy="9952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138754" y="99411"/>
          <a:ext cx="8381091" cy="899409"/>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100000"/>
            </a:lnSpc>
            <a:spcBef>
              <a:spcPct val="0"/>
            </a:spcBef>
            <a:spcAft>
              <a:spcPts val="0"/>
            </a:spcAft>
          </a:pPr>
          <a:r>
            <a:rPr lang="es-SV" sz="2100" kern="1200" dirty="0" smtClean="0"/>
            <a:t>Denuncias recibidas por sector en la Oficina Regional de Oriente </a:t>
          </a:r>
        </a:p>
        <a:p>
          <a:pPr lvl="0" algn="ctr" defTabSz="933450">
            <a:lnSpc>
              <a:spcPct val="100000"/>
            </a:lnSpc>
            <a:spcBef>
              <a:spcPct val="0"/>
            </a:spcBef>
            <a:spcAft>
              <a:spcPts val="0"/>
            </a:spcAft>
          </a:pPr>
          <a:r>
            <a:rPr lang="es-SV" sz="2100" kern="1200" dirty="0" smtClean="0"/>
            <a:t>junio 2013 – mayo 2014*</a:t>
          </a:r>
          <a:endParaRPr lang="es-SV" sz="2100" kern="1200" dirty="0"/>
        </a:p>
      </dsp:txBody>
      <dsp:txXfrm>
        <a:off x="182660" y="143317"/>
        <a:ext cx="8293279" cy="8115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97300"/>
          <a:ext cx="7225120" cy="93800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2. Atención efectiva permitió recuperar US$3,231,696.73 para consumidores</a:t>
          </a:r>
        </a:p>
      </dsp:txBody>
      <dsp:txXfrm>
        <a:off x="405826" y="143090"/>
        <a:ext cx="7133540" cy="8464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97300"/>
          <a:ext cx="7225120" cy="938006"/>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2. Atención efectiva en Oriente permitió recuperar </a:t>
          </a:r>
          <a:r>
            <a:rPr lang="es-SV" sz="2800" strike="noStrike" kern="1200" dirty="0" smtClean="0"/>
            <a:t>US$314,093.98</a:t>
          </a:r>
          <a:r>
            <a:rPr lang="es-SV" sz="2800" kern="1200" dirty="0" smtClean="0"/>
            <a:t> para consumidores</a:t>
          </a:r>
        </a:p>
      </dsp:txBody>
      <dsp:txXfrm>
        <a:off x="405826" y="143090"/>
        <a:ext cx="7133540" cy="846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E7529-808E-4ECC-8566-592F5348E8B4}">
      <dsp:nvSpPr>
        <dsp:cNvPr id="0" name=""/>
        <dsp:cNvSpPr/>
      </dsp:nvSpPr>
      <dsp:spPr>
        <a:xfrm>
          <a:off x="0" y="4320176"/>
          <a:ext cx="7632848" cy="0"/>
        </a:xfrm>
        <a:prstGeom prst="line">
          <a:avLst/>
        </a:pr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C9C11C-0246-4ACC-890F-6DD4C4CB0642}">
      <dsp:nvSpPr>
        <dsp:cNvPr id="0" name=""/>
        <dsp:cNvSpPr/>
      </dsp:nvSpPr>
      <dsp:spPr>
        <a:xfrm>
          <a:off x="0" y="3594437"/>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78443BD-7C4E-4B81-A215-B8F457C0ED77}">
      <dsp:nvSpPr>
        <dsp:cNvPr id="0" name=""/>
        <dsp:cNvSpPr/>
      </dsp:nvSpPr>
      <dsp:spPr>
        <a:xfrm>
          <a:off x="0" y="2868699"/>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A2CB0-676D-4798-8EA9-D59C0937BE13}">
      <dsp:nvSpPr>
        <dsp:cNvPr id="0" name=""/>
        <dsp:cNvSpPr/>
      </dsp:nvSpPr>
      <dsp:spPr>
        <a:xfrm>
          <a:off x="0" y="2142960"/>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0ACA169-EC53-40CA-A38A-51B189A1133A}">
      <dsp:nvSpPr>
        <dsp:cNvPr id="0" name=""/>
        <dsp:cNvSpPr/>
      </dsp:nvSpPr>
      <dsp:spPr>
        <a:xfrm>
          <a:off x="0" y="1417221"/>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D8CA88-EF5C-43DE-AD92-0BDF4329C959}">
      <dsp:nvSpPr>
        <dsp:cNvPr id="0" name=""/>
        <dsp:cNvSpPr/>
      </dsp:nvSpPr>
      <dsp:spPr>
        <a:xfrm>
          <a:off x="0" y="691483"/>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A213D3-6321-4CD0-88A0-3300F40A2E1F}">
      <dsp:nvSpPr>
        <dsp:cNvPr id="0" name=""/>
        <dsp:cNvSpPr/>
      </dsp:nvSpPr>
      <dsp:spPr>
        <a:xfrm>
          <a:off x="1984540" y="303"/>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Atención con calidad y calidez.</a:t>
          </a:r>
          <a:endParaRPr lang="es-SV" sz="2200" b="1" kern="1200" dirty="0">
            <a:solidFill>
              <a:srgbClr val="0070C0"/>
            </a:solidFill>
            <a:latin typeface="Arial Narrow" charset="0"/>
          </a:endParaRPr>
        </a:p>
      </dsp:txBody>
      <dsp:txXfrm>
        <a:off x="1984540" y="303"/>
        <a:ext cx="5648307" cy="691179"/>
      </dsp:txXfrm>
    </dsp:sp>
    <dsp:sp modelId="{6A4EC5C0-024D-49EA-AF3C-53C2019A711C}">
      <dsp:nvSpPr>
        <dsp:cNvPr id="0" name=""/>
        <dsp:cNvSpPr/>
      </dsp:nvSpPr>
      <dsp:spPr>
        <a:xfrm>
          <a:off x="616388" y="142832"/>
          <a:ext cx="751763" cy="406123"/>
        </a:xfrm>
        <a:prstGeom prst="round2SameRect">
          <a:avLst>
            <a:gd name="adj1" fmla="val 16670"/>
            <a:gd name="adj2" fmla="val 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1</a:t>
          </a:r>
          <a:endParaRPr lang="es-SV" sz="2800" b="1" kern="1200" dirty="0"/>
        </a:p>
      </dsp:txBody>
      <dsp:txXfrm>
        <a:off x="636217" y="162661"/>
        <a:ext cx="712105" cy="386294"/>
      </dsp:txXfrm>
    </dsp:sp>
    <dsp:sp modelId="{7FBED063-C0E7-4729-B3CB-2902941E1425}">
      <dsp:nvSpPr>
        <dsp:cNvPr id="0" name=""/>
        <dsp:cNvSpPr/>
      </dsp:nvSpPr>
      <dsp:spPr>
        <a:xfrm>
          <a:off x="1984540" y="726042"/>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Efectividad en la acción: Recuperación de US $ </a:t>
          </a:r>
          <a:r>
            <a:rPr lang="es-SV" sz="2200" b="1" kern="1200" dirty="0" smtClean="0">
              <a:solidFill>
                <a:srgbClr val="0070C0"/>
              </a:solidFill>
              <a:latin typeface="Arial Narrow" charset="0"/>
            </a:rPr>
            <a:t>3,231,696.73 </a:t>
          </a:r>
          <a:r>
            <a:rPr lang="es-ES" sz="2200" b="1" kern="1200" dirty="0" smtClean="0">
              <a:solidFill>
                <a:srgbClr val="0070C0"/>
              </a:solidFill>
              <a:latin typeface="Arial Narrow" charset="0"/>
            </a:rPr>
            <a:t>a favor de consumidores.</a:t>
          </a:r>
          <a:endParaRPr lang="es-SV" sz="2200" b="1" kern="1200" dirty="0">
            <a:solidFill>
              <a:srgbClr val="0070C0"/>
            </a:solidFill>
            <a:latin typeface="Arial Narrow" charset="0"/>
          </a:endParaRPr>
        </a:p>
      </dsp:txBody>
      <dsp:txXfrm>
        <a:off x="1984540" y="726042"/>
        <a:ext cx="5648307" cy="691179"/>
      </dsp:txXfrm>
    </dsp:sp>
    <dsp:sp modelId="{858AD245-A4DF-4EFD-9DB2-8BC1CE232CE2}">
      <dsp:nvSpPr>
        <dsp:cNvPr id="0" name=""/>
        <dsp:cNvSpPr/>
      </dsp:nvSpPr>
      <dsp:spPr>
        <a:xfrm>
          <a:off x="616388" y="868570"/>
          <a:ext cx="751763" cy="406123"/>
        </a:xfrm>
        <a:prstGeom prst="round2SameRect">
          <a:avLst>
            <a:gd name="adj1" fmla="val 16670"/>
            <a:gd name="adj2" fmla="val 0"/>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2</a:t>
          </a:r>
          <a:endParaRPr lang="es-SV" sz="2800" b="1" kern="1200" dirty="0"/>
        </a:p>
      </dsp:txBody>
      <dsp:txXfrm>
        <a:off x="636217" y="888399"/>
        <a:ext cx="712105" cy="386294"/>
      </dsp:txXfrm>
    </dsp:sp>
    <dsp:sp modelId="{F2194206-BE28-45A6-9A1D-47D22E67A158}">
      <dsp:nvSpPr>
        <dsp:cNvPr id="0" name=""/>
        <dsp:cNvSpPr/>
      </dsp:nvSpPr>
      <dsp:spPr>
        <a:xfrm>
          <a:off x="1984540" y="1451780"/>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Sanciones de US$ 1,205,149.11</a:t>
          </a:r>
          <a:r>
            <a:rPr lang="es-SV" sz="2200" b="1" kern="1200" dirty="0" smtClean="0">
              <a:solidFill>
                <a:srgbClr val="0070C0"/>
              </a:solidFill>
              <a:latin typeface="Arial Narrow" charset="0"/>
            </a:rPr>
            <a:t> a proveedores irrespetuosos de La Ley.</a:t>
          </a:r>
          <a:endParaRPr lang="es-SV" sz="2200" b="1" kern="1200" dirty="0">
            <a:solidFill>
              <a:srgbClr val="0070C0"/>
            </a:solidFill>
            <a:latin typeface="Arial Narrow" charset="0"/>
          </a:endParaRPr>
        </a:p>
      </dsp:txBody>
      <dsp:txXfrm>
        <a:off x="1984540" y="1451780"/>
        <a:ext cx="5648307" cy="691179"/>
      </dsp:txXfrm>
    </dsp:sp>
    <dsp:sp modelId="{AB5AA925-CC9A-48B9-8493-17C609CF3716}">
      <dsp:nvSpPr>
        <dsp:cNvPr id="0" name=""/>
        <dsp:cNvSpPr/>
      </dsp:nvSpPr>
      <dsp:spPr>
        <a:xfrm>
          <a:off x="616388" y="1594309"/>
          <a:ext cx="751763" cy="406123"/>
        </a:xfrm>
        <a:prstGeom prst="round2SameRect">
          <a:avLst>
            <a:gd name="adj1" fmla="val 16670"/>
            <a:gd name="adj2" fmla="val 0"/>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3</a:t>
          </a:r>
          <a:endParaRPr lang="es-SV" sz="2800" b="1" kern="1200" dirty="0"/>
        </a:p>
      </dsp:txBody>
      <dsp:txXfrm>
        <a:off x="636217" y="1614138"/>
        <a:ext cx="712105" cy="386294"/>
      </dsp:txXfrm>
    </dsp:sp>
    <dsp:sp modelId="{400BCA1C-C215-4A47-B82F-5BE14BBAB2C4}">
      <dsp:nvSpPr>
        <dsp:cNvPr id="0" name=""/>
        <dsp:cNvSpPr/>
      </dsp:nvSpPr>
      <dsp:spPr>
        <a:xfrm>
          <a:off x="1984540" y="2177519"/>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SV" sz="2200" b="1" kern="1200" dirty="0" smtClean="0">
              <a:solidFill>
                <a:srgbClr val="0070C0"/>
              </a:solidFill>
              <a:latin typeface="Arial Narrow" charset="0"/>
            </a:rPr>
            <a:t>Ampliando la vigilancia de mercado.</a:t>
          </a:r>
          <a:endParaRPr lang="es-SV" sz="2200" b="1" kern="1200" dirty="0">
            <a:solidFill>
              <a:srgbClr val="0070C0"/>
            </a:solidFill>
            <a:latin typeface="Arial Narrow" charset="0"/>
          </a:endParaRPr>
        </a:p>
      </dsp:txBody>
      <dsp:txXfrm>
        <a:off x="1984540" y="2177519"/>
        <a:ext cx="5648307" cy="691179"/>
      </dsp:txXfrm>
    </dsp:sp>
    <dsp:sp modelId="{781DE2AB-07E1-446D-8462-5C9A5D4DDD08}">
      <dsp:nvSpPr>
        <dsp:cNvPr id="0" name=""/>
        <dsp:cNvSpPr/>
      </dsp:nvSpPr>
      <dsp:spPr>
        <a:xfrm>
          <a:off x="616388" y="2320047"/>
          <a:ext cx="751763" cy="406123"/>
        </a:xfrm>
        <a:prstGeom prst="round2SameRect">
          <a:avLst>
            <a:gd name="adj1" fmla="val 16670"/>
            <a:gd name="adj2" fmla="val 0"/>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4</a:t>
          </a:r>
          <a:endParaRPr lang="es-SV" sz="2800" b="1" kern="1200" dirty="0"/>
        </a:p>
      </dsp:txBody>
      <dsp:txXfrm>
        <a:off x="636217" y="2339876"/>
        <a:ext cx="712105" cy="386294"/>
      </dsp:txXfrm>
    </dsp:sp>
    <dsp:sp modelId="{0C7ACBA7-4558-496B-9FBC-1F3968ADC0DD}">
      <dsp:nvSpPr>
        <dsp:cNvPr id="0" name=""/>
        <dsp:cNvSpPr/>
      </dsp:nvSpPr>
      <dsp:spPr>
        <a:xfrm>
          <a:off x="1984540" y="2903258"/>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SV" sz="2200" b="1" kern="1200" dirty="0" smtClean="0">
              <a:solidFill>
                <a:srgbClr val="0070C0"/>
              </a:solidFill>
              <a:latin typeface="Arial Narrow" charset="0"/>
            </a:rPr>
            <a:t>Transparentando Mercados: Sondeos y Observatorio de Precios </a:t>
          </a:r>
          <a:endParaRPr lang="es-SV" sz="2200" b="1" kern="1200" dirty="0">
            <a:solidFill>
              <a:srgbClr val="0070C0"/>
            </a:solidFill>
            <a:latin typeface="Arial Narrow" charset="0"/>
          </a:endParaRPr>
        </a:p>
      </dsp:txBody>
      <dsp:txXfrm>
        <a:off x="1984540" y="2903258"/>
        <a:ext cx="5648307" cy="691179"/>
      </dsp:txXfrm>
    </dsp:sp>
    <dsp:sp modelId="{657B83DE-3359-4C01-90D5-7DC12512EF53}">
      <dsp:nvSpPr>
        <dsp:cNvPr id="0" name=""/>
        <dsp:cNvSpPr/>
      </dsp:nvSpPr>
      <dsp:spPr>
        <a:xfrm>
          <a:off x="616388" y="3045786"/>
          <a:ext cx="751763" cy="406123"/>
        </a:xfrm>
        <a:prstGeom prst="round2SameRect">
          <a:avLst>
            <a:gd name="adj1" fmla="val 16670"/>
            <a:gd name="adj2" fmla="val 0"/>
          </a:avLst>
        </a:prstGeom>
        <a:solidFill>
          <a:schemeClr val="accent5">
            <a:hueOff val="-7947101"/>
            <a:satOff val="31849"/>
            <a:lumOff val="69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5</a:t>
          </a:r>
          <a:endParaRPr lang="es-SV" sz="2800" b="1" kern="1200" dirty="0"/>
        </a:p>
      </dsp:txBody>
      <dsp:txXfrm>
        <a:off x="636217" y="3065615"/>
        <a:ext cx="712105" cy="386294"/>
      </dsp:txXfrm>
    </dsp:sp>
    <dsp:sp modelId="{7CD1F047-8642-49B5-889D-D3E41C93E755}">
      <dsp:nvSpPr>
        <dsp:cNvPr id="0" name=""/>
        <dsp:cNvSpPr/>
      </dsp:nvSpPr>
      <dsp:spPr>
        <a:xfrm>
          <a:off x="1984540" y="3628996"/>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SV" sz="2200" b="1" kern="1200" dirty="0" smtClean="0">
              <a:solidFill>
                <a:srgbClr val="0070C0"/>
              </a:solidFill>
              <a:latin typeface="Arial Narrow" charset="0"/>
            </a:rPr>
            <a:t>Acercamiento de los servicios de La Defensoría.</a:t>
          </a:r>
          <a:endParaRPr lang="es-SV" sz="2200" b="1" kern="1200" dirty="0">
            <a:solidFill>
              <a:srgbClr val="0070C0"/>
            </a:solidFill>
            <a:latin typeface="Arial Narrow" charset="0"/>
          </a:endParaRPr>
        </a:p>
      </dsp:txBody>
      <dsp:txXfrm>
        <a:off x="1984540" y="3628996"/>
        <a:ext cx="5648307" cy="691179"/>
      </dsp:txXfrm>
    </dsp:sp>
    <dsp:sp modelId="{9D9D76B1-3746-4CB4-82C2-DACC72DC6BC3}">
      <dsp:nvSpPr>
        <dsp:cNvPr id="0" name=""/>
        <dsp:cNvSpPr/>
      </dsp:nvSpPr>
      <dsp:spPr>
        <a:xfrm>
          <a:off x="616388" y="3771524"/>
          <a:ext cx="751763" cy="406123"/>
        </a:xfrm>
        <a:prstGeom prst="round2SameRect">
          <a:avLst>
            <a:gd name="adj1" fmla="val 16670"/>
            <a:gd name="adj2" fmla="val 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6</a:t>
          </a:r>
          <a:endParaRPr lang="es-SV" sz="2800" b="1" kern="1200" dirty="0"/>
        </a:p>
      </dsp:txBody>
      <dsp:txXfrm>
        <a:off x="636217" y="3791353"/>
        <a:ext cx="712105" cy="3862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32DD5-BF05-4758-8CC1-426D69569F43}">
      <dsp:nvSpPr>
        <dsp:cNvPr id="0" name=""/>
        <dsp:cNvSpPr/>
      </dsp:nvSpPr>
      <dsp:spPr>
        <a:xfrm rot="3422153">
          <a:off x="1065795" y="3756173"/>
          <a:ext cx="1474597" cy="46230"/>
        </a:xfrm>
        <a:custGeom>
          <a:avLst/>
          <a:gdLst/>
          <a:ahLst/>
          <a:cxnLst/>
          <a:rect l="0" t="0" r="0" b="0"/>
          <a:pathLst>
            <a:path>
              <a:moveTo>
                <a:pt x="0" y="23115"/>
              </a:moveTo>
              <a:lnTo>
                <a:pt x="1474597" y="23115"/>
              </a:lnTo>
            </a:path>
          </a:pathLst>
        </a:custGeom>
        <a:noFill/>
        <a:ln w="25400" cap="flat" cmpd="sng" algn="ctr">
          <a:solidFill>
            <a:schemeClr val="accent5">
              <a:hueOff val="0"/>
              <a:satOff val="0"/>
              <a:lumOff val="0"/>
              <a:alphaOff val="0"/>
            </a:schemeClr>
          </a:solidFill>
          <a:prstDash val="solid"/>
        </a:ln>
        <a:effectLst/>
        <a:scene3d>
          <a:camera prst="orthographicFront">
            <a:rot lat="20475152" lon="20329625" rev="425763"/>
          </a:camera>
          <a:lightRig rig="threePt" dir="t"/>
        </a:scene3d>
        <a:sp3d prstMaterial="matte"/>
      </dsp:spPr>
      <dsp:style>
        <a:lnRef idx="2">
          <a:scrgbClr r="0" g="0" b="0"/>
        </a:lnRef>
        <a:fillRef idx="0">
          <a:scrgbClr r="0" g="0" b="0"/>
        </a:fillRef>
        <a:effectRef idx="0">
          <a:scrgbClr r="0" g="0" b="0"/>
        </a:effectRef>
        <a:fontRef idx="minor"/>
      </dsp:style>
    </dsp:sp>
    <dsp:sp modelId="{BB73B534-934C-40A2-A8E0-F013CC3778C4}">
      <dsp:nvSpPr>
        <dsp:cNvPr id="0" name=""/>
        <dsp:cNvSpPr/>
      </dsp:nvSpPr>
      <dsp:spPr>
        <a:xfrm rot="1766777">
          <a:off x="1506207" y="3213691"/>
          <a:ext cx="1238544" cy="46230"/>
        </a:xfrm>
        <a:custGeom>
          <a:avLst/>
          <a:gdLst/>
          <a:ahLst/>
          <a:cxnLst/>
          <a:rect l="0" t="0" r="0" b="0"/>
          <a:pathLst>
            <a:path>
              <a:moveTo>
                <a:pt x="0" y="23115"/>
              </a:moveTo>
              <a:lnTo>
                <a:pt x="1238544" y="23115"/>
              </a:lnTo>
            </a:path>
          </a:pathLst>
        </a:custGeom>
        <a:noFill/>
        <a:ln w="25400" cap="flat" cmpd="sng" algn="ctr">
          <a:solidFill>
            <a:schemeClr val="accent5">
              <a:hueOff val="0"/>
              <a:satOff val="0"/>
              <a:lumOff val="0"/>
              <a:alphaOff val="0"/>
            </a:schemeClr>
          </a:solidFill>
          <a:prstDash val="solid"/>
        </a:ln>
        <a:effectLst/>
        <a:scene3d>
          <a:camera prst="orthographicFront">
            <a:rot lat="20475152" lon="20329625" rev="425763"/>
          </a:camera>
          <a:lightRig rig="threePt" dir="t"/>
        </a:scene3d>
        <a:sp3d prstMaterial="matte"/>
      </dsp:spPr>
      <dsp:style>
        <a:lnRef idx="2">
          <a:scrgbClr r="0" g="0" b="0"/>
        </a:lnRef>
        <a:fillRef idx="0">
          <a:scrgbClr r="0" g="0" b="0"/>
        </a:fillRef>
        <a:effectRef idx="0">
          <a:scrgbClr r="0" g="0" b="0"/>
        </a:effectRef>
        <a:fontRef idx="minor"/>
      </dsp:style>
    </dsp:sp>
    <dsp:sp modelId="{7E91174F-A3CF-43C5-9043-FE6CD376BA3A}">
      <dsp:nvSpPr>
        <dsp:cNvPr id="0" name=""/>
        <dsp:cNvSpPr/>
      </dsp:nvSpPr>
      <dsp:spPr>
        <a:xfrm>
          <a:off x="1586206" y="2613259"/>
          <a:ext cx="1212074" cy="46230"/>
        </a:xfrm>
        <a:custGeom>
          <a:avLst/>
          <a:gdLst/>
          <a:ahLst/>
          <a:cxnLst/>
          <a:rect l="0" t="0" r="0" b="0"/>
          <a:pathLst>
            <a:path>
              <a:moveTo>
                <a:pt x="0" y="23115"/>
              </a:moveTo>
              <a:lnTo>
                <a:pt x="1212074" y="23115"/>
              </a:lnTo>
            </a:path>
          </a:pathLst>
        </a:custGeom>
        <a:noFill/>
        <a:ln w="25400" cap="flat" cmpd="sng" algn="ctr">
          <a:solidFill>
            <a:schemeClr val="accent5">
              <a:hueOff val="0"/>
              <a:satOff val="0"/>
              <a:lumOff val="0"/>
              <a:alphaOff val="0"/>
            </a:schemeClr>
          </a:solidFill>
          <a:prstDash val="solid"/>
        </a:ln>
        <a:effectLst/>
        <a:scene3d>
          <a:camera prst="orthographicFront">
            <a:rot lat="20475152" lon="20329625" rev="425763"/>
          </a:camera>
          <a:lightRig rig="threePt" dir="t"/>
        </a:scene3d>
        <a:sp3d prstMaterial="matte"/>
      </dsp:spPr>
      <dsp:style>
        <a:lnRef idx="2">
          <a:scrgbClr r="0" g="0" b="0"/>
        </a:lnRef>
        <a:fillRef idx="0">
          <a:scrgbClr r="0" g="0" b="0"/>
        </a:fillRef>
        <a:effectRef idx="0">
          <a:scrgbClr r="0" g="0" b="0"/>
        </a:effectRef>
        <a:fontRef idx="minor"/>
      </dsp:style>
    </dsp:sp>
    <dsp:sp modelId="{43D106A7-97BF-4E6D-BB1B-67BF039C066D}">
      <dsp:nvSpPr>
        <dsp:cNvPr id="0" name=""/>
        <dsp:cNvSpPr/>
      </dsp:nvSpPr>
      <dsp:spPr>
        <a:xfrm rot="19832059">
          <a:off x="1506897" y="2015428"/>
          <a:ext cx="1226275" cy="46230"/>
        </a:xfrm>
        <a:custGeom>
          <a:avLst/>
          <a:gdLst/>
          <a:ahLst/>
          <a:cxnLst/>
          <a:rect l="0" t="0" r="0" b="0"/>
          <a:pathLst>
            <a:path>
              <a:moveTo>
                <a:pt x="0" y="23115"/>
              </a:moveTo>
              <a:lnTo>
                <a:pt x="1226275" y="23115"/>
              </a:lnTo>
            </a:path>
          </a:pathLst>
        </a:custGeom>
        <a:noFill/>
        <a:ln w="25400" cap="flat" cmpd="sng" algn="ctr">
          <a:solidFill>
            <a:schemeClr val="accent5">
              <a:hueOff val="0"/>
              <a:satOff val="0"/>
              <a:lumOff val="0"/>
              <a:alphaOff val="0"/>
            </a:schemeClr>
          </a:solidFill>
          <a:prstDash val="solid"/>
        </a:ln>
        <a:effectLst/>
        <a:scene3d>
          <a:camera prst="orthographicFront">
            <a:rot lat="20475152" lon="20329625" rev="425763"/>
          </a:camera>
          <a:lightRig rig="threePt" dir="t"/>
        </a:scene3d>
        <a:sp3d prstMaterial="matte"/>
      </dsp:spPr>
      <dsp:style>
        <a:lnRef idx="2">
          <a:scrgbClr r="0" g="0" b="0"/>
        </a:lnRef>
        <a:fillRef idx="0">
          <a:scrgbClr r="0" g="0" b="0"/>
        </a:fillRef>
        <a:effectRef idx="0">
          <a:scrgbClr r="0" g="0" b="0"/>
        </a:effectRef>
        <a:fontRef idx="minor"/>
      </dsp:style>
    </dsp:sp>
    <dsp:sp modelId="{2B5F223C-CA21-41D3-84AA-2125FE4DF491}">
      <dsp:nvSpPr>
        <dsp:cNvPr id="0" name=""/>
        <dsp:cNvSpPr/>
      </dsp:nvSpPr>
      <dsp:spPr>
        <a:xfrm rot="18184658">
          <a:off x="1070284" y="1474436"/>
          <a:ext cx="1466732" cy="46230"/>
        </a:xfrm>
        <a:custGeom>
          <a:avLst/>
          <a:gdLst/>
          <a:ahLst/>
          <a:cxnLst/>
          <a:rect l="0" t="0" r="0" b="0"/>
          <a:pathLst>
            <a:path>
              <a:moveTo>
                <a:pt x="0" y="23115"/>
              </a:moveTo>
              <a:lnTo>
                <a:pt x="1466732" y="23115"/>
              </a:lnTo>
            </a:path>
          </a:pathLst>
        </a:custGeom>
        <a:noFill/>
        <a:ln w="25400" cap="flat" cmpd="sng" algn="ctr">
          <a:solidFill>
            <a:schemeClr val="accent5">
              <a:hueOff val="0"/>
              <a:satOff val="0"/>
              <a:lumOff val="0"/>
              <a:alphaOff val="0"/>
            </a:schemeClr>
          </a:solidFill>
          <a:prstDash val="solid"/>
        </a:ln>
        <a:effectLst/>
        <a:scene3d>
          <a:camera prst="orthographicFront">
            <a:rot lat="20475152" lon="20329625" rev="425763"/>
          </a:camera>
          <a:lightRig rig="threePt" dir="t"/>
        </a:scene3d>
        <a:sp3d prstMaterial="matte"/>
      </dsp:spPr>
      <dsp:style>
        <a:lnRef idx="2">
          <a:scrgbClr r="0" g="0" b="0"/>
        </a:lnRef>
        <a:fillRef idx="0">
          <a:scrgbClr r="0" g="0" b="0"/>
        </a:fillRef>
        <a:effectRef idx="0">
          <a:scrgbClr r="0" g="0" b="0"/>
        </a:effectRef>
        <a:fontRef idx="minor"/>
      </dsp:style>
    </dsp:sp>
    <dsp:sp modelId="{3494D1C6-F6F2-4FC2-9A7F-C5E16DF00D2D}">
      <dsp:nvSpPr>
        <dsp:cNvPr id="0" name=""/>
        <dsp:cNvSpPr/>
      </dsp:nvSpPr>
      <dsp:spPr>
        <a:xfrm>
          <a:off x="312878" y="1887357"/>
          <a:ext cx="1498033" cy="1498033"/>
        </a:xfrm>
        <a:prstGeom prst="ellipse">
          <a:avLst/>
        </a:prstGeom>
        <a:gradFill rotWithShape="0">
          <a:gsLst>
            <a:gs pos="100000">
              <a:srgbClr val="0000FF"/>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43967B7-AE3C-4005-B057-09131A8B2CE5}">
      <dsp:nvSpPr>
        <dsp:cNvPr id="0" name=""/>
        <dsp:cNvSpPr/>
      </dsp:nvSpPr>
      <dsp:spPr>
        <a:xfrm>
          <a:off x="1870810" y="-14919"/>
          <a:ext cx="1217541" cy="949423"/>
        </a:xfrm>
        <a:prstGeom prst="ellipse">
          <a:avLst/>
        </a:prstGeom>
        <a:solidFill>
          <a:srgbClr val="7030A0"/>
        </a:solidFill>
        <a:ln>
          <a:noFill/>
        </a:ln>
        <a:effectLst>
          <a:reflection blurRad="6350" stA="52000" endA="300" endPos="35000" dir="5400000" sy="-100000" algn="bl" rotWithShape="0"/>
        </a:effectLst>
        <a:scene3d>
          <a:camera prst="orthographicFront">
            <a:rot lat="20475152" lon="20329625" rev="425763"/>
          </a:camera>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SV" sz="1400" b="1" kern="1200" dirty="0" smtClean="0">
              <a:solidFill>
                <a:schemeClr val="bg1"/>
              </a:solidFill>
            </a:rPr>
            <a:t>Agua potable 25.99%</a:t>
          </a:r>
          <a:endParaRPr lang="es-SV" sz="1400" b="1" kern="1200" dirty="0">
            <a:solidFill>
              <a:schemeClr val="bg1"/>
            </a:solidFill>
          </a:endParaRPr>
        </a:p>
      </dsp:txBody>
      <dsp:txXfrm>
        <a:off x="2049115" y="124121"/>
        <a:ext cx="860931" cy="671343"/>
      </dsp:txXfrm>
    </dsp:sp>
    <dsp:sp modelId="{4D7CFDE6-C513-4D0A-AAF1-AAAC0785E8B8}">
      <dsp:nvSpPr>
        <dsp:cNvPr id="0" name=""/>
        <dsp:cNvSpPr/>
      </dsp:nvSpPr>
      <dsp:spPr>
        <a:xfrm>
          <a:off x="2538069" y="983704"/>
          <a:ext cx="1217541" cy="949423"/>
        </a:xfrm>
        <a:prstGeom prst="ellipse">
          <a:avLst/>
        </a:prstGeom>
        <a:solidFill>
          <a:srgbClr val="FFFF00"/>
        </a:solidFill>
        <a:ln>
          <a:noFill/>
        </a:ln>
        <a:effectLst>
          <a:reflection blurRad="6350" stA="52000" endA="300" endPos="35000" dir="5400000" sy="-100000" algn="bl" rotWithShape="0"/>
        </a:effectLst>
        <a:scene3d>
          <a:camera prst="orthographicFront">
            <a:rot lat="20475152" lon="20329625" rev="425763"/>
          </a:camera>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SV" sz="1400" b="1" kern="1200" dirty="0" smtClean="0">
              <a:solidFill>
                <a:schemeClr val="tx1"/>
              </a:solidFill>
            </a:rPr>
            <a:t>Servicios Financieros 25.65%</a:t>
          </a:r>
          <a:endParaRPr lang="es-SV" sz="1400" b="1" kern="1200" dirty="0">
            <a:solidFill>
              <a:schemeClr val="tx1"/>
            </a:solidFill>
          </a:endParaRPr>
        </a:p>
      </dsp:txBody>
      <dsp:txXfrm>
        <a:off x="2716374" y="1122744"/>
        <a:ext cx="860931" cy="671343"/>
      </dsp:txXfrm>
    </dsp:sp>
    <dsp:sp modelId="{11C57540-3C13-4F4D-9FA3-5AD2CD595F5D}">
      <dsp:nvSpPr>
        <dsp:cNvPr id="0" name=""/>
        <dsp:cNvSpPr/>
      </dsp:nvSpPr>
      <dsp:spPr>
        <a:xfrm>
          <a:off x="2798281" y="2177828"/>
          <a:ext cx="1236830" cy="917093"/>
        </a:xfrm>
        <a:prstGeom prst="ellipse">
          <a:avLst/>
        </a:prstGeom>
        <a:solidFill>
          <a:srgbClr val="0099CC"/>
        </a:solidFill>
        <a:ln>
          <a:noFill/>
        </a:ln>
        <a:effectLst>
          <a:reflection blurRad="6350" stA="52000" endA="300" endPos="35000" dir="5400000" sy="-100000" algn="bl" rotWithShape="0"/>
        </a:effectLst>
        <a:scene3d>
          <a:camera prst="orthographicFront">
            <a:rot lat="20475152" lon="20329625" rev="425763"/>
          </a:camera>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SV" sz="1400" b="1" kern="1200" dirty="0" smtClean="0">
              <a:solidFill>
                <a:schemeClr val="tx1"/>
              </a:solidFill>
            </a:rPr>
            <a:t>Electrodo</a:t>
          </a:r>
        </a:p>
        <a:p>
          <a:pPr lvl="0" algn="ctr" defTabSz="622300">
            <a:lnSpc>
              <a:spcPct val="90000"/>
            </a:lnSpc>
            <a:spcBef>
              <a:spcPct val="0"/>
            </a:spcBef>
            <a:spcAft>
              <a:spcPct val="35000"/>
            </a:spcAft>
          </a:pPr>
          <a:r>
            <a:rPr lang="es-SV" sz="1400" b="1" kern="1200" dirty="0" smtClean="0">
              <a:solidFill>
                <a:schemeClr val="tx1"/>
              </a:solidFill>
            </a:rPr>
            <a:t>mésticos 18.56%</a:t>
          </a:r>
          <a:endParaRPr lang="es-SV" sz="1400" b="1" kern="1200" dirty="0">
            <a:solidFill>
              <a:schemeClr val="tx1"/>
            </a:solidFill>
          </a:endParaRPr>
        </a:p>
      </dsp:txBody>
      <dsp:txXfrm>
        <a:off x="2979411" y="2312133"/>
        <a:ext cx="874570" cy="648483"/>
      </dsp:txXfrm>
    </dsp:sp>
    <dsp:sp modelId="{C27A24D5-F9C7-4E84-8F41-5BAA2E0AFFD1}">
      <dsp:nvSpPr>
        <dsp:cNvPr id="0" name=""/>
        <dsp:cNvSpPr/>
      </dsp:nvSpPr>
      <dsp:spPr>
        <a:xfrm>
          <a:off x="2546316" y="3355785"/>
          <a:ext cx="1204347" cy="917093"/>
        </a:xfrm>
        <a:prstGeom prst="ellipse">
          <a:avLst/>
        </a:prstGeom>
        <a:solidFill>
          <a:srgbClr val="00CC00"/>
        </a:solidFill>
        <a:ln>
          <a:noFill/>
        </a:ln>
        <a:effectLst>
          <a:reflection blurRad="6350" stA="52000" endA="300" endPos="35000" dir="5400000" sy="-100000" algn="bl" rotWithShape="0"/>
        </a:effectLst>
        <a:scene3d>
          <a:camera prst="orthographicFront">
            <a:rot lat="20475152" lon="20329625" rev="425763"/>
          </a:camera>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SV" sz="1400" b="1" kern="1200" dirty="0" smtClean="0">
              <a:solidFill>
                <a:schemeClr val="tx1"/>
              </a:solidFill>
            </a:rPr>
            <a:t>Telecomu</a:t>
          </a:r>
        </a:p>
        <a:p>
          <a:pPr lvl="0" algn="ctr" defTabSz="622300">
            <a:lnSpc>
              <a:spcPct val="90000"/>
            </a:lnSpc>
            <a:spcBef>
              <a:spcPct val="0"/>
            </a:spcBef>
            <a:spcAft>
              <a:spcPct val="35000"/>
            </a:spcAft>
          </a:pPr>
          <a:r>
            <a:rPr lang="es-SV" sz="1400" b="1" kern="1200" dirty="0" smtClean="0">
              <a:solidFill>
                <a:schemeClr val="tx1"/>
              </a:solidFill>
            </a:rPr>
            <a:t>nicaciones 14.95%</a:t>
          </a:r>
          <a:endParaRPr lang="es-SV" sz="1400" b="1" kern="1200" dirty="0">
            <a:solidFill>
              <a:schemeClr val="tx1"/>
            </a:solidFill>
          </a:endParaRPr>
        </a:p>
      </dsp:txBody>
      <dsp:txXfrm>
        <a:off x="2722689" y="3490090"/>
        <a:ext cx="851601" cy="648483"/>
      </dsp:txXfrm>
    </dsp:sp>
    <dsp:sp modelId="{FAAE709F-76B8-4999-BE59-0BD4346EED62}">
      <dsp:nvSpPr>
        <dsp:cNvPr id="0" name=""/>
        <dsp:cNvSpPr/>
      </dsp:nvSpPr>
      <dsp:spPr>
        <a:xfrm>
          <a:off x="1840137" y="4354410"/>
          <a:ext cx="1266617" cy="917093"/>
        </a:xfrm>
        <a:prstGeom prst="ellipse">
          <a:avLst/>
        </a:prstGeom>
        <a:solidFill>
          <a:srgbClr val="FF3000"/>
        </a:solidFill>
        <a:ln>
          <a:noFill/>
        </a:ln>
        <a:effectLst>
          <a:reflection blurRad="6350" stA="52000" endA="300" endPos="35000" dir="5400000" sy="-100000" algn="bl" rotWithShape="0"/>
        </a:effectLst>
        <a:scene3d>
          <a:camera prst="orthographicFront">
            <a:rot lat="20475152" lon="20329625" rev="425763"/>
          </a:camera>
          <a:lightRig rig="threeP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SV" sz="1600" b="1" kern="1200" dirty="0" smtClean="0">
              <a:solidFill>
                <a:schemeClr val="bg1"/>
              </a:solidFill>
            </a:rPr>
            <a:t>Comercio  </a:t>
          </a:r>
          <a:endParaRPr lang="es-SV" sz="1600" b="1" kern="1200" dirty="0">
            <a:solidFill>
              <a:schemeClr val="bg1"/>
            </a:solidFill>
          </a:endParaRPr>
        </a:p>
        <a:p>
          <a:pPr lvl="0" algn="ctr" defTabSz="711200">
            <a:lnSpc>
              <a:spcPct val="90000"/>
            </a:lnSpc>
            <a:spcBef>
              <a:spcPct val="0"/>
            </a:spcBef>
            <a:spcAft>
              <a:spcPct val="35000"/>
            </a:spcAft>
          </a:pPr>
          <a:r>
            <a:rPr lang="es-SV" sz="1600" b="1" kern="1200" dirty="0" smtClean="0">
              <a:solidFill>
                <a:schemeClr val="bg1"/>
              </a:solidFill>
            </a:rPr>
            <a:t>4.63%</a:t>
          </a:r>
          <a:endParaRPr lang="es-SV" sz="1600" b="1" kern="1200" dirty="0">
            <a:solidFill>
              <a:schemeClr val="bg1"/>
            </a:solidFill>
          </a:endParaRPr>
        </a:p>
      </dsp:txBody>
      <dsp:txXfrm>
        <a:off x="2025629" y="4488715"/>
        <a:ext cx="895633" cy="64848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3. Ejercicio de la potestad sancionadora</a:t>
          </a:r>
        </a:p>
      </dsp:txBody>
      <dsp:txXfrm>
        <a:off x="388663" y="301718"/>
        <a:ext cx="7167866" cy="5291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3. Ejercicio de la potestad sancionadora</a:t>
          </a:r>
        </a:p>
      </dsp:txBody>
      <dsp:txXfrm>
        <a:off x="388663" y="301718"/>
        <a:ext cx="7167866" cy="5291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4. </a:t>
          </a:r>
          <a:r>
            <a:rPr lang="es-ES" sz="2800" kern="1200" dirty="0" smtClean="0"/>
            <a:t>Ampliando  la  Vigilancia de mercados</a:t>
          </a:r>
          <a:endParaRPr lang="es-SV" sz="2800" kern="1200" dirty="0" smtClean="0"/>
        </a:p>
      </dsp:txBody>
      <dsp:txXfrm>
        <a:off x="388663" y="301718"/>
        <a:ext cx="7167866" cy="52917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4. </a:t>
          </a:r>
          <a:r>
            <a:rPr lang="es-ES" sz="2800" kern="1200" dirty="0" smtClean="0"/>
            <a:t>Ampliando  la  Vigilancia de mercados</a:t>
          </a:r>
          <a:endParaRPr lang="es-SV" sz="2800" kern="1200" dirty="0" smtClean="0"/>
        </a:p>
      </dsp:txBody>
      <dsp:txXfrm>
        <a:off x="388663" y="301718"/>
        <a:ext cx="7167866" cy="52917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F5DFA-AF7C-47C5-B779-40828ECD46AF}">
      <dsp:nvSpPr>
        <dsp:cNvPr id="0" name=""/>
        <dsp:cNvSpPr/>
      </dsp:nvSpPr>
      <dsp:spPr>
        <a:xfrm>
          <a:off x="0" y="0"/>
          <a:ext cx="2616548" cy="640416"/>
        </a:xfrm>
        <a:prstGeom prst="roundRect">
          <a:avLst>
            <a:gd name="adj" fmla="val 10000"/>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SV" sz="1700" kern="1200" dirty="0" smtClean="0"/>
            <a:t>    </a:t>
          </a:r>
          <a:r>
            <a:rPr lang="es-SV" sz="1800" kern="1200" dirty="0" smtClean="0"/>
            <a:t>Supermercado 54.41%</a:t>
          </a:r>
          <a:endParaRPr lang="es-SV" sz="1800" kern="1200" dirty="0"/>
        </a:p>
      </dsp:txBody>
      <dsp:txXfrm>
        <a:off x="587351" y="0"/>
        <a:ext cx="2029196" cy="640416"/>
      </dsp:txXfrm>
    </dsp:sp>
    <dsp:sp modelId="{5D96FC5F-B519-497C-84CB-AB1A0A4E57E0}">
      <dsp:nvSpPr>
        <dsp:cNvPr id="0" name=""/>
        <dsp:cNvSpPr/>
      </dsp:nvSpPr>
      <dsp:spPr>
        <a:xfrm>
          <a:off x="18168" y="64041"/>
          <a:ext cx="615056" cy="512333"/>
        </a:xfrm>
        <a:prstGeom prst="roundRect">
          <a:avLst>
            <a:gd name="adj" fmla="val 10000"/>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5B06740-C8E2-4A67-A45C-5E975E1D60A3}">
      <dsp:nvSpPr>
        <dsp:cNvPr id="0" name=""/>
        <dsp:cNvSpPr/>
      </dsp:nvSpPr>
      <dsp:spPr>
        <a:xfrm>
          <a:off x="0" y="704458"/>
          <a:ext cx="2616548" cy="640416"/>
        </a:xfrm>
        <a:prstGeom prst="roundRect">
          <a:avLst>
            <a:gd name="adj" fmla="val 10000"/>
          </a:avLst>
        </a:prstGeom>
        <a:solidFill>
          <a:srgbClr val="00CC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SV" sz="1600" kern="1200" dirty="0" smtClean="0"/>
            <a:t>Tiendas de conveniencia y tiendas mayoristas 48.76%</a:t>
          </a:r>
          <a:endParaRPr lang="es-SV" sz="1600" kern="1200" dirty="0"/>
        </a:p>
      </dsp:txBody>
      <dsp:txXfrm>
        <a:off x="587351" y="704458"/>
        <a:ext cx="2029196" cy="640416"/>
      </dsp:txXfrm>
    </dsp:sp>
    <dsp:sp modelId="{DB22414C-2D2B-44B0-8E24-2C202EEA9D68}">
      <dsp:nvSpPr>
        <dsp:cNvPr id="0" name=""/>
        <dsp:cNvSpPr/>
      </dsp:nvSpPr>
      <dsp:spPr>
        <a:xfrm>
          <a:off x="18168" y="720081"/>
          <a:ext cx="615056" cy="609169"/>
        </a:xfrm>
        <a:prstGeom prst="roundRect">
          <a:avLst>
            <a:gd name="adj" fmla="val 10000"/>
          </a:avLst>
        </a:prstGeom>
        <a:blipFill rotWithShape="1">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2244B8B-F057-4A32-A47A-8E4183714AA0}">
      <dsp:nvSpPr>
        <dsp:cNvPr id="0" name=""/>
        <dsp:cNvSpPr/>
      </dsp:nvSpPr>
      <dsp:spPr>
        <a:xfrm>
          <a:off x="0" y="1408916"/>
          <a:ext cx="2616548" cy="640416"/>
        </a:xfrm>
        <a:prstGeom prst="roundRect">
          <a:avLst>
            <a:gd name="adj" fmla="val 10000"/>
          </a:avLst>
        </a:prstGeom>
        <a:solidFill>
          <a:srgbClr val="9900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SV" sz="1500" kern="1200" dirty="0" smtClean="0"/>
            <a:t>Almacenes de muebles y electrodomésticos 44.57%</a:t>
          </a:r>
          <a:endParaRPr lang="es-SV" sz="1500" kern="1200" dirty="0"/>
        </a:p>
      </dsp:txBody>
      <dsp:txXfrm>
        <a:off x="587351" y="1408916"/>
        <a:ext cx="2029196" cy="640416"/>
      </dsp:txXfrm>
    </dsp:sp>
    <dsp:sp modelId="{92A2D2DA-CAA2-43E0-AB2D-A020B152F99F}">
      <dsp:nvSpPr>
        <dsp:cNvPr id="0" name=""/>
        <dsp:cNvSpPr/>
      </dsp:nvSpPr>
      <dsp:spPr>
        <a:xfrm>
          <a:off x="64041" y="1472957"/>
          <a:ext cx="523309" cy="512333"/>
        </a:xfrm>
        <a:prstGeom prst="roundRect">
          <a:avLst>
            <a:gd name="adj" fmla="val 10000"/>
          </a:avLst>
        </a:prstGeom>
        <a:solidFill>
          <a:schemeClr val="accent4">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81B5A68-970E-784A-A8C2-826FB9E15DBD}">
      <dsp:nvSpPr>
        <dsp:cNvPr id="0" name=""/>
        <dsp:cNvSpPr/>
      </dsp:nvSpPr>
      <dsp:spPr>
        <a:xfrm>
          <a:off x="0" y="2113374"/>
          <a:ext cx="2616548" cy="640416"/>
        </a:xfrm>
        <a:prstGeom prst="roundRect">
          <a:avLst>
            <a:gd name="adj" fmla="val 10000"/>
          </a:avLst>
        </a:prstGeom>
        <a:solidFill>
          <a:srgbClr val="3333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SV" sz="1500" kern="1200" dirty="0" smtClean="0"/>
            <a:t>Farmacias y hospitales 33.43%</a:t>
          </a:r>
          <a:endParaRPr lang="es-SV" sz="1500" kern="1200" dirty="0"/>
        </a:p>
      </dsp:txBody>
      <dsp:txXfrm>
        <a:off x="587351" y="2113374"/>
        <a:ext cx="2029196" cy="640416"/>
      </dsp:txXfrm>
    </dsp:sp>
    <dsp:sp modelId="{1F2673D9-F222-4D44-9BFE-06AD62D9EABB}">
      <dsp:nvSpPr>
        <dsp:cNvPr id="0" name=""/>
        <dsp:cNvSpPr/>
      </dsp:nvSpPr>
      <dsp:spPr>
        <a:xfrm>
          <a:off x="64041" y="2177415"/>
          <a:ext cx="523309" cy="512333"/>
        </a:xfrm>
        <a:prstGeom prst="roundRect">
          <a:avLst>
            <a:gd name="adj" fmla="val 10000"/>
          </a:avLst>
        </a:prstGeom>
        <a:solidFill>
          <a:schemeClr val="accent5">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4. </a:t>
          </a:r>
          <a:r>
            <a:rPr lang="es-ES" sz="2800" kern="1200" dirty="0" smtClean="0"/>
            <a:t>Ampliando  la  Vigilancia de mercados</a:t>
          </a:r>
          <a:endParaRPr lang="es-SV" sz="2800" kern="1200" dirty="0" smtClean="0"/>
        </a:p>
      </dsp:txBody>
      <dsp:txXfrm>
        <a:off x="388663" y="301718"/>
        <a:ext cx="7167866" cy="52917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4. </a:t>
          </a:r>
          <a:r>
            <a:rPr lang="es-ES" sz="2800" kern="1200" dirty="0" smtClean="0"/>
            <a:t>Ampliando  la  Vigilancia de mercados</a:t>
          </a:r>
          <a:endParaRPr lang="es-SV" sz="2800" kern="1200" dirty="0" smtClean="0"/>
        </a:p>
      </dsp:txBody>
      <dsp:txXfrm>
        <a:off x="388663" y="301718"/>
        <a:ext cx="7167866" cy="52917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4. </a:t>
          </a:r>
          <a:r>
            <a:rPr lang="es-ES" sz="2800" kern="1200" dirty="0" smtClean="0"/>
            <a:t>Ampliando  la  Vigilancia de mercados</a:t>
          </a:r>
          <a:endParaRPr lang="es-SV" sz="2800" kern="1200" dirty="0" smtClean="0"/>
        </a:p>
      </dsp:txBody>
      <dsp:txXfrm>
        <a:off x="388663" y="301718"/>
        <a:ext cx="7167866" cy="52917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273091"/>
          <a:ext cx="7225120" cy="58642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4. </a:t>
          </a:r>
          <a:r>
            <a:rPr lang="es-ES" sz="2800" kern="1200" dirty="0" smtClean="0"/>
            <a:t>Ampliando  la  Vigilancia de mercados</a:t>
          </a:r>
          <a:endParaRPr lang="es-SV" sz="2800" kern="1200" dirty="0" smtClean="0"/>
        </a:p>
      </dsp:txBody>
      <dsp:txXfrm>
        <a:off x="388663" y="301718"/>
        <a:ext cx="7167866" cy="529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0" y="319917"/>
          <a:ext cx="7224464" cy="101634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100000"/>
            </a:lnSpc>
            <a:spcBef>
              <a:spcPct val="0"/>
            </a:spcBef>
            <a:spcAft>
              <a:spcPts val="0"/>
            </a:spcAft>
          </a:pPr>
          <a:r>
            <a:rPr lang="es-SV" sz="4000" kern="1200" dirty="0" smtClean="0"/>
            <a:t>Principales Logros</a:t>
          </a:r>
        </a:p>
        <a:p>
          <a:pPr lvl="0" algn="ctr" defTabSz="1778000">
            <a:lnSpc>
              <a:spcPct val="90000"/>
            </a:lnSpc>
            <a:spcBef>
              <a:spcPct val="0"/>
            </a:spcBef>
            <a:spcAft>
              <a:spcPts val="0"/>
            </a:spcAft>
          </a:pPr>
          <a:r>
            <a:rPr lang="es-SV" sz="2400" kern="1200" dirty="0" smtClean="0"/>
            <a:t>Junio 2013 – Mayo 2014</a:t>
          </a:r>
          <a:endParaRPr lang="es-SV" sz="2400" kern="1200" dirty="0"/>
        </a:p>
      </dsp:txBody>
      <dsp:txXfrm>
        <a:off x="49614" y="369531"/>
        <a:ext cx="7125236" cy="91712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91C85-8DC8-4BF0-8B27-875A975334B5}">
      <dsp:nvSpPr>
        <dsp:cNvPr id="0" name=""/>
        <dsp:cNvSpPr/>
      </dsp:nvSpPr>
      <dsp:spPr>
        <a:xfrm rot="10800000">
          <a:off x="518130" y="2922"/>
          <a:ext cx="7267981" cy="734872"/>
        </a:xfrm>
        <a:prstGeom prst="homePlate">
          <a:avLst/>
        </a:prstGeom>
        <a:solidFill>
          <a:srgbClr val="66FF3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4058" tIns="76200" rIns="142240" bIns="76200" numCol="1" spcCol="1270" anchor="ctr" anchorCtr="0">
          <a:noAutofit/>
        </a:bodyPr>
        <a:lstStyle/>
        <a:p>
          <a:pPr lvl="0" algn="r" defTabSz="889000">
            <a:lnSpc>
              <a:spcPct val="90000"/>
            </a:lnSpc>
            <a:spcBef>
              <a:spcPct val="0"/>
            </a:spcBef>
            <a:spcAft>
              <a:spcPct val="35000"/>
            </a:spcAft>
          </a:pPr>
          <a:r>
            <a:rPr lang="es-ES" sz="2000" b="0" kern="1200" dirty="0" smtClean="0">
              <a:solidFill>
                <a:schemeClr val="tx1"/>
              </a:solidFill>
            </a:rPr>
            <a:t>Estudio comparativo sobre planes y tarifas pospago y prepago.</a:t>
          </a:r>
          <a:endParaRPr lang="es-SV" sz="2000" b="0" kern="1200" dirty="0">
            <a:solidFill>
              <a:schemeClr val="tx1"/>
            </a:solidFill>
          </a:endParaRPr>
        </a:p>
      </dsp:txBody>
      <dsp:txXfrm rot="10800000">
        <a:off x="701848" y="2922"/>
        <a:ext cx="7084263" cy="734872"/>
      </dsp:txXfrm>
    </dsp:sp>
    <dsp:sp modelId="{14E93BDB-F66D-4186-AE3C-1481B9AA53EB}">
      <dsp:nvSpPr>
        <dsp:cNvPr id="0" name=""/>
        <dsp:cNvSpPr/>
      </dsp:nvSpPr>
      <dsp:spPr>
        <a:xfrm>
          <a:off x="441850" y="34690"/>
          <a:ext cx="734872" cy="734872"/>
        </a:xfrm>
        <a:prstGeom prst="ellipse">
          <a:avLst/>
        </a:prstGeom>
        <a:gradFill rotWithShape="0">
          <a:gsLst>
            <a:gs pos="0">
              <a:schemeClr val="accent5">
                <a:tint val="50000"/>
                <a:hueOff val="0"/>
                <a:satOff val="0"/>
                <a:lumOff val="0"/>
                <a:alphaOff val="0"/>
                <a:shade val="51000"/>
                <a:satMod val="130000"/>
              </a:schemeClr>
            </a:gs>
            <a:gs pos="80000">
              <a:schemeClr val="accent5">
                <a:tint val="50000"/>
                <a:hueOff val="0"/>
                <a:satOff val="0"/>
                <a:lumOff val="0"/>
                <a:alphaOff val="0"/>
                <a:shade val="93000"/>
                <a:satMod val="130000"/>
              </a:schemeClr>
            </a:gs>
            <a:gs pos="100000">
              <a:schemeClr val="accent5">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86FD31-003D-4858-A67B-4F7D29E2FAE8}">
      <dsp:nvSpPr>
        <dsp:cNvPr id="0" name=""/>
        <dsp:cNvSpPr/>
      </dsp:nvSpPr>
      <dsp:spPr>
        <a:xfrm rot="10800000">
          <a:off x="502004" y="957159"/>
          <a:ext cx="7300232" cy="734872"/>
        </a:xfrm>
        <a:prstGeom prst="homePlate">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4058" tIns="76200" rIns="142240" bIns="76200" numCol="1" spcCol="1270" anchor="ctr" anchorCtr="0">
          <a:noAutofit/>
        </a:bodyPr>
        <a:lstStyle/>
        <a:p>
          <a:pPr lvl="0" algn="r" defTabSz="889000">
            <a:lnSpc>
              <a:spcPct val="90000"/>
            </a:lnSpc>
            <a:spcBef>
              <a:spcPct val="0"/>
            </a:spcBef>
            <a:spcAft>
              <a:spcPct val="35000"/>
            </a:spcAft>
          </a:pPr>
          <a:r>
            <a:rPr lang="es-ES" sz="2000" kern="1200" dirty="0" smtClean="0"/>
            <a:t>Estudio de la publicidad en el sector de la telefonía prepago.</a:t>
          </a:r>
          <a:endParaRPr lang="es-SV" sz="2000" kern="1200" dirty="0"/>
        </a:p>
      </dsp:txBody>
      <dsp:txXfrm rot="10800000">
        <a:off x="685722" y="957159"/>
        <a:ext cx="7116514" cy="734872"/>
      </dsp:txXfrm>
    </dsp:sp>
    <dsp:sp modelId="{826F125D-F54E-485D-AA24-90DD63255F17}">
      <dsp:nvSpPr>
        <dsp:cNvPr id="0" name=""/>
        <dsp:cNvSpPr/>
      </dsp:nvSpPr>
      <dsp:spPr>
        <a:xfrm>
          <a:off x="398654" y="957159"/>
          <a:ext cx="734872" cy="734872"/>
        </a:xfrm>
        <a:prstGeom prst="ellipse">
          <a:avLst/>
        </a:prstGeom>
        <a:gradFill rotWithShape="0">
          <a:gsLst>
            <a:gs pos="0">
              <a:schemeClr val="accent5">
                <a:tint val="50000"/>
                <a:hueOff val="-2670591"/>
                <a:satOff val="11904"/>
                <a:lumOff val="1052"/>
                <a:alphaOff val="0"/>
                <a:shade val="51000"/>
                <a:satMod val="130000"/>
              </a:schemeClr>
            </a:gs>
            <a:gs pos="80000">
              <a:schemeClr val="accent5">
                <a:tint val="50000"/>
                <a:hueOff val="-2670591"/>
                <a:satOff val="11904"/>
                <a:lumOff val="1052"/>
                <a:alphaOff val="0"/>
                <a:shade val="93000"/>
                <a:satMod val="130000"/>
              </a:schemeClr>
            </a:gs>
            <a:gs pos="100000">
              <a:schemeClr val="accent5">
                <a:tint val="50000"/>
                <a:hueOff val="-2670591"/>
                <a:satOff val="11904"/>
                <a:lumOff val="10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FA6FD9A-E6C4-4652-8696-69402929E786}">
      <dsp:nvSpPr>
        <dsp:cNvPr id="0" name=""/>
        <dsp:cNvSpPr/>
      </dsp:nvSpPr>
      <dsp:spPr>
        <a:xfrm rot="10800000">
          <a:off x="518130" y="1911397"/>
          <a:ext cx="7267981" cy="734872"/>
        </a:xfrm>
        <a:prstGeom prst="homePlate">
          <a:avLst/>
        </a:prstGeom>
        <a:solidFill>
          <a:srgbClr val="00CC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4058" tIns="76200" rIns="142240" bIns="76200" numCol="1" spcCol="1270" anchor="ctr" anchorCtr="0">
          <a:noAutofit/>
        </a:bodyPr>
        <a:lstStyle/>
        <a:p>
          <a:pPr lvl="0" algn="ctr" defTabSz="889000">
            <a:lnSpc>
              <a:spcPct val="90000"/>
            </a:lnSpc>
            <a:spcBef>
              <a:spcPct val="0"/>
            </a:spcBef>
            <a:spcAft>
              <a:spcPct val="35000"/>
            </a:spcAft>
          </a:pPr>
          <a:r>
            <a:rPr lang="es-ES" sz="2000" kern="1200" dirty="0" smtClean="0"/>
            <a:t>Informe anual de coyuntura de precios de alimentos 2013</a:t>
          </a:r>
          <a:r>
            <a:rPr lang="es-ES" sz="1600" kern="1200" dirty="0" smtClean="0"/>
            <a:t>.</a:t>
          </a:r>
          <a:endParaRPr lang="es-SV" sz="1600" kern="1200" dirty="0"/>
        </a:p>
      </dsp:txBody>
      <dsp:txXfrm rot="10800000">
        <a:off x="701848" y="1911397"/>
        <a:ext cx="7084263" cy="734872"/>
      </dsp:txXfrm>
    </dsp:sp>
    <dsp:sp modelId="{41058BC0-D676-4C5D-84FF-3BDEE9E5CFA9}">
      <dsp:nvSpPr>
        <dsp:cNvPr id="0" name=""/>
        <dsp:cNvSpPr/>
      </dsp:nvSpPr>
      <dsp:spPr>
        <a:xfrm>
          <a:off x="398654" y="1911397"/>
          <a:ext cx="734872" cy="734872"/>
        </a:xfrm>
        <a:prstGeom prst="ellipse">
          <a:avLst/>
        </a:prstGeom>
        <a:gradFill rotWithShape="0">
          <a:gsLst>
            <a:gs pos="0">
              <a:schemeClr val="accent5">
                <a:tint val="50000"/>
                <a:hueOff val="-5341183"/>
                <a:satOff val="23809"/>
                <a:lumOff val="2104"/>
                <a:alphaOff val="0"/>
                <a:shade val="51000"/>
                <a:satMod val="130000"/>
              </a:schemeClr>
            </a:gs>
            <a:gs pos="80000">
              <a:schemeClr val="accent5">
                <a:tint val="50000"/>
                <a:hueOff val="-5341183"/>
                <a:satOff val="23809"/>
                <a:lumOff val="2104"/>
                <a:alphaOff val="0"/>
                <a:shade val="93000"/>
                <a:satMod val="130000"/>
              </a:schemeClr>
            </a:gs>
            <a:gs pos="100000">
              <a:schemeClr val="accent5">
                <a:tint val="50000"/>
                <a:hueOff val="-5341183"/>
                <a:satOff val="23809"/>
                <a:lumOff val="21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D86EA5-7AE4-4059-B6F4-7C9C0C0E4CBE}">
      <dsp:nvSpPr>
        <dsp:cNvPr id="0" name=""/>
        <dsp:cNvSpPr/>
      </dsp:nvSpPr>
      <dsp:spPr>
        <a:xfrm rot="10800000">
          <a:off x="518130" y="2865635"/>
          <a:ext cx="7267981" cy="734872"/>
        </a:xfrm>
        <a:prstGeom prst="homePlate">
          <a:avLst/>
        </a:prstGeom>
        <a:solidFill>
          <a:srgbClr val="99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4058" tIns="64770" rIns="120904" bIns="64770" numCol="1" spcCol="1270" anchor="ctr" anchorCtr="0">
          <a:noAutofit/>
        </a:bodyPr>
        <a:lstStyle/>
        <a:p>
          <a:pPr lvl="0" algn="ctr" defTabSz="755650">
            <a:lnSpc>
              <a:spcPct val="90000"/>
            </a:lnSpc>
            <a:spcBef>
              <a:spcPct val="0"/>
            </a:spcBef>
            <a:spcAft>
              <a:spcPct val="35000"/>
            </a:spcAft>
          </a:pPr>
          <a:r>
            <a:rPr lang="es-ES" sz="1700" kern="1200" dirty="0" smtClean="0"/>
            <a:t>Estudio piloto de publicidad ilícita de tipo sexista en El Salvador desde la  perspectiva del derecho  de las mujeres a una  vida  libre de violencia y     de toda forma de discriminación de género.</a:t>
          </a:r>
          <a:endParaRPr lang="es-SV" sz="1700" kern="1200" dirty="0"/>
        </a:p>
      </dsp:txBody>
      <dsp:txXfrm rot="10800000">
        <a:off x="701848" y="2865635"/>
        <a:ext cx="7084263" cy="734872"/>
      </dsp:txXfrm>
    </dsp:sp>
    <dsp:sp modelId="{D1BDE348-BF72-4231-B29F-B2FF6C62A70D}">
      <dsp:nvSpPr>
        <dsp:cNvPr id="0" name=""/>
        <dsp:cNvSpPr/>
      </dsp:nvSpPr>
      <dsp:spPr>
        <a:xfrm>
          <a:off x="377012" y="2865635"/>
          <a:ext cx="734872" cy="734872"/>
        </a:xfrm>
        <a:prstGeom prst="ellipse">
          <a:avLst/>
        </a:prstGeom>
        <a:solidFill>
          <a:schemeClr val="accent4">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B4AEA8F-828C-4833-AB8D-8B2FCFF24A41}">
      <dsp:nvSpPr>
        <dsp:cNvPr id="0" name=""/>
        <dsp:cNvSpPr/>
      </dsp:nvSpPr>
      <dsp:spPr>
        <a:xfrm rot="10800000">
          <a:off x="518130" y="3819873"/>
          <a:ext cx="7267981" cy="734872"/>
        </a:xfrm>
        <a:prstGeom prst="homePlate">
          <a:avLst/>
        </a:prstGeom>
        <a:solidFill>
          <a:srgbClr val="FF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4058" tIns="72390" rIns="135128" bIns="72390" numCol="1" spcCol="1270" anchor="ctr" anchorCtr="0">
          <a:noAutofit/>
        </a:bodyPr>
        <a:lstStyle/>
        <a:p>
          <a:pPr lvl="0" algn="ctr" defTabSz="844550">
            <a:lnSpc>
              <a:spcPct val="90000"/>
            </a:lnSpc>
            <a:spcBef>
              <a:spcPct val="0"/>
            </a:spcBef>
            <a:spcAft>
              <a:spcPct val="35000"/>
            </a:spcAft>
          </a:pPr>
          <a:r>
            <a:rPr lang="es-ES" sz="1900" kern="1200" dirty="0" smtClean="0"/>
            <a:t>Análisis de coyuntura: Situación de la oferta y demanda de frijol rojo en El Salvador durante el período 2012-2014.</a:t>
          </a:r>
          <a:endParaRPr lang="es-SV" sz="1900" kern="1200" dirty="0"/>
        </a:p>
      </dsp:txBody>
      <dsp:txXfrm rot="10800000">
        <a:off x="701848" y="3819873"/>
        <a:ext cx="7084263" cy="734872"/>
      </dsp:txXfrm>
    </dsp:sp>
    <dsp:sp modelId="{752DF23B-75AD-4E2B-ACC3-D199BA028756}">
      <dsp:nvSpPr>
        <dsp:cNvPr id="0" name=""/>
        <dsp:cNvSpPr/>
      </dsp:nvSpPr>
      <dsp:spPr>
        <a:xfrm>
          <a:off x="377012" y="3819873"/>
          <a:ext cx="734872" cy="734872"/>
        </a:xfrm>
        <a:prstGeom prst="ellipse">
          <a:avLst/>
        </a:prstGeom>
        <a:gradFill rotWithShape="0">
          <a:gsLst>
            <a:gs pos="0">
              <a:schemeClr val="accent5">
                <a:tint val="50000"/>
                <a:hueOff val="-10682366"/>
                <a:satOff val="47617"/>
                <a:lumOff val="4207"/>
                <a:alphaOff val="0"/>
                <a:shade val="51000"/>
                <a:satMod val="130000"/>
              </a:schemeClr>
            </a:gs>
            <a:gs pos="80000">
              <a:schemeClr val="accent5">
                <a:tint val="50000"/>
                <a:hueOff val="-10682366"/>
                <a:satOff val="47617"/>
                <a:lumOff val="4207"/>
                <a:alphaOff val="0"/>
                <a:shade val="93000"/>
                <a:satMod val="130000"/>
              </a:schemeClr>
            </a:gs>
            <a:gs pos="100000">
              <a:schemeClr val="accent5">
                <a:tint val="50000"/>
                <a:hueOff val="-10682366"/>
                <a:satOff val="47617"/>
                <a:lumOff val="42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0"/>
          <a:ext cx="7225120" cy="100232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5. Transparentando mercados: </a:t>
          </a:r>
        </a:p>
        <a:p>
          <a:pPr lvl="0" algn="ctr" defTabSz="1244600">
            <a:lnSpc>
              <a:spcPct val="100000"/>
            </a:lnSpc>
            <a:spcBef>
              <a:spcPct val="0"/>
            </a:spcBef>
            <a:spcAft>
              <a:spcPts val="0"/>
            </a:spcAft>
          </a:pPr>
          <a:r>
            <a:rPr lang="es-SV" sz="2800" kern="1200" dirty="0" smtClean="0"/>
            <a:t>Sondeos de precios</a:t>
          </a:r>
        </a:p>
      </dsp:txBody>
      <dsp:txXfrm>
        <a:off x="408966" y="48930"/>
        <a:ext cx="7127260" cy="90446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196500"/>
          <a:ext cx="7225120" cy="73960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5. Transparentando mercados: </a:t>
          </a:r>
        </a:p>
        <a:p>
          <a:pPr lvl="0" algn="ctr" defTabSz="1244600">
            <a:lnSpc>
              <a:spcPct val="100000"/>
            </a:lnSpc>
            <a:spcBef>
              <a:spcPct val="0"/>
            </a:spcBef>
            <a:spcAft>
              <a:spcPts val="0"/>
            </a:spcAft>
          </a:pPr>
          <a:r>
            <a:rPr lang="es-SV" sz="2800" kern="1200" dirty="0" smtClean="0"/>
            <a:t>Sondeos de precios</a:t>
          </a:r>
        </a:p>
      </dsp:txBody>
      <dsp:txXfrm>
        <a:off x="396141" y="232605"/>
        <a:ext cx="7152910" cy="66739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05"/>
          <a:ext cx="7225120" cy="98859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6. Acercamiento de los servicios de la Defensoría</a:t>
          </a:r>
        </a:p>
      </dsp:txBody>
      <dsp:txXfrm>
        <a:off x="408295" y="120264"/>
        <a:ext cx="7128602" cy="89207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05"/>
          <a:ext cx="7225120" cy="98859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6. Acercamiento de los servicios de la Defensoría</a:t>
          </a:r>
        </a:p>
      </dsp:txBody>
      <dsp:txXfrm>
        <a:off x="408295" y="120264"/>
        <a:ext cx="7128602" cy="89207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05"/>
          <a:ext cx="7225120" cy="98859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6. Acercamiento de los servicios de la Defensoría</a:t>
          </a:r>
        </a:p>
      </dsp:txBody>
      <dsp:txXfrm>
        <a:off x="408295" y="120264"/>
        <a:ext cx="7128602" cy="89207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05"/>
          <a:ext cx="7225120" cy="98859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6. Acercamiento de los servicios de la Defensoría</a:t>
          </a:r>
        </a:p>
      </dsp:txBody>
      <dsp:txXfrm>
        <a:off x="408295" y="120264"/>
        <a:ext cx="7128602" cy="89207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52488"/>
          <a:ext cx="7225120" cy="102762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6. Acercamiento de los servicios de la Defensoría</a:t>
          </a:r>
        </a:p>
      </dsp:txBody>
      <dsp:txXfrm>
        <a:off x="410201" y="102653"/>
        <a:ext cx="7124790" cy="92729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6685"/>
          <a:ext cx="7225120" cy="10194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7. </a:t>
          </a:r>
          <a:r>
            <a:rPr lang="es-ES" sz="2800" kern="1200" dirty="0" smtClean="0"/>
            <a:t>Capacitación y difusión de Derechos de las y los consumidores</a:t>
          </a:r>
          <a:endParaRPr lang="es-SV" sz="2800" kern="1200" dirty="0" smtClean="0"/>
        </a:p>
      </dsp:txBody>
      <dsp:txXfrm>
        <a:off x="409803" y="126452"/>
        <a:ext cx="7125586" cy="91995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144016"/>
          <a:ext cx="7225120" cy="84457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8. Sistema Nacional de Protección al Consumidor.</a:t>
          </a:r>
        </a:p>
      </dsp:txBody>
      <dsp:txXfrm>
        <a:off x="401265" y="185245"/>
        <a:ext cx="7142662" cy="762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E7529-808E-4ECC-8566-592F5348E8B4}">
      <dsp:nvSpPr>
        <dsp:cNvPr id="0" name=""/>
        <dsp:cNvSpPr/>
      </dsp:nvSpPr>
      <dsp:spPr>
        <a:xfrm>
          <a:off x="0" y="4320176"/>
          <a:ext cx="7632848" cy="0"/>
        </a:xfrm>
        <a:prstGeom prst="line">
          <a:avLst/>
        </a:pr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C9C11C-0246-4ACC-890F-6DD4C4CB0642}">
      <dsp:nvSpPr>
        <dsp:cNvPr id="0" name=""/>
        <dsp:cNvSpPr/>
      </dsp:nvSpPr>
      <dsp:spPr>
        <a:xfrm>
          <a:off x="0" y="3594437"/>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78443BD-7C4E-4B81-A215-B8F457C0ED77}">
      <dsp:nvSpPr>
        <dsp:cNvPr id="0" name=""/>
        <dsp:cNvSpPr/>
      </dsp:nvSpPr>
      <dsp:spPr>
        <a:xfrm>
          <a:off x="0" y="2868699"/>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A2CB0-676D-4798-8EA9-D59C0937BE13}">
      <dsp:nvSpPr>
        <dsp:cNvPr id="0" name=""/>
        <dsp:cNvSpPr/>
      </dsp:nvSpPr>
      <dsp:spPr>
        <a:xfrm>
          <a:off x="0" y="2142960"/>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0ACA169-EC53-40CA-A38A-51B189A1133A}">
      <dsp:nvSpPr>
        <dsp:cNvPr id="0" name=""/>
        <dsp:cNvSpPr/>
      </dsp:nvSpPr>
      <dsp:spPr>
        <a:xfrm>
          <a:off x="0" y="1417221"/>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D8CA88-EF5C-43DE-AD92-0BDF4329C959}">
      <dsp:nvSpPr>
        <dsp:cNvPr id="0" name=""/>
        <dsp:cNvSpPr/>
      </dsp:nvSpPr>
      <dsp:spPr>
        <a:xfrm>
          <a:off x="0" y="691483"/>
          <a:ext cx="7632848" cy="0"/>
        </a:xfrm>
        <a:prstGeom prst="line">
          <a:avLst/>
        </a:prstGeom>
        <a:noFill/>
        <a:ln w="25400" cap="flat" cmpd="sng" algn="ctr">
          <a:solidFill>
            <a:schemeClr val="bg1"/>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A213D3-6321-4CD0-88A0-3300F40A2E1F}">
      <dsp:nvSpPr>
        <dsp:cNvPr id="0" name=""/>
        <dsp:cNvSpPr/>
      </dsp:nvSpPr>
      <dsp:spPr>
        <a:xfrm>
          <a:off x="1984540" y="303"/>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SV" sz="2200" b="1" kern="1200" dirty="0" smtClean="0">
              <a:solidFill>
                <a:srgbClr val="0070C0"/>
              </a:solidFill>
              <a:latin typeface="Arial Narrow" charset="0"/>
            </a:rPr>
            <a:t>Capacitación y difusión de derechos de las y los consumidores.</a:t>
          </a:r>
          <a:endParaRPr lang="es-SV" sz="2200" kern="1200" dirty="0"/>
        </a:p>
      </dsp:txBody>
      <dsp:txXfrm>
        <a:off x="1984540" y="303"/>
        <a:ext cx="5648307" cy="691179"/>
      </dsp:txXfrm>
    </dsp:sp>
    <dsp:sp modelId="{6A4EC5C0-024D-49EA-AF3C-53C2019A711C}">
      <dsp:nvSpPr>
        <dsp:cNvPr id="0" name=""/>
        <dsp:cNvSpPr/>
      </dsp:nvSpPr>
      <dsp:spPr>
        <a:xfrm>
          <a:off x="616388" y="142832"/>
          <a:ext cx="751763" cy="406123"/>
        </a:xfrm>
        <a:prstGeom prst="round2SameRect">
          <a:avLst>
            <a:gd name="adj1" fmla="val 16670"/>
            <a:gd name="adj2" fmla="val 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7</a:t>
          </a:r>
          <a:endParaRPr lang="es-SV" sz="2800" b="1" kern="1200" dirty="0"/>
        </a:p>
      </dsp:txBody>
      <dsp:txXfrm>
        <a:off x="636217" y="162661"/>
        <a:ext cx="712105" cy="386294"/>
      </dsp:txXfrm>
    </dsp:sp>
    <dsp:sp modelId="{7FBED063-C0E7-4729-B3CB-2902941E1425}">
      <dsp:nvSpPr>
        <dsp:cNvPr id="0" name=""/>
        <dsp:cNvSpPr/>
      </dsp:nvSpPr>
      <dsp:spPr>
        <a:xfrm>
          <a:off x="1984540" y="726042"/>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SV" sz="2200" b="1" kern="1200" dirty="0" smtClean="0">
              <a:solidFill>
                <a:srgbClr val="0070C0"/>
              </a:solidFill>
              <a:latin typeface="Arial Narrow" charset="0"/>
            </a:rPr>
            <a:t>Principales acciones del Sistema Nacional de Protección al Consumidor.</a:t>
          </a:r>
          <a:endParaRPr lang="es-SV" sz="2200" kern="1200" dirty="0"/>
        </a:p>
      </dsp:txBody>
      <dsp:txXfrm>
        <a:off x="1984540" y="726042"/>
        <a:ext cx="5648307" cy="691179"/>
      </dsp:txXfrm>
    </dsp:sp>
    <dsp:sp modelId="{858AD245-A4DF-4EFD-9DB2-8BC1CE232CE2}">
      <dsp:nvSpPr>
        <dsp:cNvPr id="0" name=""/>
        <dsp:cNvSpPr/>
      </dsp:nvSpPr>
      <dsp:spPr>
        <a:xfrm>
          <a:off x="616388" y="868570"/>
          <a:ext cx="751763" cy="406123"/>
        </a:xfrm>
        <a:prstGeom prst="round2SameRect">
          <a:avLst>
            <a:gd name="adj1" fmla="val 16670"/>
            <a:gd name="adj2" fmla="val 0"/>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8</a:t>
          </a:r>
          <a:endParaRPr lang="es-SV" sz="2800" b="1" kern="1200" dirty="0"/>
        </a:p>
      </dsp:txBody>
      <dsp:txXfrm>
        <a:off x="636217" y="888399"/>
        <a:ext cx="712105" cy="386294"/>
      </dsp:txXfrm>
    </dsp:sp>
    <dsp:sp modelId="{F2194206-BE28-45A6-9A1D-47D22E67A158}">
      <dsp:nvSpPr>
        <dsp:cNvPr id="0" name=""/>
        <dsp:cNvSpPr/>
      </dsp:nvSpPr>
      <dsp:spPr>
        <a:xfrm>
          <a:off x="1984540" y="1451780"/>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Construyendo sinergias en beneficio de las y los consumidores.</a:t>
          </a:r>
          <a:endParaRPr lang="es-SV" sz="2200" kern="1200" dirty="0"/>
        </a:p>
      </dsp:txBody>
      <dsp:txXfrm>
        <a:off x="1984540" y="1451780"/>
        <a:ext cx="5648307" cy="691179"/>
      </dsp:txXfrm>
    </dsp:sp>
    <dsp:sp modelId="{AB5AA925-CC9A-48B9-8493-17C609CF3716}">
      <dsp:nvSpPr>
        <dsp:cNvPr id="0" name=""/>
        <dsp:cNvSpPr/>
      </dsp:nvSpPr>
      <dsp:spPr>
        <a:xfrm>
          <a:off x="616388" y="1594309"/>
          <a:ext cx="751763" cy="406123"/>
        </a:xfrm>
        <a:prstGeom prst="round2SameRect">
          <a:avLst>
            <a:gd name="adj1" fmla="val 16670"/>
            <a:gd name="adj2" fmla="val 0"/>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9</a:t>
          </a:r>
          <a:endParaRPr lang="es-SV" sz="2800" b="1" kern="1200" dirty="0"/>
        </a:p>
      </dsp:txBody>
      <dsp:txXfrm>
        <a:off x="636217" y="1614138"/>
        <a:ext cx="712105" cy="386294"/>
      </dsp:txXfrm>
    </dsp:sp>
    <dsp:sp modelId="{400BCA1C-C215-4A47-B82F-5BE14BBAB2C4}">
      <dsp:nvSpPr>
        <dsp:cNvPr id="0" name=""/>
        <dsp:cNvSpPr/>
      </dsp:nvSpPr>
      <dsp:spPr>
        <a:xfrm>
          <a:off x="1984540" y="2177519"/>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Trabajando con responsabilidad y transparencia.</a:t>
          </a:r>
          <a:endParaRPr lang="es-SV" sz="2200" kern="1200" dirty="0"/>
        </a:p>
      </dsp:txBody>
      <dsp:txXfrm>
        <a:off x="1984540" y="2177519"/>
        <a:ext cx="5648307" cy="691179"/>
      </dsp:txXfrm>
    </dsp:sp>
    <dsp:sp modelId="{781DE2AB-07E1-446D-8462-5C9A5D4DDD08}">
      <dsp:nvSpPr>
        <dsp:cNvPr id="0" name=""/>
        <dsp:cNvSpPr/>
      </dsp:nvSpPr>
      <dsp:spPr>
        <a:xfrm>
          <a:off x="616388" y="2320047"/>
          <a:ext cx="751763" cy="406123"/>
        </a:xfrm>
        <a:prstGeom prst="round2SameRect">
          <a:avLst>
            <a:gd name="adj1" fmla="val 16670"/>
            <a:gd name="adj2" fmla="val 0"/>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10</a:t>
          </a:r>
          <a:endParaRPr lang="es-SV" sz="2800" b="1" kern="1200" dirty="0"/>
        </a:p>
      </dsp:txBody>
      <dsp:txXfrm>
        <a:off x="636217" y="2339876"/>
        <a:ext cx="712105" cy="386294"/>
      </dsp:txXfrm>
    </dsp:sp>
    <dsp:sp modelId="{0C7ACBA7-4558-496B-9FBC-1F3968ADC0DD}">
      <dsp:nvSpPr>
        <dsp:cNvPr id="0" name=""/>
        <dsp:cNvSpPr/>
      </dsp:nvSpPr>
      <dsp:spPr>
        <a:xfrm>
          <a:off x="1984540" y="2903258"/>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Posicionando en la opinión pública el trabajo institucional.</a:t>
          </a:r>
          <a:r>
            <a:rPr lang="es-SV" sz="2200" b="1" kern="1200" dirty="0" smtClean="0">
              <a:latin typeface="Arial Narrow" charset="0"/>
              <a:cs typeface="Arial" charset="0"/>
            </a:rPr>
            <a:t> </a:t>
          </a:r>
          <a:endParaRPr lang="es-SV" sz="2200" kern="1200" dirty="0"/>
        </a:p>
      </dsp:txBody>
      <dsp:txXfrm>
        <a:off x="1984540" y="2903258"/>
        <a:ext cx="5648307" cy="691179"/>
      </dsp:txXfrm>
    </dsp:sp>
    <dsp:sp modelId="{657B83DE-3359-4C01-90D5-7DC12512EF53}">
      <dsp:nvSpPr>
        <dsp:cNvPr id="0" name=""/>
        <dsp:cNvSpPr/>
      </dsp:nvSpPr>
      <dsp:spPr>
        <a:xfrm>
          <a:off x="616388" y="3045786"/>
          <a:ext cx="751763" cy="406123"/>
        </a:xfrm>
        <a:prstGeom prst="round2SameRect">
          <a:avLst>
            <a:gd name="adj1" fmla="val 16670"/>
            <a:gd name="adj2" fmla="val 0"/>
          </a:avLst>
        </a:prstGeom>
        <a:solidFill>
          <a:schemeClr val="accent5">
            <a:hueOff val="-7947101"/>
            <a:satOff val="31849"/>
            <a:lumOff val="69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11</a:t>
          </a:r>
          <a:endParaRPr lang="es-SV" sz="2800" b="1" kern="1200" dirty="0"/>
        </a:p>
      </dsp:txBody>
      <dsp:txXfrm>
        <a:off x="636217" y="3065615"/>
        <a:ext cx="712105" cy="386294"/>
      </dsp:txXfrm>
    </dsp:sp>
    <dsp:sp modelId="{7CD1F047-8642-49B5-889D-D3E41C93E755}">
      <dsp:nvSpPr>
        <dsp:cNvPr id="0" name=""/>
        <dsp:cNvSpPr/>
      </dsp:nvSpPr>
      <dsp:spPr>
        <a:xfrm>
          <a:off x="1984540" y="3628996"/>
          <a:ext cx="5648307" cy="69117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S" sz="2200" b="1" kern="1200" dirty="0" smtClean="0">
              <a:solidFill>
                <a:srgbClr val="0070C0"/>
              </a:solidFill>
              <a:latin typeface="Arial Narrow" charset="0"/>
            </a:rPr>
            <a:t>Ejecución presupuestaria.</a:t>
          </a:r>
          <a:endParaRPr lang="es-SV" sz="2200" kern="1200" dirty="0"/>
        </a:p>
      </dsp:txBody>
      <dsp:txXfrm>
        <a:off x="1984540" y="3628996"/>
        <a:ext cx="5648307" cy="691179"/>
      </dsp:txXfrm>
    </dsp:sp>
    <dsp:sp modelId="{9D9D76B1-3746-4CB4-82C2-DACC72DC6BC3}">
      <dsp:nvSpPr>
        <dsp:cNvPr id="0" name=""/>
        <dsp:cNvSpPr/>
      </dsp:nvSpPr>
      <dsp:spPr>
        <a:xfrm>
          <a:off x="616388" y="3771524"/>
          <a:ext cx="751763" cy="406123"/>
        </a:xfrm>
        <a:prstGeom prst="round2SameRect">
          <a:avLst>
            <a:gd name="adj1" fmla="val 16670"/>
            <a:gd name="adj2" fmla="val 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SV" sz="2800" b="1" kern="1200" dirty="0" smtClean="0"/>
            <a:t>12</a:t>
          </a:r>
          <a:endParaRPr lang="es-SV" sz="2800" b="1" kern="1200" dirty="0"/>
        </a:p>
      </dsp:txBody>
      <dsp:txXfrm>
        <a:off x="636217" y="3791353"/>
        <a:ext cx="712105" cy="38629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720072" y="0"/>
          <a:ext cx="7225120" cy="109447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8. Sistema Nacional de Protección al Consumidor.</a:t>
          </a:r>
        </a:p>
      </dsp:txBody>
      <dsp:txXfrm>
        <a:off x="773500" y="53428"/>
        <a:ext cx="7118264" cy="98761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05"/>
          <a:ext cx="7225120" cy="98859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8. Sistema Nacional de Protección al Consumidor.</a:t>
          </a:r>
        </a:p>
      </dsp:txBody>
      <dsp:txXfrm>
        <a:off x="408295" y="120264"/>
        <a:ext cx="7128602" cy="89207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D003E-0BF8-45E2-92A7-9CD5EF7D9207}">
      <dsp:nvSpPr>
        <dsp:cNvPr id="0" name=""/>
        <dsp:cNvSpPr/>
      </dsp:nvSpPr>
      <dsp:spPr>
        <a:xfrm>
          <a:off x="824739" y="0"/>
          <a:ext cx="4662536" cy="3756929"/>
        </a:xfrm>
        <a:prstGeom prst="ellipse">
          <a:avLst/>
        </a:prstGeom>
        <a:solidFill>
          <a:srgbClr val="00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SV" sz="1800" b="1" kern="1200" dirty="0" smtClean="0"/>
            <a:t>266</a:t>
          </a:r>
        </a:p>
        <a:p>
          <a:pPr lvl="0" algn="ctr" defTabSz="800100">
            <a:lnSpc>
              <a:spcPct val="90000"/>
            </a:lnSpc>
            <a:spcBef>
              <a:spcPct val="0"/>
            </a:spcBef>
            <a:spcAft>
              <a:spcPct val="35000"/>
            </a:spcAft>
          </a:pPr>
          <a:r>
            <a:rPr lang="es-SV" sz="1800" b="1" kern="1200" dirty="0" smtClean="0"/>
            <a:t>proveedores</a:t>
          </a:r>
          <a:endParaRPr lang="es-SV" sz="1900" b="1" kern="1200" dirty="0"/>
        </a:p>
      </dsp:txBody>
      <dsp:txXfrm>
        <a:off x="2341229" y="187846"/>
        <a:ext cx="1629556" cy="563539"/>
      </dsp:txXfrm>
    </dsp:sp>
    <dsp:sp modelId="{E4A547AB-CFDE-4C56-AC88-6DA9FDAB9126}">
      <dsp:nvSpPr>
        <dsp:cNvPr id="0" name=""/>
        <dsp:cNvSpPr/>
      </dsp:nvSpPr>
      <dsp:spPr>
        <a:xfrm>
          <a:off x="1495046" y="939232"/>
          <a:ext cx="3321923" cy="2817696"/>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SV" sz="1800" b="1" kern="1200" dirty="0" smtClean="0"/>
        </a:p>
        <a:p>
          <a:pPr lvl="0" algn="ctr" defTabSz="800100">
            <a:lnSpc>
              <a:spcPct val="90000"/>
            </a:lnSpc>
            <a:spcBef>
              <a:spcPct val="0"/>
            </a:spcBef>
            <a:spcAft>
              <a:spcPct val="35000"/>
            </a:spcAft>
          </a:pPr>
          <a:r>
            <a:rPr lang="es-SV" sz="1800" b="1" kern="1200" dirty="0" smtClean="0"/>
            <a:t>193</a:t>
          </a:r>
        </a:p>
        <a:p>
          <a:pPr lvl="0" algn="ctr" defTabSz="800100">
            <a:lnSpc>
              <a:spcPct val="90000"/>
            </a:lnSpc>
            <a:spcBef>
              <a:spcPct val="0"/>
            </a:spcBef>
            <a:spcAft>
              <a:spcPct val="35000"/>
            </a:spcAft>
          </a:pPr>
          <a:r>
            <a:rPr lang="es-SV" sz="1800" b="1" kern="1200" dirty="0" smtClean="0"/>
            <a:t>empresas </a:t>
          </a:r>
          <a:endParaRPr lang="es-SV" sz="1800" b="1" kern="1200" dirty="0"/>
        </a:p>
      </dsp:txBody>
      <dsp:txXfrm>
        <a:off x="2381999" y="1115338"/>
        <a:ext cx="1548016" cy="528318"/>
      </dsp:txXfrm>
    </dsp:sp>
    <dsp:sp modelId="{401A0565-50C3-4428-B362-C8F4282302CB}">
      <dsp:nvSpPr>
        <dsp:cNvPr id="0" name=""/>
        <dsp:cNvSpPr/>
      </dsp:nvSpPr>
      <dsp:spPr>
        <a:xfrm>
          <a:off x="2227126" y="2073110"/>
          <a:ext cx="1857763" cy="1489171"/>
        </a:xfrm>
        <a:prstGeom prst="ellipse">
          <a:avLst/>
        </a:prstGeom>
        <a:solidFill>
          <a:srgbClr val="FF3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SV" sz="1800" b="1" kern="1200" dirty="0" smtClean="0"/>
            <a:t>8 talleres</a:t>
          </a:r>
          <a:endParaRPr lang="es-SV" sz="1800" b="1" kern="1200" dirty="0"/>
        </a:p>
      </dsp:txBody>
      <dsp:txXfrm>
        <a:off x="2499189" y="2445403"/>
        <a:ext cx="1313637" cy="74458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72005"/>
          <a:ext cx="7225120" cy="98859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8. Sistema Nacional de Protección al Consumidor.</a:t>
          </a:r>
        </a:p>
      </dsp:txBody>
      <dsp:txXfrm>
        <a:off x="408295" y="120264"/>
        <a:ext cx="7128602" cy="89207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1"/>
          <a:ext cx="7225120" cy="113260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8. Sistema Nacional de Protección al Consumidor.</a:t>
          </a:r>
        </a:p>
      </dsp:txBody>
      <dsp:txXfrm>
        <a:off x="415325" y="55290"/>
        <a:ext cx="7114542" cy="1022026"/>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56558"/>
          <a:ext cx="7225120" cy="10194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9. </a:t>
          </a:r>
          <a:r>
            <a:rPr lang="es-ES" sz="2800" kern="1200" dirty="0" smtClean="0"/>
            <a:t>Construyendo sinergias en beneficio </a:t>
          </a:r>
        </a:p>
        <a:p>
          <a:pPr lvl="0" algn="ctr" defTabSz="1244600">
            <a:lnSpc>
              <a:spcPct val="100000"/>
            </a:lnSpc>
            <a:spcBef>
              <a:spcPct val="0"/>
            </a:spcBef>
            <a:spcAft>
              <a:spcPts val="0"/>
            </a:spcAft>
          </a:pPr>
          <a:r>
            <a:rPr lang="es-ES" sz="2800" kern="1200" dirty="0" smtClean="0"/>
            <a:t>de las y los consumidores</a:t>
          </a:r>
          <a:r>
            <a:rPr lang="es-SV" sz="2800" kern="1200" dirty="0" smtClean="0"/>
            <a:t>.</a:t>
          </a:r>
        </a:p>
      </dsp:txBody>
      <dsp:txXfrm>
        <a:off x="409803" y="106325"/>
        <a:ext cx="7125586" cy="91995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56558"/>
          <a:ext cx="7225120" cy="10194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10. </a:t>
          </a:r>
          <a:r>
            <a:rPr lang="es-ES" sz="2800" kern="1200" dirty="0" smtClean="0"/>
            <a:t>Trabajando con responsabilidad </a:t>
          </a:r>
        </a:p>
        <a:p>
          <a:pPr lvl="0" algn="ctr" defTabSz="1244600">
            <a:lnSpc>
              <a:spcPct val="100000"/>
            </a:lnSpc>
            <a:spcBef>
              <a:spcPct val="0"/>
            </a:spcBef>
            <a:spcAft>
              <a:spcPts val="0"/>
            </a:spcAft>
          </a:pPr>
          <a:r>
            <a:rPr lang="es-ES" sz="2800" kern="1200" dirty="0" smtClean="0"/>
            <a:t>y transparencia</a:t>
          </a:r>
          <a:endParaRPr lang="es-SV" sz="2800" kern="1200" dirty="0" smtClean="0"/>
        </a:p>
      </dsp:txBody>
      <dsp:txXfrm>
        <a:off x="409803" y="106325"/>
        <a:ext cx="7125586" cy="91995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56558"/>
          <a:ext cx="7225120" cy="101948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11. </a:t>
          </a:r>
          <a:r>
            <a:rPr lang="es-ES" sz="2800" kern="1200" dirty="0" smtClean="0"/>
            <a:t>Posicionando en la opinión pública el trabajo institucional</a:t>
          </a:r>
          <a:endParaRPr lang="es-SV" sz="2800" kern="1200" dirty="0" smtClean="0"/>
        </a:p>
      </dsp:txBody>
      <dsp:txXfrm>
        <a:off x="409803" y="106325"/>
        <a:ext cx="7125586" cy="91995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0" y="504053"/>
          <a:ext cx="7224464" cy="64807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100000"/>
            </a:lnSpc>
            <a:spcBef>
              <a:spcPct val="0"/>
            </a:spcBef>
            <a:spcAft>
              <a:spcPts val="0"/>
            </a:spcAft>
          </a:pPr>
          <a:r>
            <a:rPr lang="es-SV" sz="4000" kern="1200" dirty="0" smtClean="0"/>
            <a:t>1. Atenciones brindadas</a:t>
          </a:r>
          <a:r>
            <a:rPr lang="es-SV" sz="2400" kern="1200" dirty="0" smtClean="0"/>
            <a:t>*</a:t>
          </a:r>
          <a:endParaRPr lang="es-SV" sz="2400" kern="1200" dirty="0"/>
        </a:p>
      </dsp:txBody>
      <dsp:txXfrm>
        <a:off x="31637" y="535690"/>
        <a:ext cx="7161190" cy="58480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E28FC-19E9-4354-AB30-A3BB352A858F}">
      <dsp:nvSpPr>
        <dsp:cNvPr id="0" name=""/>
        <dsp:cNvSpPr/>
      </dsp:nvSpPr>
      <dsp:spPr>
        <a:xfrm>
          <a:off x="2181699" y="2092523"/>
          <a:ext cx="1613860" cy="161386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SV" sz="3100" kern="1200" dirty="0" smtClean="0"/>
            <a:t>Total 64,156</a:t>
          </a:r>
          <a:endParaRPr lang="es-SV" sz="3100" kern="1200" dirty="0"/>
        </a:p>
      </dsp:txBody>
      <dsp:txXfrm>
        <a:off x="2418043" y="2328867"/>
        <a:ext cx="1141172" cy="1141172"/>
      </dsp:txXfrm>
    </dsp:sp>
    <dsp:sp modelId="{2805853F-2942-4DC2-A57C-89FE5B862EFB}">
      <dsp:nvSpPr>
        <dsp:cNvPr id="0" name=""/>
        <dsp:cNvSpPr/>
      </dsp:nvSpPr>
      <dsp:spPr>
        <a:xfrm rot="11700000">
          <a:off x="743558" y="2256868"/>
          <a:ext cx="1410376" cy="459950"/>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03957F7-6A9A-43A5-80C3-B1F1496CF959}">
      <dsp:nvSpPr>
        <dsp:cNvPr id="0" name=""/>
        <dsp:cNvSpPr/>
      </dsp:nvSpPr>
      <dsp:spPr>
        <a:xfrm>
          <a:off x="1003" y="1691060"/>
          <a:ext cx="1533167" cy="122653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SV" sz="2000" kern="1200" dirty="0" smtClean="0"/>
            <a:t>Asesorías 47,659</a:t>
          </a:r>
        </a:p>
        <a:p>
          <a:pPr lvl="0" algn="ctr" defTabSz="889000">
            <a:lnSpc>
              <a:spcPct val="90000"/>
            </a:lnSpc>
            <a:spcBef>
              <a:spcPct val="0"/>
            </a:spcBef>
            <a:spcAft>
              <a:spcPct val="35000"/>
            </a:spcAft>
          </a:pPr>
          <a:r>
            <a:rPr lang="es-SV" sz="2000" kern="1200" dirty="0" smtClean="0"/>
            <a:t>74.29%</a:t>
          </a:r>
          <a:endParaRPr lang="es-SV" sz="2000" kern="1200" dirty="0"/>
        </a:p>
      </dsp:txBody>
      <dsp:txXfrm>
        <a:off x="36927" y="1726984"/>
        <a:ext cx="1461319" cy="1154685"/>
      </dsp:txXfrm>
    </dsp:sp>
    <dsp:sp modelId="{7E78E4BF-744E-48FE-A02F-499FBF4A886B}">
      <dsp:nvSpPr>
        <dsp:cNvPr id="0" name=""/>
        <dsp:cNvSpPr/>
      </dsp:nvSpPr>
      <dsp:spPr>
        <a:xfrm rot="14700000">
          <a:off x="1609701" y="1224639"/>
          <a:ext cx="1410376" cy="459950"/>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D0E269A-23DE-43F2-BE01-57DA6CA570D4}">
      <dsp:nvSpPr>
        <dsp:cNvPr id="0" name=""/>
        <dsp:cNvSpPr/>
      </dsp:nvSpPr>
      <dsp:spPr>
        <a:xfrm>
          <a:off x="1250281" y="202229"/>
          <a:ext cx="1533167" cy="122653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SV" sz="2000" kern="1200" dirty="0" smtClean="0"/>
            <a:t>Denuncias 12,203</a:t>
          </a:r>
        </a:p>
        <a:p>
          <a:pPr lvl="0" algn="ctr" defTabSz="889000">
            <a:lnSpc>
              <a:spcPct val="90000"/>
            </a:lnSpc>
            <a:spcBef>
              <a:spcPct val="0"/>
            </a:spcBef>
            <a:spcAft>
              <a:spcPct val="35000"/>
            </a:spcAft>
          </a:pPr>
          <a:r>
            <a:rPr lang="es-SV" sz="2000" kern="1200" dirty="0" smtClean="0"/>
            <a:t>19.02%</a:t>
          </a:r>
          <a:endParaRPr lang="es-SV" sz="2000" kern="1200" dirty="0"/>
        </a:p>
      </dsp:txBody>
      <dsp:txXfrm>
        <a:off x="1286205" y="238153"/>
        <a:ext cx="1461319" cy="1154685"/>
      </dsp:txXfrm>
    </dsp:sp>
    <dsp:sp modelId="{5C6A8298-247F-4343-91D1-67A3EA4507EA}">
      <dsp:nvSpPr>
        <dsp:cNvPr id="0" name=""/>
        <dsp:cNvSpPr/>
      </dsp:nvSpPr>
      <dsp:spPr>
        <a:xfrm rot="17700000">
          <a:off x="2957181" y="1224639"/>
          <a:ext cx="1410376" cy="459950"/>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C42BDE9-B2BD-46F5-83FD-184EA5E40E32}">
      <dsp:nvSpPr>
        <dsp:cNvPr id="0" name=""/>
        <dsp:cNvSpPr/>
      </dsp:nvSpPr>
      <dsp:spPr>
        <a:xfrm>
          <a:off x="3193811" y="202229"/>
          <a:ext cx="1533167" cy="122653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SV" sz="2000" kern="1200" dirty="0" smtClean="0"/>
            <a:t>Derivaciones 2,552</a:t>
          </a:r>
        </a:p>
        <a:p>
          <a:pPr lvl="0" algn="ctr" defTabSz="889000">
            <a:lnSpc>
              <a:spcPct val="90000"/>
            </a:lnSpc>
            <a:spcBef>
              <a:spcPct val="0"/>
            </a:spcBef>
            <a:spcAft>
              <a:spcPct val="35000"/>
            </a:spcAft>
          </a:pPr>
          <a:r>
            <a:rPr lang="es-SV" sz="2000" kern="1200" dirty="0" smtClean="0"/>
            <a:t>3.98%</a:t>
          </a:r>
          <a:endParaRPr lang="es-SV" sz="2000" kern="1200" dirty="0"/>
        </a:p>
      </dsp:txBody>
      <dsp:txXfrm>
        <a:off x="3229735" y="238153"/>
        <a:ext cx="1461319" cy="1154685"/>
      </dsp:txXfrm>
    </dsp:sp>
    <dsp:sp modelId="{14ED43EE-01E8-4B56-95D2-CBCD7D00D98E}">
      <dsp:nvSpPr>
        <dsp:cNvPr id="0" name=""/>
        <dsp:cNvSpPr/>
      </dsp:nvSpPr>
      <dsp:spPr>
        <a:xfrm rot="20700000">
          <a:off x="3823324" y="2256868"/>
          <a:ext cx="1410376" cy="459950"/>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F337E26-DDDD-482A-A041-07287B8532D9}">
      <dsp:nvSpPr>
        <dsp:cNvPr id="0" name=""/>
        <dsp:cNvSpPr/>
      </dsp:nvSpPr>
      <dsp:spPr>
        <a:xfrm>
          <a:off x="4443088" y="1691060"/>
          <a:ext cx="1533167" cy="122653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s-SV" sz="2000" kern="1200" dirty="0" smtClean="0"/>
            <a:t>Gestiones 1,742</a:t>
          </a:r>
        </a:p>
        <a:p>
          <a:pPr lvl="0" algn="ctr" defTabSz="889000">
            <a:lnSpc>
              <a:spcPct val="90000"/>
            </a:lnSpc>
            <a:spcBef>
              <a:spcPct val="0"/>
            </a:spcBef>
            <a:spcAft>
              <a:spcPct val="35000"/>
            </a:spcAft>
          </a:pPr>
          <a:r>
            <a:rPr lang="es-SV" sz="2000" kern="1200" dirty="0" smtClean="0"/>
            <a:t>2.72% </a:t>
          </a:r>
          <a:endParaRPr lang="es-SV" sz="2000" kern="1200" dirty="0"/>
        </a:p>
      </dsp:txBody>
      <dsp:txXfrm>
        <a:off x="4479012" y="1726984"/>
        <a:ext cx="1461319" cy="11546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60036" y="196504"/>
          <a:ext cx="7225120" cy="73959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Atenciones brindadas por oficina</a:t>
          </a:r>
        </a:p>
        <a:p>
          <a:pPr lvl="0" algn="ctr" defTabSz="1244600">
            <a:lnSpc>
              <a:spcPct val="100000"/>
            </a:lnSpc>
            <a:spcBef>
              <a:spcPct val="0"/>
            </a:spcBef>
            <a:spcAft>
              <a:spcPts val="0"/>
            </a:spcAft>
          </a:pPr>
          <a:r>
            <a:rPr lang="es-SV" sz="1600" kern="1200" dirty="0" smtClean="0"/>
            <a:t>Junio 2013 – Mayo 2014*</a:t>
          </a:r>
          <a:endParaRPr lang="es-SV" sz="1600" kern="1200" dirty="0"/>
        </a:p>
      </dsp:txBody>
      <dsp:txXfrm>
        <a:off x="396140" y="232608"/>
        <a:ext cx="7152912" cy="66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396858" y="754565"/>
          <a:ext cx="7964053" cy="73959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Atenciones brindadas por oficina</a:t>
          </a:r>
        </a:p>
        <a:p>
          <a:pPr lvl="0" algn="ctr" defTabSz="1244600">
            <a:lnSpc>
              <a:spcPct val="100000"/>
            </a:lnSpc>
            <a:spcBef>
              <a:spcPct val="0"/>
            </a:spcBef>
            <a:spcAft>
              <a:spcPts val="0"/>
            </a:spcAft>
          </a:pPr>
          <a:r>
            <a:rPr lang="es-SV" sz="1600" kern="1200" dirty="0" smtClean="0"/>
            <a:t>Junio 2013 – Mayo 2014*</a:t>
          </a:r>
          <a:endParaRPr lang="es-SV" sz="1600" kern="1200" dirty="0"/>
        </a:p>
      </dsp:txBody>
      <dsp:txXfrm>
        <a:off x="432962" y="790669"/>
        <a:ext cx="7891845" cy="6673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70FF-C930-423E-8844-56C3479C5476}">
      <dsp:nvSpPr>
        <dsp:cNvPr id="0" name=""/>
        <dsp:cNvSpPr/>
      </dsp:nvSpPr>
      <dsp:spPr>
        <a:xfrm>
          <a:off x="138754" y="110142"/>
          <a:ext cx="8381091" cy="885572"/>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es-SV" sz="2400" kern="1200" dirty="0" smtClean="0"/>
            <a:t>Atenciones brindadas por tipo para la Oficina Regional de Oriente junio 2013 – mayo 2014*</a:t>
          </a:r>
          <a:endParaRPr lang="es-SV" sz="2400" kern="1200" dirty="0"/>
        </a:p>
      </dsp:txBody>
      <dsp:txXfrm>
        <a:off x="181984" y="153372"/>
        <a:ext cx="8294631" cy="7991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26833" cy="463550"/>
          </a:xfrm>
          <a:prstGeom prst="rect">
            <a:avLst/>
          </a:prstGeom>
        </p:spPr>
        <p:txBody>
          <a:bodyPr vert="horz" lIns="92446" tIns="46223" rIns="92446" bIns="46223" rtlCol="0"/>
          <a:lstStyle>
            <a:lvl1pPr algn="l">
              <a:defRPr sz="1200">
                <a:ea typeface="+mn-ea"/>
              </a:defRPr>
            </a:lvl1pPr>
          </a:lstStyle>
          <a:p>
            <a:pPr>
              <a:defRPr/>
            </a:pPr>
            <a:endParaRPr lang="es-SV"/>
          </a:p>
        </p:txBody>
      </p:sp>
      <p:sp>
        <p:nvSpPr>
          <p:cNvPr id="3" name="2 Marcador de fecha"/>
          <p:cNvSpPr>
            <a:spLocks noGrp="1"/>
          </p:cNvSpPr>
          <p:nvPr>
            <p:ph type="dt" sz="quarter" idx="1"/>
          </p:nvPr>
        </p:nvSpPr>
        <p:spPr>
          <a:xfrm>
            <a:off x="3956551" y="0"/>
            <a:ext cx="3026833" cy="463550"/>
          </a:xfrm>
          <a:prstGeom prst="rect">
            <a:avLst/>
          </a:prstGeom>
        </p:spPr>
        <p:txBody>
          <a:bodyPr vert="horz" wrap="square" lIns="92446" tIns="46223" rIns="92446" bIns="46223" numCol="1" anchor="t" anchorCtr="0" compatLnSpc="1">
            <a:prstTxWarp prst="textNoShape">
              <a:avLst/>
            </a:prstTxWarp>
          </a:bodyPr>
          <a:lstStyle>
            <a:lvl1pPr algn="r">
              <a:defRPr sz="1200"/>
            </a:lvl1pPr>
          </a:lstStyle>
          <a:p>
            <a:fld id="{A04F8CC8-2ADF-49CD-B8B1-297A60547D21}" type="datetime1">
              <a:rPr lang="es-SV"/>
              <a:pPr/>
              <a:t>15/05/2014</a:t>
            </a:fld>
            <a:endParaRPr lang="es-SV"/>
          </a:p>
        </p:txBody>
      </p:sp>
      <p:sp>
        <p:nvSpPr>
          <p:cNvPr id="4" name="3 Marcador de pie de página"/>
          <p:cNvSpPr>
            <a:spLocks noGrp="1"/>
          </p:cNvSpPr>
          <p:nvPr>
            <p:ph type="ftr" sz="quarter" idx="2"/>
          </p:nvPr>
        </p:nvSpPr>
        <p:spPr>
          <a:xfrm>
            <a:off x="1" y="8805841"/>
            <a:ext cx="3026833" cy="463550"/>
          </a:xfrm>
          <a:prstGeom prst="rect">
            <a:avLst/>
          </a:prstGeom>
        </p:spPr>
        <p:txBody>
          <a:bodyPr vert="horz" lIns="92446" tIns="46223" rIns="92446" bIns="46223" rtlCol="0" anchor="b"/>
          <a:lstStyle>
            <a:lvl1pPr algn="l">
              <a:defRPr sz="1200">
                <a:ea typeface="+mn-ea"/>
              </a:defRPr>
            </a:lvl1pPr>
          </a:lstStyle>
          <a:p>
            <a:pPr>
              <a:defRPr/>
            </a:pPr>
            <a:endParaRPr lang="es-SV"/>
          </a:p>
        </p:txBody>
      </p:sp>
      <p:sp>
        <p:nvSpPr>
          <p:cNvPr id="5" name="4 Marcador de número de diapositiva"/>
          <p:cNvSpPr>
            <a:spLocks noGrp="1"/>
          </p:cNvSpPr>
          <p:nvPr>
            <p:ph type="sldNum" sz="quarter" idx="3"/>
          </p:nvPr>
        </p:nvSpPr>
        <p:spPr>
          <a:xfrm>
            <a:off x="3956551" y="8805841"/>
            <a:ext cx="3026833" cy="463550"/>
          </a:xfrm>
          <a:prstGeom prst="rect">
            <a:avLst/>
          </a:prstGeom>
        </p:spPr>
        <p:txBody>
          <a:bodyPr vert="horz" wrap="square" lIns="92446" tIns="46223" rIns="92446" bIns="46223" numCol="1" anchor="b" anchorCtr="0" compatLnSpc="1">
            <a:prstTxWarp prst="textNoShape">
              <a:avLst/>
            </a:prstTxWarp>
          </a:bodyPr>
          <a:lstStyle>
            <a:lvl1pPr algn="r">
              <a:defRPr sz="1200"/>
            </a:lvl1pPr>
          </a:lstStyle>
          <a:p>
            <a:fld id="{43D9213D-7045-4D90-BCAE-8E07E8BB65E8}" type="slidenum">
              <a:rPr lang="es-SV"/>
              <a:pPr/>
              <a:t>‹Nº›</a:t>
            </a:fld>
            <a:endParaRPr lang="es-SV"/>
          </a:p>
        </p:txBody>
      </p:sp>
    </p:spTree>
    <p:extLst>
      <p:ext uri="{BB962C8B-B14F-4D97-AF65-F5344CB8AC3E}">
        <p14:creationId xmlns:p14="http://schemas.microsoft.com/office/powerpoint/2010/main" val="1705630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26833" cy="463550"/>
          </a:xfrm>
          <a:prstGeom prst="rect">
            <a:avLst/>
          </a:prstGeom>
        </p:spPr>
        <p:txBody>
          <a:bodyPr vert="horz" lIns="92446" tIns="46223" rIns="92446" bIns="46223" rtlCol="0"/>
          <a:lstStyle>
            <a:lvl1pPr algn="l" fontAlgn="auto">
              <a:spcBef>
                <a:spcPts val="0"/>
              </a:spcBef>
              <a:spcAft>
                <a:spcPts val="0"/>
              </a:spcAft>
              <a:defRPr sz="1200">
                <a:latin typeface="+mn-lt"/>
                <a:ea typeface="+mn-ea"/>
                <a:cs typeface="+mn-cs"/>
              </a:defRPr>
            </a:lvl1pPr>
          </a:lstStyle>
          <a:p>
            <a:pPr>
              <a:defRPr/>
            </a:pPr>
            <a:endParaRPr lang="es-MX"/>
          </a:p>
        </p:txBody>
      </p:sp>
      <p:sp>
        <p:nvSpPr>
          <p:cNvPr id="3" name="2 Marcador de fecha"/>
          <p:cNvSpPr>
            <a:spLocks noGrp="1"/>
          </p:cNvSpPr>
          <p:nvPr>
            <p:ph type="dt" idx="1"/>
          </p:nvPr>
        </p:nvSpPr>
        <p:spPr>
          <a:xfrm>
            <a:off x="3956551" y="0"/>
            <a:ext cx="3026833" cy="463550"/>
          </a:xfrm>
          <a:prstGeom prst="rect">
            <a:avLst/>
          </a:prstGeom>
        </p:spPr>
        <p:txBody>
          <a:bodyPr vert="horz" wrap="square" lIns="92446" tIns="46223" rIns="92446" bIns="46223" numCol="1" anchor="t" anchorCtr="0" compatLnSpc="1">
            <a:prstTxWarp prst="textNoShape">
              <a:avLst/>
            </a:prstTxWarp>
          </a:bodyPr>
          <a:lstStyle>
            <a:lvl1pPr algn="r">
              <a:defRPr sz="1200">
                <a:latin typeface="Calibri" charset="0"/>
              </a:defRPr>
            </a:lvl1pPr>
          </a:lstStyle>
          <a:p>
            <a:fld id="{09DA802A-31E0-47F8-80DA-BD6C3CD94D63}" type="datetime1">
              <a:rPr lang="es-MX"/>
              <a:pPr/>
              <a:t>15/05/2014</a:t>
            </a:fld>
            <a:endParaRPr lang="es-MX"/>
          </a:p>
        </p:txBody>
      </p:sp>
      <p:sp>
        <p:nvSpPr>
          <p:cNvPr id="4" name="3 Marcador de imagen de diapositiva"/>
          <p:cNvSpPr>
            <a:spLocks noGrp="1" noRot="1" noChangeAspect="1"/>
          </p:cNvSpPr>
          <p:nvPr>
            <p:ph type="sldImg" idx="2"/>
          </p:nvPr>
        </p:nvSpPr>
        <p:spPr>
          <a:xfrm>
            <a:off x="1174750" y="695325"/>
            <a:ext cx="4637088" cy="3476625"/>
          </a:xfrm>
          <a:prstGeom prst="rect">
            <a:avLst/>
          </a:prstGeom>
          <a:noFill/>
          <a:ln w="12700">
            <a:solidFill>
              <a:prstClr val="black"/>
            </a:solidFill>
          </a:ln>
        </p:spPr>
        <p:txBody>
          <a:bodyPr vert="horz" lIns="92446" tIns="46223" rIns="92446" bIns="46223" rtlCol="0" anchor="ctr"/>
          <a:lstStyle/>
          <a:p>
            <a:pPr lvl="0"/>
            <a:endParaRPr lang="es-MX" noProof="0" smtClean="0"/>
          </a:p>
        </p:txBody>
      </p:sp>
      <p:sp>
        <p:nvSpPr>
          <p:cNvPr id="5" name="4 Marcador de notas"/>
          <p:cNvSpPr>
            <a:spLocks noGrp="1"/>
          </p:cNvSpPr>
          <p:nvPr>
            <p:ph type="body" sz="quarter" idx="3"/>
          </p:nvPr>
        </p:nvSpPr>
        <p:spPr>
          <a:xfrm>
            <a:off x="698501" y="4403725"/>
            <a:ext cx="5588000" cy="4171950"/>
          </a:xfrm>
          <a:prstGeom prst="rect">
            <a:avLst/>
          </a:prstGeom>
        </p:spPr>
        <p:txBody>
          <a:bodyPr vert="horz" wrap="square" lIns="92446" tIns="46223" rIns="92446" bIns="46223" numCol="1" anchor="t" anchorCtr="0" compatLnSpc="1">
            <a:prstTxWarp prst="textNoShape">
              <a:avLst/>
            </a:prstTxWarp>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6" name="5 Marcador de pie de página"/>
          <p:cNvSpPr>
            <a:spLocks noGrp="1"/>
          </p:cNvSpPr>
          <p:nvPr>
            <p:ph type="ftr" sz="quarter" idx="4"/>
          </p:nvPr>
        </p:nvSpPr>
        <p:spPr>
          <a:xfrm>
            <a:off x="1" y="8805841"/>
            <a:ext cx="3026833" cy="463550"/>
          </a:xfrm>
          <a:prstGeom prst="rect">
            <a:avLst/>
          </a:prstGeom>
        </p:spPr>
        <p:txBody>
          <a:bodyPr vert="horz" lIns="92446" tIns="46223" rIns="92446" bIns="46223" rtlCol="0" anchor="b"/>
          <a:lstStyle>
            <a:lvl1pPr algn="l" fontAlgn="auto">
              <a:spcBef>
                <a:spcPts val="0"/>
              </a:spcBef>
              <a:spcAft>
                <a:spcPts val="0"/>
              </a:spcAft>
              <a:defRPr sz="1200">
                <a:latin typeface="+mn-lt"/>
                <a:ea typeface="+mn-ea"/>
                <a:cs typeface="+mn-cs"/>
              </a:defRPr>
            </a:lvl1pPr>
          </a:lstStyle>
          <a:p>
            <a:pPr>
              <a:defRPr/>
            </a:pPr>
            <a:endParaRPr lang="es-MX"/>
          </a:p>
        </p:txBody>
      </p:sp>
      <p:sp>
        <p:nvSpPr>
          <p:cNvPr id="7" name="6 Marcador de número de diapositiva"/>
          <p:cNvSpPr>
            <a:spLocks noGrp="1"/>
          </p:cNvSpPr>
          <p:nvPr>
            <p:ph type="sldNum" sz="quarter" idx="5"/>
          </p:nvPr>
        </p:nvSpPr>
        <p:spPr>
          <a:xfrm>
            <a:off x="3956551" y="8805841"/>
            <a:ext cx="3026833" cy="463550"/>
          </a:xfrm>
          <a:prstGeom prst="rect">
            <a:avLst/>
          </a:prstGeom>
        </p:spPr>
        <p:txBody>
          <a:bodyPr vert="horz" wrap="square" lIns="92446" tIns="46223" rIns="92446" bIns="46223" numCol="1" anchor="b" anchorCtr="0" compatLnSpc="1">
            <a:prstTxWarp prst="textNoShape">
              <a:avLst/>
            </a:prstTxWarp>
          </a:bodyPr>
          <a:lstStyle>
            <a:lvl1pPr algn="r">
              <a:defRPr sz="1200">
                <a:latin typeface="Calibri" charset="0"/>
              </a:defRPr>
            </a:lvl1pPr>
          </a:lstStyle>
          <a:p>
            <a:fld id="{1B89C565-CCF1-42BF-A648-7AD50E126321}" type="slidenum">
              <a:rPr lang="es-MX"/>
              <a:pPr/>
              <a:t>‹Nº›</a:t>
            </a:fld>
            <a:endParaRPr lang="es-MX"/>
          </a:p>
        </p:txBody>
      </p:sp>
    </p:spTree>
    <p:extLst>
      <p:ext uri="{BB962C8B-B14F-4D97-AF65-F5344CB8AC3E}">
        <p14:creationId xmlns:p14="http://schemas.microsoft.com/office/powerpoint/2010/main" val="11183818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9E0DD44-FAAB-DF45-80FB-6036EFB29C0D}" type="slidenum">
              <a:rPr lang="es-ES" smtClean="0"/>
              <a:t>1</a:t>
            </a:fld>
            <a:endParaRPr lang="es-ES"/>
          </a:p>
        </p:txBody>
      </p:sp>
    </p:spTree>
    <p:extLst>
      <p:ext uri="{BB962C8B-B14F-4D97-AF65-F5344CB8AC3E}">
        <p14:creationId xmlns:p14="http://schemas.microsoft.com/office/powerpoint/2010/main" val="382598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12</a:t>
            </a:fld>
            <a:endParaRPr lang="es-MX" sz="1200" dirty="0">
              <a:latin typeface="Calibri" charset="0"/>
            </a:endParaRPr>
          </a:p>
        </p:txBody>
      </p:sp>
    </p:spTree>
    <p:extLst>
      <p:ext uri="{BB962C8B-B14F-4D97-AF65-F5344CB8AC3E}">
        <p14:creationId xmlns:p14="http://schemas.microsoft.com/office/powerpoint/2010/main" val="231996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13</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14</a:t>
            </a:fld>
            <a:endParaRPr lang="es-MX" sz="1200" dirty="0">
              <a:latin typeface="Calibri" charset="0"/>
            </a:endParaRPr>
          </a:p>
        </p:txBody>
      </p:sp>
    </p:spTree>
    <p:extLst>
      <p:ext uri="{BB962C8B-B14F-4D97-AF65-F5344CB8AC3E}">
        <p14:creationId xmlns:p14="http://schemas.microsoft.com/office/powerpoint/2010/main" val="61151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15</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16</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17</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18</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19</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20</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21</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22</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23</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24</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25</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26</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27</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28</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29</a:t>
            </a:fld>
            <a:endParaRPr lang="es-MX" sz="1200" dirty="0">
              <a:latin typeface="Calibri" charset="0"/>
            </a:endParaRPr>
          </a:p>
        </p:txBody>
      </p:sp>
    </p:spTree>
    <p:extLst>
      <p:ext uri="{BB962C8B-B14F-4D97-AF65-F5344CB8AC3E}">
        <p14:creationId xmlns:p14="http://schemas.microsoft.com/office/powerpoint/2010/main" val="3066011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30</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31</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32</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33</a:t>
            </a:fld>
            <a:endParaRPr lang="es-MX" sz="1200" dirty="0">
              <a:latin typeface="Calibri" charset="0"/>
            </a:endParaRPr>
          </a:p>
        </p:txBody>
      </p:sp>
    </p:spTree>
    <p:extLst>
      <p:ext uri="{BB962C8B-B14F-4D97-AF65-F5344CB8AC3E}">
        <p14:creationId xmlns:p14="http://schemas.microsoft.com/office/powerpoint/2010/main" val="2449255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34</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35</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36</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37</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38</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39</a:t>
            </a:fld>
            <a:endParaRPr lang="es-MX" sz="1200" dirty="0">
              <a:latin typeface="Calibri" charset="0"/>
            </a:endParaRPr>
          </a:p>
        </p:txBody>
      </p:sp>
    </p:spTree>
    <p:extLst>
      <p:ext uri="{BB962C8B-B14F-4D97-AF65-F5344CB8AC3E}">
        <p14:creationId xmlns:p14="http://schemas.microsoft.com/office/powerpoint/2010/main" val="3684562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40</a:t>
            </a:fld>
            <a:endParaRPr lang="es-MX" sz="1200" dirty="0">
              <a:latin typeface="Calibri" charset="0"/>
            </a:endParaRPr>
          </a:p>
        </p:txBody>
      </p:sp>
    </p:spTree>
    <p:extLst>
      <p:ext uri="{BB962C8B-B14F-4D97-AF65-F5344CB8AC3E}">
        <p14:creationId xmlns:p14="http://schemas.microsoft.com/office/powerpoint/2010/main" val="272824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41</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42</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43</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44</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45</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9E0DD44-FAAB-DF45-80FB-6036EFB29C0D}" type="slidenum">
              <a:rPr lang="es-ES" smtClean="0"/>
              <a:t>46</a:t>
            </a:fld>
            <a:endParaRPr lang="es-ES"/>
          </a:p>
        </p:txBody>
      </p:sp>
    </p:spTree>
    <p:extLst>
      <p:ext uri="{BB962C8B-B14F-4D97-AF65-F5344CB8AC3E}">
        <p14:creationId xmlns:p14="http://schemas.microsoft.com/office/powerpoint/2010/main" val="3825983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5</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7</a:t>
            </a:fld>
            <a:endParaRPr lang="es-MX" sz="1200" dirty="0">
              <a:latin typeface="Calibri" charset="0"/>
            </a:endParaRPr>
          </a:p>
        </p:txBody>
      </p:sp>
    </p:spTree>
    <p:extLst>
      <p:ext uri="{BB962C8B-B14F-4D97-AF65-F5344CB8AC3E}">
        <p14:creationId xmlns:p14="http://schemas.microsoft.com/office/powerpoint/2010/main" val="292907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8</a:t>
            </a:fld>
            <a:endParaRPr lang="es-MX" sz="1200" dirty="0">
              <a:latin typeface="Calibri" charset="0"/>
            </a:endParaRPr>
          </a:p>
        </p:txBody>
      </p:sp>
    </p:spTree>
    <p:extLst>
      <p:ext uri="{BB962C8B-B14F-4D97-AF65-F5344CB8AC3E}">
        <p14:creationId xmlns:p14="http://schemas.microsoft.com/office/powerpoint/2010/main" val="381722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10</a:t>
            </a:fld>
            <a:endParaRPr lang="es-MX" sz="1200" dirty="0">
              <a:latin typeface="Calibri" charset="0"/>
            </a:endParaRPr>
          </a:p>
        </p:txBody>
      </p:sp>
    </p:spTree>
    <p:extLst>
      <p:ext uri="{BB962C8B-B14F-4D97-AF65-F5344CB8AC3E}">
        <p14:creationId xmlns:p14="http://schemas.microsoft.com/office/powerpoint/2010/main" val="150976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8435" name="2 Marcador de notas"/>
          <p:cNvSpPr>
            <a:spLocks noGrp="1"/>
          </p:cNvSpPr>
          <p:nvPr>
            <p:ph type="body" idx="1"/>
          </p:nvPr>
        </p:nvSpPr>
        <p:spPr bwMode="auto">
          <a:noFill/>
        </p:spPr>
        <p:txBody>
          <a:bodyPr/>
          <a:lstStyle/>
          <a:p>
            <a:pPr eaLnBrk="1" hangingPunct="1">
              <a:spcBef>
                <a:spcPct val="0"/>
              </a:spcBef>
            </a:pPr>
            <a:endParaRPr lang="es-ES" dirty="0" smtClean="0"/>
          </a:p>
        </p:txBody>
      </p:sp>
      <p:sp>
        <p:nvSpPr>
          <p:cNvPr id="18436" name="3 Marcador de número de diapositiva"/>
          <p:cNvSpPr txBox="1">
            <a:spLocks noGrp="1"/>
          </p:cNvSpPr>
          <p:nvPr/>
        </p:nvSpPr>
        <p:spPr bwMode="auto">
          <a:xfrm>
            <a:off x="3956551" y="8805841"/>
            <a:ext cx="3026833" cy="463550"/>
          </a:xfrm>
          <a:prstGeom prst="rect">
            <a:avLst/>
          </a:prstGeom>
          <a:noFill/>
          <a:ln w="9525">
            <a:noFill/>
            <a:miter lim="800000"/>
            <a:headEnd/>
            <a:tailEnd/>
          </a:ln>
        </p:spPr>
        <p:txBody>
          <a:bodyPr lIns="92446" tIns="46223" rIns="92446" bIns="46223" anchor="b"/>
          <a:lstStyle/>
          <a:p>
            <a:pPr algn="r"/>
            <a:fld id="{D2C7C8DD-B2BB-4EEA-916A-47CE034CA10C}" type="slidenum">
              <a:rPr lang="es-MX" sz="1200">
                <a:latin typeface="Calibri" charset="0"/>
              </a:rPr>
              <a:pPr algn="r"/>
              <a:t>11</a:t>
            </a:fld>
            <a:endParaRPr lang="es-MX" sz="1200" dirty="0">
              <a:latin typeface="Calibri" charset="0"/>
            </a:endParaRPr>
          </a:p>
        </p:txBody>
      </p:sp>
    </p:spTree>
    <p:extLst>
      <p:ext uri="{BB962C8B-B14F-4D97-AF65-F5344CB8AC3E}">
        <p14:creationId xmlns:p14="http://schemas.microsoft.com/office/powerpoint/2010/main" val="49130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fld id="{6DF298C6-8492-404B-BF2F-A342DE499FD4}" type="datetime1">
              <a:rPr lang="es-MX"/>
              <a:pPr/>
              <a:t>15/05/2014</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fld id="{759CA392-0A04-4CE4-99CC-4076E94F1667}" type="slidenum">
              <a:rPr lang="es-MX"/>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BA77DAC2-76BB-4CEE-962F-5E2EB3B8E7CD}" type="datetime1">
              <a:rPr lang="es-MX"/>
              <a:pPr/>
              <a:t>15/05/2014</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fld id="{9F268E01-A398-4072-BA19-60C0F06B4E16}" type="slidenum">
              <a:rPr lang="es-MX"/>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2C2A2108-EBBF-4D06-8B32-E3820355558F}" type="datetime1">
              <a:rPr lang="es-MX"/>
              <a:pPr/>
              <a:t>15/05/2014</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fld id="{694201FC-6778-4410-9712-F8F023DE0336}" type="slidenum">
              <a:rPr lang="es-MX"/>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80A59E91-4BEE-4D83-8572-A6791B54ADD0}" type="datetime1">
              <a:rPr lang="es-MX"/>
              <a:pPr/>
              <a:t>15/05/2014</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fld id="{E251DE4C-E48A-440F-8FD5-5F9350224C98}" type="slidenum">
              <a:rPr lang="es-MX"/>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0D525B91-1729-467E-9374-3C67A48A8014}" type="datetime1">
              <a:rPr lang="es-MX"/>
              <a:pPr/>
              <a:t>15/05/2014</a:t>
            </a:fld>
            <a:endParaRPr lang="es-MX"/>
          </a:p>
        </p:txBody>
      </p:sp>
      <p:sp>
        <p:nvSpPr>
          <p:cNvPr id="5" name="4 Marcador de pie de página"/>
          <p:cNvSpPr>
            <a:spLocks noGrp="1"/>
          </p:cNvSpPr>
          <p:nvPr>
            <p:ph type="ftr" sz="quarter" idx="11"/>
          </p:nvPr>
        </p:nvSpPr>
        <p:spPr/>
        <p:txBody>
          <a:bodyPr/>
          <a:lstStyle>
            <a:lvl1pPr>
              <a:defRPr/>
            </a:lvl1pPr>
          </a:lstStyle>
          <a:p>
            <a:pPr>
              <a:defRPr/>
            </a:pPr>
            <a:endParaRPr lang="es-MX"/>
          </a:p>
        </p:txBody>
      </p:sp>
      <p:sp>
        <p:nvSpPr>
          <p:cNvPr id="6" name="5 Marcador de número de diapositiva"/>
          <p:cNvSpPr>
            <a:spLocks noGrp="1"/>
          </p:cNvSpPr>
          <p:nvPr>
            <p:ph type="sldNum" sz="quarter" idx="12"/>
          </p:nvPr>
        </p:nvSpPr>
        <p:spPr/>
        <p:txBody>
          <a:bodyPr/>
          <a:lstStyle>
            <a:lvl1pPr>
              <a:defRPr/>
            </a:lvl1pPr>
          </a:lstStyle>
          <a:p>
            <a:fld id="{C6F2EE45-235F-4795-A028-68F14DDC2C32}" type="slidenum">
              <a:rPr lang="es-MX"/>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fld id="{A1546EB5-7DA1-4344-946C-333CF40C4964}" type="datetime1">
              <a:rPr lang="es-MX"/>
              <a:pPr/>
              <a:t>15/05/2014</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fld id="{20FE1D0E-EC1C-4E2F-93B2-328280DB2119}" type="slidenum">
              <a:rPr lang="es-MX"/>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fld id="{B7FBE420-76DC-4A68-B499-4D0654290748}" type="datetime1">
              <a:rPr lang="es-MX"/>
              <a:pPr/>
              <a:t>15/05/2014</a:t>
            </a:fld>
            <a:endParaRPr lang="es-MX"/>
          </a:p>
        </p:txBody>
      </p:sp>
      <p:sp>
        <p:nvSpPr>
          <p:cNvPr id="8" name="4 Marcador de pie de página"/>
          <p:cNvSpPr>
            <a:spLocks noGrp="1"/>
          </p:cNvSpPr>
          <p:nvPr>
            <p:ph type="ftr" sz="quarter" idx="11"/>
          </p:nvPr>
        </p:nvSpPr>
        <p:spPr/>
        <p:txBody>
          <a:bodyPr/>
          <a:lstStyle>
            <a:lvl1pPr>
              <a:defRPr/>
            </a:lvl1pPr>
          </a:lstStyle>
          <a:p>
            <a:pPr>
              <a:defRPr/>
            </a:pPr>
            <a:endParaRPr lang="es-MX"/>
          </a:p>
        </p:txBody>
      </p:sp>
      <p:sp>
        <p:nvSpPr>
          <p:cNvPr id="9" name="5 Marcador de número de diapositiva"/>
          <p:cNvSpPr>
            <a:spLocks noGrp="1"/>
          </p:cNvSpPr>
          <p:nvPr>
            <p:ph type="sldNum" sz="quarter" idx="12"/>
          </p:nvPr>
        </p:nvSpPr>
        <p:spPr/>
        <p:txBody>
          <a:bodyPr/>
          <a:lstStyle>
            <a:lvl1pPr>
              <a:defRPr/>
            </a:lvl1pPr>
          </a:lstStyle>
          <a:p>
            <a:fld id="{CC626AA4-CAAF-4992-B3C3-58691A0937C1}" type="slidenum">
              <a:rPr lang="es-MX"/>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fld id="{186D69A0-3E28-497A-ADAB-99609DBADF8E}" type="datetime1">
              <a:rPr lang="es-MX"/>
              <a:pPr/>
              <a:t>15/05/2014</a:t>
            </a:fld>
            <a:endParaRPr lang="es-MX"/>
          </a:p>
        </p:txBody>
      </p:sp>
      <p:sp>
        <p:nvSpPr>
          <p:cNvPr id="4" name="4 Marcador de pie de página"/>
          <p:cNvSpPr>
            <a:spLocks noGrp="1"/>
          </p:cNvSpPr>
          <p:nvPr>
            <p:ph type="ftr" sz="quarter" idx="11"/>
          </p:nvPr>
        </p:nvSpPr>
        <p:spPr/>
        <p:txBody>
          <a:bodyPr/>
          <a:lstStyle>
            <a:lvl1pPr>
              <a:defRPr/>
            </a:lvl1pPr>
          </a:lstStyle>
          <a:p>
            <a:pPr>
              <a:defRPr/>
            </a:pPr>
            <a:endParaRPr lang="es-MX"/>
          </a:p>
        </p:txBody>
      </p:sp>
      <p:sp>
        <p:nvSpPr>
          <p:cNvPr id="5" name="5 Marcador de número de diapositiva"/>
          <p:cNvSpPr>
            <a:spLocks noGrp="1"/>
          </p:cNvSpPr>
          <p:nvPr>
            <p:ph type="sldNum" sz="quarter" idx="12"/>
          </p:nvPr>
        </p:nvSpPr>
        <p:spPr/>
        <p:txBody>
          <a:bodyPr/>
          <a:lstStyle>
            <a:lvl1pPr>
              <a:defRPr/>
            </a:lvl1pPr>
          </a:lstStyle>
          <a:p>
            <a:fld id="{0623E5FF-E488-4CF8-B6B0-1DC4F5D437E5}" type="slidenum">
              <a:rPr lang="es-MX"/>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CD8EA359-5F14-40C9-AAF3-93912FF5BFE3}" type="datetime1">
              <a:rPr lang="es-MX"/>
              <a:pPr/>
              <a:t>15/05/2014</a:t>
            </a:fld>
            <a:endParaRPr lang="es-MX"/>
          </a:p>
        </p:txBody>
      </p:sp>
      <p:sp>
        <p:nvSpPr>
          <p:cNvPr id="3" name="4 Marcador de pie de página"/>
          <p:cNvSpPr>
            <a:spLocks noGrp="1"/>
          </p:cNvSpPr>
          <p:nvPr>
            <p:ph type="ftr" sz="quarter" idx="11"/>
          </p:nvPr>
        </p:nvSpPr>
        <p:spPr/>
        <p:txBody>
          <a:bodyPr/>
          <a:lstStyle>
            <a:lvl1pPr>
              <a:defRPr/>
            </a:lvl1pPr>
          </a:lstStyle>
          <a:p>
            <a:pPr>
              <a:defRPr/>
            </a:pPr>
            <a:endParaRPr lang="es-MX"/>
          </a:p>
        </p:txBody>
      </p:sp>
      <p:sp>
        <p:nvSpPr>
          <p:cNvPr id="4" name="5 Marcador de número de diapositiva"/>
          <p:cNvSpPr>
            <a:spLocks noGrp="1"/>
          </p:cNvSpPr>
          <p:nvPr>
            <p:ph type="sldNum" sz="quarter" idx="12"/>
          </p:nvPr>
        </p:nvSpPr>
        <p:spPr/>
        <p:txBody>
          <a:bodyPr/>
          <a:lstStyle>
            <a:lvl1pPr>
              <a:defRPr/>
            </a:lvl1pPr>
          </a:lstStyle>
          <a:p>
            <a:fld id="{BBE4CB3D-F78B-4EF8-9231-C66A4D005CA8}" type="slidenum">
              <a:rPr lang="es-MX"/>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261E87AF-EE39-436D-B612-916C2D314015}" type="datetime1">
              <a:rPr lang="es-MX"/>
              <a:pPr/>
              <a:t>15/05/2014</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fld id="{3FC355C7-2FEC-41C6-96DD-0C57EC19F5BD}" type="slidenum">
              <a:rPr lang="es-MX"/>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C362A7B1-02EA-4578-A5E0-0D9286328752}" type="datetime1">
              <a:rPr lang="es-MX"/>
              <a:pPr/>
              <a:t>15/05/2014</a:t>
            </a:fld>
            <a:endParaRPr lang="es-MX"/>
          </a:p>
        </p:txBody>
      </p:sp>
      <p:sp>
        <p:nvSpPr>
          <p:cNvPr id="6" name="4 Marcador de pie de página"/>
          <p:cNvSpPr>
            <a:spLocks noGrp="1"/>
          </p:cNvSpPr>
          <p:nvPr>
            <p:ph type="ftr" sz="quarter" idx="11"/>
          </p:nvPr>
        </p:nvSpPr>
        <p:spPr/>
        <p:txBody>
          <a:bodyPr/>
          <a:lstStyle>
            <a:lvl1pPr>
              <a:defRPr/>
            </a:lvl1pPr>
          </a:lstStyle>
          <a:p>
            <a:pPr>
              <a:defRPr/>
            </a:pPr>
            <a:endParaRPr lang="es-MX"/>
          </a:p>
        </p:txBody>
      </p:sp>
      <p:sp>
        <p:nvSpPr>
          <p:cNvPr id="7" name="5 Marcador de número de diapositiva"/>
          <p:cNvSpPr>
            <a:spLocks noGrp="1"/>
          </p:cNvSpPr>
          <p:nvPr>
            <p:ph type="sldNum" sz="quarter" idx="12"/>
          </p:nvPr>
        </p:nvSpPr>
        <p:spPr/>
        <p:txBody>
          <a:bodyPr/>
          <a:lstStyle>
            <a:lvl1pPr>
              <a:defRPr/>
            </a:lvl1pPr>
          </a:lstStyle>
          <a:p>
            <a:fld id="{5F9D83BA-68C0-4417-9ADB-B2205A804ECD}" type="slidenum">
              <a:rPr lang="es-MX"/>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0836167E-D826-454D-9CA9-2C735D611418}" type="datetime1">
              <a:rPr lang="es-MX"/>
              <a:pPr/>
              <a:t>15/05/2014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04A0CEA-8044-465F-B46C-ACD95E2CEC89}" type="slidenum">
              <a:rPr lang="es-MX"/>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diagramLayout" Target="../diagrams/layout13.xml"/><Relationship Id="rId3" Type="http://schemas.openxmlformats.org/officeDocument/2006/relationships/chart" Target="../charts/chart3.xml"/><Relationship Id="rId7" Type="http://schemas.openxmlformats.org/officeDocument/2006/relationships/diagramLayout" Target="../diagrams/layout12.xml"/><Relationship Id="rId12" Type="http://schemas.openxmlformats.org/officeDocument/2006/relationships/diagramData" Target="../diagrams/data13.xml"/><Relationship Id="rId2" Type="http://schemas.openxmlformats.org/officeDocument/2006/relationships/notesSlide" Target="../notesSlides/notesSlide8.xml"/><Relationship Id="rId16" Type="http://schemas.microsoft.com/office/2007/relationships/diagramDrawing" Target="../diagrams/drawing13.xml"/><Relationship Id="rId1" Type="http://schemas.openxmlformats.org/officeDocument/2006/relationships/slideLayout" Target="../slideLayouts/slideLayout7.xml"/><Relationship Id="rId6" Type="http://schemas.openxmlformats.org/officeDocument/2006/relationships/diagramData" Target="../diagrams/data12.xml"/><Relationship Id="rId11" Type="http://schemas.openxmlformats.org/officeDocument/2006/relationships/image" Target="../media/image6.jpeg"/><Relationship Id="rId5" Type="http://schemas.openxmlformats.org/officeDocument/2006/relationships/image" Target="../media/image5.png"/><Relationship Id="rId15" Type="http://schemas.openxmlformats.org/officeDocument/2006/relationships/diagramColors" Target="../diagrams/colors13.xml"/><Relationship Id="rId10" Type="http://schemas.microsoft.com/office/2007/relationships/diagramDrawing" Target="../diagrams/drawing12.xml"/><Relationship Id="rId4" Type="http://schemas.openxmlformats.org/officeDocument/2006/relationships/image" Target="../media/image4.png"/><Relationship Id="rId9" Type="http://schemas.openxmlformats.org/officeDocument/2006/relationships/diagramColors" Target="../diagrams/colors12.xml"/><Relationship Id="rId14" Type="http://schemas.openxmlformats.org/officeDocument/2006/relationships/diagramQuickStyle" Target="../diagrams/quickStyle1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4.xml"/><Relationship Id="rId13" Type="http://schemas.openxmlformats.org/officeDocument/2006/relationships/diagramQuickStyle" Target="../diagrams/quickStyle15.xml"/><Relationship Id="rId3" Type="http://schemas.openxmlformats.org/officeDocument/2006/relationships/chart" Target="../charts/chart4.xml"/><Relationship Id="rId7" Type="http://schemas.openxmlformats.org/officeDocument/2006/relationships/diagramLayout" Target="../diagrams/layout14.xml"/><Relationship Id="rId12" Type="http://schemas.openxmlformats.org/officeDocument/2006/relationships/diagramLayout" Target="../diagrams/layout15.xml"/><Relationship Id="rId2" Type="http://schemas.openxmlformats.org/officeDocument/2006/relationships/notesSlide" Target="../notesSlides/notesSlide9.xml"/><Relationship Id="rId16"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Data" Target="../diagrams/data14.xml"/><Relationship Id="rId11" Type="http://schemas.openxmlformats.org/officeDocument/2006/relationships/diagramData" Target="../diagrams/data15.xml"/><Relationship Id="rId5" Type="http://schemas.openxmlformats.org/officeDocument/2006/relationships/image" Target="../media/image5.png"/><Relationship Id="rId15" Type="http://schemas.microsoft.com/office/2007/relationships/diagramDrawing" Target="../diagrams/drawing15.xml"/><Relationship Id="rId10" Type="http://schemas.microsoft.com/office/2007/relationships/diagramDrawing" Target="../diagrams/drawing14.xml"/><Relationship Id="rId4" Type="http://schemas.openxmlformats.org/officeDocument/2006/relationships/image" Target="../media/image4.png"/><Relationship Id="rId9" Type="http://schemas.openxmlformats.org/officeDocument/2006/relationships/diagramColors" Target="../diagrams/colors14.xml"/><Relationship Id="rId14" Type="http://schemas.openxmlformats.org/officeDocument/2006/relationships/diagramColors" Target="../diagrams/colors15.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6.xml"/><Relationship Id="rId13" Type="http://schemas.openxmlformats.org/officeDocument/2006/relationships/diagramLayout" Target="../diagrams/layout17.xml"/><Relationship Id="rId3" Type="http://schemas.openxmlformats.org/officeDocument/2006/relationships/chart" Target="../charts/chart5.xml"/><Relationship Id="rId7" Type="http://schemas.openxmlformats.org/officeDocument/2006/relationships/diagramLayout" Target="../diagrams/layout16.xml"/><Relationship Id="rId12" Type="http://schemas.openxmlformats.org/officeDocument/2006/relationships/diagramData" Target="../diagrams/data17.xml"/><Relationship Id="rId2" Type="http://schemas.openxmlformats.org/officeDocument/2006/relationships/notesSlide" Target="../notesSlides/notesSlide10.xml"/><Relationship Id="rId16" Type="http://schemas.microsoft.com/office/2007/relationships/diagramDrawing" Target="../diagrams/drawing17.xml"/><Relationship Id="rId1" Type="http://schemas.openxmlformats.org/officeDocument/2006/relationships/slideLayout" Target="../slideLayouts/slideLayout7.xml"/><Relationship Id="rId6" Type="http://schemas.openxmlformats.org/officeDocument/2006/relationships/diagramData" Target="../diagrams/data16.xml"/><Relationship Id="rId11" Type="http://schemas.openxmlformats.org/officeDocument/2006/relationships/image" Target="../media/image6.jpeg"/><Relationship Id="rId5" Type="http://schemas.openxmlformats.org/officeDocument/2006/relationships/image" Target="../media/image5.png"/><Relationship Id="rId15" Type="http://schemas.openxmlformats.org/officeDocument/2006/relationships/diagramColors" Target="../diagrams/colors17.xml"/><Relationship Id="rId10" Type="http://schemas.microsoft.com/office/2007/relationships/diagramDrawing" Target="../diagrams/drawing16.xml"/><Relationship Id="rId4" Type="http://schemas.openxmlformats.org/officeDocument/2006/relationships/image" Target="../media/image4.png"/><Relationship Id="rId9" Type="http://schemas.openxmlformats.org/officeDocument/2006/relationships/diagramColors" Target="../diagrams/colors16.xml"/><Relationship Id="rId14" Type="http://schemas.openxmlformats.org/officeDocument/2006/relationships/diagramQuickStyle" Target="../diagrams/quickStyle17.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image" Target="../media/image12.emf"/><Relationship Id="rId7" Type="http://schemas.openxmlformats.org/officeDocument/2006/relationships/diagramLayout" Target="../diagrams/layout18.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Data" Target="../diagrams/data18.xml"/><Relationship Id="rId11" Type="http://schemas.openxmlformats.org/officeDocument/2006/relationships/image" Target="../media/image6.jpeg"/><Relationship Id="rId5" Type="http://schemas.openxmlformats.org/officeDocument/2006/relationships/image" Target="../media/image5.png"/><Relationship Id="rId10" Type="http://schemas.microsoft.com/office/2007/relationships/diagramDrawing" Target="../diagrams/drawing18.xml"/><Relationship Id="rId4" Type="http://schemas.openxmlformats.org/officeDocument/2006/relationships/image" Target="../media/image4.png"/><Relationship Id="rId9" Type="http://schemas.openxmlformats.org/officeDocument/2006/relationships/diagramColors" Target="../diagrams/colors1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9.xml"/><Relationship Id="rId13" Type="http://schemas.openxmlformats.org/officeDocument/2006/relationships/diagramQuickStyle" Target="../diagrams/quickStyle20.xml"/><Relationship Id="rId3" Type="http://schemas.openxmlformats.org/officeDocument/2006/relationships/image" Target="../media/image4.png"/><Relationship Id="rId7" Type="http://schemas.openxmlformats.org/officeDocument/2006/relationships/diagramQuickStyle" Target="../diagrams/quickStyle19.xml"/><Relationship Id="rId12" Type="http://schemas.openxmlformats.org/officeDocument/2006/relationships/diagramLayout" Target="../diagrams/layout20.xml"/><Relationship Id="rId2" Type="http://schemas.openxmlformats.org/officeDocument/2006/relationships/notesSlide" Target="../notesSlides/notesSlide12.xml"/><Relationship Id="rId16"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diagramLayout" Target="../diagrams/layout19.xml"/><Relationship Id="rId11" Type="http://schemas.openxmlformats.org/officeDocument/2006/relationships/diagramData" Target="../diagrams/data20.xml"/><Relationship Id="rId5" Type="http://schemas.openxmlformats.org/officeDocument/2006/relationships/diagramData" Target="../diagrams/data19.xml"/><Relationship Id="rId15" Type="http://schemas.microsoft.com/office/2007/relationships/diagramDrawing" Target="../diagrams/drawing20.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19.xml"/><Relationship Id="rId14" Type="http://schemas.openxmlformats.org/officeDocument/2006/relationships/diagramColors" Target="../diagrams/colors20.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1.xml"/><Relationship Id="rId13" Type="http://schemas.openxmlformats.org/officeDocument/2006/relationships/image" Target="../media/image16.jpeg"/><Relationship Id="rId3" Type="http://schemas.openxmlformats.org/officeDocument/2006/relationships/image" Target="../media/image4.png"/><Relationship Id="rId7" Type="http://schemas.openxmlformats.org/officeDocument/2006/relationships/diagramQuickStyle" Target="../diagrams/quickStyle21.xml"/><Relationship Id="rId12"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21.xml"/><Relationship Id="rId11" Type="http://schemas.openxmlformats.org/officeDocument/2006/relationships/image" Target="../media/image14.png"/><Relationship Id="rId5" Type="http://schemas.openxmlformats.org/officeDocument/2006/relationships/diagramData" Target="../diagrams/data21.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2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4.png"/><Relationship Id="rId7" Type="http://schemas.openxmlformats.org/officeDocument/2006/relationships/diagramQuickStyle" Target="../diagrams/quickStyle22.xml"/><Relationship Id="rId12"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22.xml"/><Relationship Id="rId11" Type="http://schemas.openxmlformats.org/officeDocument/2006/relationships/image" Target="../media/image16.jpeg"/><Relationship Id="rId5" Type="http://schemas.openxmlformats.org/officeDocument/2006/relationships/diagramData" Target="../diagrams/data22.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22.xml"/></Relationships>
</file>

<file path=ppt/slides/_rels/slide17.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png"/><Relationship Id="rId7" Type="http://schemas.openxmlformats.org/officeDocument/2006/relationships/diagramColors" Target="../diagrams/colors2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23.xml"/><Relationship Id="rId11" Type="http://schemas.openxmlformats.org/officeDocument/2006/relationships/image" Target="../media/image5.png"/><Relationship Id="rId5" Type="http://schemas.openxmlformats.org/officeDocument/2006/relationships/diagramLayout" Target="../diagrams/layout23.xml"/><Relationship Id="rId10" Type="http://schemas.openxmlformats.org/officeDocument/2006/relationships/image" Target="../media/image6.jpeg"/><Relationship Id="rId4" Type="http://schemas.openxmlformats.org/officeDocument/2006/relationships/diagramData" Target="../diagrams/data23.xml"/><Relationship Id="rId9" Type="http://schemas.openxmlformats.org/officeDocument/2006/relationships/image" Target="../media/image18.emf"/></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4.xml"/><Relationship Id="rId13" Type="http://schemas.openxmlformats.org/officeDocument/2006/relationships/diagramQuickStyle" Target="../diagrams/quickStyle25.xml"/><Relationship Id="rId1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diagramQuickStyle" Target="../diagrams/quickStyle24.xml"/><Relationship Id="rId12" Type="http://schemas.openxmlformats.org/officeDocument/2006/relationships/diagramLayout" Target="../diagrams/layout25.xml"/><Relationship Id="rId17" Type="http://schemas.openxmlformats.org/officeDocument/2006/relationships/image" Target="../media/image22.jpeg"/><Relationship Id="rId2" Type="http://schemas.openxmlformats.org/officeDocument/2006/relationships/notesSlide" Target="../notesSlides/notesSlide16.xml"/><Relationship Id="rId16"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diagramLayout" Target="../diagrams/layout24.xml"/><Relationship Id="rId11" Type="http://schemas.openxmlformats.org/officeDocument/2006/relationships/diagramData" Target="../diagrams/data25.xml"/><Relationship Id="rId5" Type="http://schemas.openxmlformats.org/officeDocument/2006/relationships/diagramData" Target="../diagrams/data24.xml"/><Relationship Id="rId15" Type="http://schemas.microsoft.com/office/2007/relationships/diagramDrawing" Target="../diagrams/drawing25.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24.xml"/><Relationship Id="rId14" Type="http://schemas.openxmlformats.org/officeDocument/2006/relationships/diagramColors" Target="../diagrams/colors2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4.png"/><Relationship Id="rId7" Type="http://schemas.openxmlformats.org/officeDocument/2006/relationships/diagramQuickStyle" Target="../diagrams/quickStyle2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Layout" Target="../diagrams/layout26.xml"/><Relationship Id="rId11" Type="http://schemas.openxmlformats.org/officeDocument/2006/relationships/image" Target="../media/image24.emf"/><Relationship Id="rId5" Type="http://schemas.openxmlformats.org/officeDocument/2006/relationships/diagramData" Target="../diagrams/data26.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2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6.jpe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4.png"/><Relationship Id="rId7" Type="http://schemas.openxmlformats.org/officeDocument/2006/relationships/diagramQuickStyle" Target="../diagrams/quickStyle27.xml"/><Relationship Id="rId12"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27.xml"/><Relationship Id="rId11" Type="http://schemas.openxmlformats.org/officeDocument/2006/relationships/image" Target="../media/image26.png"/><Relationship Id="rId5" Type="http://schemas.openxmlformats.org/officeDocument/2006/relationships/diagramData" Target="../diagrams/data27.xml"/><Relationship Id="rId10" Type="http://schemas.openxmlformats.org/officeDocument/2006/relationships/image" Target="../media/image25.png"/><Relationship Id="rId4" Type="http://schemas.openxmlformats.org/officeDocument/2006/relationships/image" Target="../media/image5.png"/><Relationship Id="rId9" Type="http://schemas.microsoft.com/office/2007/relationships/diagramDrawing" Target="../diagrams/drawing2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4.png"/><Relationship Id="rId7" Type="http://schemas.openxmlformats.org/officeDocument/2006/relationships/diagramQuickStyle" Target="../diagrams/quickStyle28.xml"/><Relationship Id="rId12"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Layout" Target="../diagrams/layout28.xml"/><Relationship Id="rId11" Type="http://schemas.openxmlformats.org/officeDocument/2006/relationships/image" Target="../media/image27.png"/><Relationship Id="rId5" Type="http://schemas.openxmlformats.org/officeDocument/2006/relationships/diagramData" Target="../diagrams/data28.xml"/><Relationship Id="rId10" Type="http://schemas.openxmlformats.org/officeDocument/2006/relationships/image" Target="../media/image25.png"/><Relationship Id="rId4" Type="http://schemas.openxmlformats.org/officeDocument/2006/relationships/image" Target="../media/image5.png"/><Relationship Id="rId9" Type="http://schemas.microsoft.com/office/2007/relationships/diagramDrawing" Target="../diagrams/drawing2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9.xml"/><Relationship Id="rId13" Type="http://schemas.openxmlformats.org/officeDocument/2006/relationships/diagramQuickStyle" Target="../diagrams/quickStyle30.xml"/><Relationship Id="rId1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diagramQuickStyle" Target="../diagrams/quickStyle29.xml"/><Relationship Id="rId12" Type="http://schemas.openxmlformats.org/officeDocument/2006/relationships/diagramLayout" Target="../diagrams/layout30.xml"/><Relationship Id="rId17" Type="http://schemas.openxmlformats.org/officeDocument/2006/relationships/image" Target="../media/image29.png"/><Relationship Id="rId2" Type="http://schemas.openxmlformats.org/officeDocument/2006/relationships/notesSlide" Target="../notesSlides/notesSlide20.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29.xml"/><Relationship Id="rId11" Type="http://schemas.openxmlformats.org/officeDocument/2006/relationships/diagramData" Target="../diagrams/data30.xml"/><Relationship Id="rId5" Type="http://schemas.openxmlformats.org/officeDocument/2006/relationships/diagramData" Target="../diagrams/data29.xml"/><Relationship Id="rId15" Type="http://schemas.microsoft.com/office/2007/relationships/diagramDrawing" Target="../diagrams/drawing30.xml"/><Relationship Id="rId10" Type="http://schemas.openxmlformats.org/officeDocument/2006/relationships/image" Target="../media/image6.jpeg"/><Relationship Id="rId19" Type="http://schemas.openxmlformats.org/officeDocument/2006/relationships/image" Target="../media/image31.png"/><Relationship Id="rId4" Type="http://schemas.openxmlformats.org/officeDocument/2006/relationships/image" Target="../media/image5.png"/><Relationship Id="rId9" Type="http://schemas.microsoft.com/office/2007/relationships/diagramDrawing" Target="../diagrams/drawing29.xml"/><Relationship Id="rId14" Type="http://schemas.openxmlformats.org/officeDocument/2006/relationships/diagramColors" Target="../diagrams/colors3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4.png"/><Relationship Id="rId7" Type="http://schemas.openxmlformats.org/officeDocument/2006/relationships/diagramQuickStyle" Target="../diagrams/quickStyle31.xml"/><Relationship Id="rId12"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31.xml"/><Relationship Id="rId11" Type="http://schemas.openxmlformats.org/officeDocument/2006/relationships/image" Target="../media/image33.png"/><Relationship Id="rId5" Type="http://schemas.openxmlformats.org/officeDocument/2006/relationships/diagramData" Target="../diagrams/data31.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3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2.xml"/><Relationship Id="rId13"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diagramQuickStyle" Target="../diagrams/quickStyle32.xml"/><Relationship Id="rId12"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32.xml"/><Relationship Id="rId11" Type="http://schemas.openxmlformats.org/officeDocument/2006/relationships/image" Target="../media/image36.jpeg"/><Relationship Id="rId5" Type="http://schemas.openxmlformats.org/officeDocument/2006/relationships/diagramData" Target="../diagrams/data32.xml"/><Relationship Id="rId15" Type="http://schemas.openxmlformats.org/officeDocument/2006/relationships/image" Target="../media/image6.jpeg"/><Relationship Id="rId10" Type="http://schemas.openxmlformats.org/officeDocument/2006/relationships/image" Target="../media/image35.jpeg"/><Relationship Id="rId4" Type="http://schemas.openxmlformats.org/officeDocument/2006/relationships/image" Target="../media/image5.png"/><Relationship Id="rId9" Type="http://schemas.microsoft.com/office/2007/relationships/diagramDrawing" Target="../diagrams/drawing32.xml"/><Relationship Id="rId1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4.png"/><Relationship Id="rId7" Type="http://schemas.openxmlformats.org/officeDocument/2006/relationships/diagramQuickStyle" Target="../diagrams/quickStyle33.xml"/><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Layout" Target="../diagrams/layout33.xml"/><Relationship Id="rId11" Type="http://schemas.openxmlformats.org/officeDocument/2006/relationships/image" Target="../media/image40.png"/><Relationship Id="rId5" Type="http://schemas.openxmlformats.org/officeDocument/2006/relationships/diagramData" Target="../diagrams/data33.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3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4.xml"/><Relationship Id="rId3" Type="http://schemas.openxmlformats.org/officeDocument/2006/relationships/image" Target="../media/image4.png"/><Relationship Id="rId7" Type="http://schemas.openxmlformats.org/officeDocument/2006/relationships/diagramQuickStyle" Target="../diagrams/quickStyle34.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Layout" Target="../diagrams/layout34.xml"/><Relationship Id="rId11" Type="http://schemas.openxmlformats.org/officeDocument/2006/relationships/image" Target="../media/image42.png"/><Relationship Id="rId5" Type="http://schemas.openxmlformats.org/officeDocument/2006/relationships/diagramData" Target="../diagrams/data34.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3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4.png"/><Relationship Id="rId7" Type="http://schemas.openxmlformats.org/officeDocument/2006/relationships/diagramQuickStyle" Target="../diagrams/quickStyle35.xml"/><Relationship Id="rId12"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Layout" Target="../diagrams/layout35.xml"/><Relationship Id="rId11" Type="http://schemas.openxmlformats.org/officeDocument/2006/relationships/image" Target="../media/image6.jpeg"/><Relationship Id="rId5" Type="http://schemas.openxmlformats.org/officeDocument/2006/relationships/diagramData" Target="../diagrams/data35.xml"/><Relationship Id="rId10" Type="http://schemas.openxmlformats.org/officeDocument/2006/relationships/image" Target="../media/image43.png"/><Relationship Id="rId4" Type="http://schemas.openxmlformats.org/officeDocument/2006/relationships/image" Target="../media/image5.png"/><Relationship Id="rId9" Type="http://schemas.microsoft.com/office/2007/relationships/diagramDrawing" Target="../diagrams/drawing35.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4.png"/><Relationship Id="rId7" Type="http://schemas.openxmlformats.org/officeDocument/2006/relationships/diagramQuickStyle" Target="../diagrams/quickStyle3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Layout" Target="../diagrams/layout36.xml"/><Relationship Id="rId11" Type="http://schemas.openxmlformats.org/officeDocument/2006/relationships/image" Target="../media/image45.png"/><Relationship Id="rId5" Type="http://schemas.openxmlformats.org/officeDocument/2006/relationships/diagramData" Target="../diagrams/data36.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36.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7.xml"/><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diagramQuickStyle" Target="../diagrams/quickStyle37.xml"/><Relationship Id="rId12"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Layout" Target="../diagrams/layout37.xml"/><Relationship Id="rId11" Type="http://schemas.openxmlformats.org/officeDocument/2006/relationships/image" Target="../media/image6.jpeg"/><Relationship Id="rId5" Type="http://schemas.openxmlformats.org/officeDocument/2006/relationships/diagramData" Target="../diagrams/data37.xml"/><Relationship Id="rId10" Type="http://schemas.openxmlformats.org/officeDocument/2006/relationships/image" Target="../media/image46.jpeg"/><Relationship Id="rId4" Type="http://schemas.openxmlformats.org/officeDocument/2006/relationships/image" Target="../media/image5.png"/><Relationship Id="rId9" Type="http://schemas.microsoft.com/office/2007/relationships/diagramDrawing" Target="../diagrams/drawing37.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image" Target="../media/image6.jpeg"/><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8.xml"/><Relationship Id="rId3" Type="http://schemas.openxmlformats.org/officeDocument/2006/relationships/image" Target="../media/image4.png"/><Relationship Id="rId7" Type="http://schemas.openxmlformats.org/officeDocument/2006/relationships/diagramQuickStyle" Target="../diagrams/quickStyle38.xml"/><Relationship Id="rId12"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Layout" Target="../diagrams/layout38.xml"/><Relationship Id="rId11" Type="http://schemas.openxmlformats.org/officeDocument/2006/relationships/image" Target="../media/image49.png"/><Relationship Id="rId5" Type="http://schemas.openxmlformats.org/officeDocument/2006/relationships/diagramData" Target="../diagrams/data38.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38.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9.xml"/><Relationship Id="rId3" Type="http://schemas.openxmlformats.org/officeDocument/2006/relationships/image" Target="../media/image4.png"/><Relationship Id="rId7" Type="http://schemas.openxmlformats.org/officeDocument/2006/relationships/diagramQuickStyle" Target="../diagrams/quickStyle39.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39.xml"/><Relationship Id="rId11" Type="http://schemas.openxmlformats.org/officeDocument/2006/relationships/image" Target="../media/image51.png"/><Relationship Id="rId5" Type="http://schemas.openxmlformats.org/officeDocument/2006/relationships/diagramData" Target="../diagrams/data39.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3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4.png"/><Relationship Id="rId7" Type="http://schemas.openxmlformats.org/officeDocument/2006/relationships/diagramQuickStyle" Target="../diagrams/quickStyle40.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40.xml"/><Relationship Id="rId11" Type="http://schemas.openxmlformats.org/officeDocument/2006/relationships/image" Target="../media/image52.emf"/><Relationship Id="rId5" Type="http://schemas.openxmlformats.org/officeDocument/2006/relationships/diagramData" Target="../diagrams/data40.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0.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1.xml"/><Relationship Id="rId13" Type="http://schemas.openxmlformats.org/officeDocument/2006/relationships/diagramLayout" Target="../diagrams/layout42.xml"/><Relationship Id="rId18" Type="http://schemas.openxmlformats.org/officeDocument/2006/relationships/image" Target="../media/image55.jpeg"/><Relationship Id="rId3" Type="http://schemas.openxmlformats.org/officeDocument/2006/relationships/image" Target="../media/image4.png"/><Relationship Id="rId21" Type="http://schemas.openxmlformats.org/officeDocument/2006/relationships/image" Target="../media/image58.png"/><Relationship Id="rId7" Type="http://schemas.openxmlformats.org/officeDocument/2006/relationships/diagramQuickStyle" Target="../diagrams/quickStyle41.xml"/><Relationship Id="rId12" Type="http://schemas.openxmlformats.org/officeDocument/2006/relationships/diagramData" Target="../diagrams/data42.xml"/><Relationship Id="rId17" Type="http://schemas.openxmlformats.org/officeDocument/2006/relationships/image" Target="../media/image54.jpeg"/><Relationship Id="rId2" Type="http://schemas.openxmlformats.org/officeDocument/2006/relationships/notesSlide" Target="../notesSlides/notesSlide31.xml"/><Relationship Id="rId16" Type="http://schemas.microsoft.com/office/2007/relationships/diagramDrawing" Target="../diagrams/drawing42.xml"/><Relationship Id="rId20"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diagramLayout" Target="../diagrams/layout41.xml"/><Relationship Id="rId11" Type="http://schemas.openxmlformats.org/officeDocument/2006/relationships/image" Target="../media/image53.jpeg"/><Relationship Id="rId5" Type="http://schemas.openxmlformats.org/officeDocument/2006/relationships/diagramData" Target="../diagrams/data41.xml"/><Relationship Id="rId15" Type="http://schemas.openxmlformats.org/officeDocument/2006/relationships/diagramColors" Target="../diagrams/colors42.xml"/><Relationship Id="rId10" Type="http://schemas.openxmlformats.org/officeDocument/2006/relationships/image" Target="../media/image6.jpeg"/><Relationship Id="rId19" Type="http://schemas.openxmlformats.org/officeDocument/2006/relationships/image" Target="../media/image56.png"/><Relationship Id="rId4" Type="http://schemas.openxmlformats.org/officeDocument/2006/relationships/image" Target="../media/image5.png"/><Relationship Id="rId9" Type="http://schemas.microsoft.com/office/2007/relationships/diagramDrawing" Target="../diagrams/drawing41.xml"/><Relationship Id="rId14" Type="http://schemas.openxmlformats.org/officeDocument/2006/relationships/diagramQuickStyle" Target="../diagrams/quickStyle42.xml"/><Relationship Id="rId22" Type="http://schemas.openxmlformats.org/officeDocument/2006/relationships/image" Target="../media/image59.jpe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43.xml"/><Relationship Id="rId3" Type="http://schemas.openxmlformats.org/officeDocument/2006/relationships/image" Target="../media/image4.png"/><Relationship Id="rId7" Type="http://schemas.openxmlformats.org/officeDocument/2006/relationships/diagramQuickStyle" Target="../diagrams/quickStyle43.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Layout" Target="../diagrams/layout43.xml"/><Relationship Id="rId11" Type="http://schemas.openxmlformats.org/officeDocument/2006/relationships/image" Target="../media/image60.png"/><Relationship Id="rId5" Type="http://schemas.openxmlformats.org/officeDocument/2006/relationships/diagramData" Target="../diagrams/data43.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3.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image" Target="../media/image4.png"/><Relationship Id="rId7" Type="http://schemas.openxmlformats.org/officeDocument/2006/relationships/diagramQuickStyle" Target="../diagrams/quickStyle44.xml"/><Relationship Id="rId12"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Layout" Target="../diagrams/layout44.xml"/><Relationship Id="rId11" Type="http://schemas.openxmlformats.org/officeDocument/2006/relationships/image" Target="../media/image61.png"/><Relationship Id="rId5" Type="http://schemas.openxmlformats.org/officeDocument/2006/relationships/diagramData" Target="../diagrams/data44.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4.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45.xml"/><Relationship Id="rId3" Type="http://schemas.openxmlformats.org/officeDocument/2006/relationships/image" Target="../media/image4.png"/><Relationship Id="rId7" Type="http://schemas.openxmlformats.org/officeDocument/2006/relationships/diagramQuickStyle" Target="../diagrams/quickStyle4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Layout" Target="../diagrams/layout45.xml"/><Relationship Id="rId11" Type="http://schemas.openxmlformats.org/officeDocument/2006/relationships/image" Target="../media/image63.png"/><Relationship Id="rId5" Type="http://schemas.openxmlformats.org/officeDocument/2006/relationships/diagramData" Target="../diagrams/data45.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5.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46.xml"/><Relationship Id="rId3" Type="http://schemas.openxmlformats.org/officeDocument/2006/relationships/image" Target="../media/image4.png"/><Relationship Id="rId7" Type="http://schemas.openxmlformats.org/officeDocument/2006/relationships/diagramQuickStyle" Target="../diagrams/quickStyle46.xml"/><Relationship Id="rId12"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Layout" Target="../diagrams/layout46.xml"/><Relationship Id="rId11" Type="http://schemas.openxmlformats.org/officeDocument/2006/relationships/image" Target="../media/image64.png"/><Relationship Id="rId5" Type="http://schemas.openxmlformats.org/officeDocument/2006/relationships/diagramData" Target="../diagrams/data46.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6.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47.xml"/><Relationship Id="rId3" Type="http://schemas.openxmlformats.org/officeDocument/2006/relationships/image" Target="../media/image4.png"/><Relationship Id="rId7" Type="http://schemas.openxmlformats.org/officeDocument/2006/relationships/diagramQuickStyle" Target="../diagrams/quickStyle47.xml"/><Relationship Id="rId12"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Layout" Target="../diagrams/layout47.xml"/><Relationship Id="rId11" Type="http://schemas.openxmlformats.org/officeDocument/2006/relationships/image" Target="../media/image66.png"/><Relationship Id="rId5" Type="http://schemas.openxmlformats.org/officeDocument/2006/relationships/diagramData" Target="../diagrams/data47.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7.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48.xml"/><Relationship Id="rId3" Type="http://schemas.openxmlformats.org/officeDocument/2006/relationships/image" Target="../media/image4.png"/><Relationship Id="rId7" Type="http://schemas.openxmlformats.org/officeDocument/2006/relationships/diagramQuickStyle" Target="../diagrams/quickStyle48.xml"/><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Layout" Target="../diagrams/layout48.xml"/><Relationship Id="rId11" Type="http://schemas.openxmlformats.org/officeDocument/2006/relationships/image" Target="../media/image68.png"/><Relationship Id="rId5" Type="http://schemas.openxmlformats.org/officeDocument/2006/relationships/diagramData" Target="../diagrams/data48.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8.xml"/></Relationships>
</file>

<file path=ppt/slides/_rels/slide4.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diagramColors" Target="../diagrams/colors6.xml"/><Relationship Id="rId3" Type="http://schemas.openxmlformats.org/officeDocument/2006/relationships/image" Target="../media/image4.png"/><Relationship Id="rId7" Type="http://schemas.openxmlformats.org/officeDocument/2006/relationships/diagramColors" Target="../diagrams/colors5.xml"/><Relationship Id="rId12" Type="http://schemas.openxmlformats.org/officeDocument/2006/relationships/diagramQuickStyle" Target="../diagrams/quickStyle6.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diagramLayout" Target="../diagrams/layout6.xml"/><Relationship Id="rId5" Type="http://schemas.openxmlformats.org/officeDocument/2006/relationships/diagramLayout" Target="../diagrams/layout5.xml"/><Relationship Id="rId15" Type="http://schemas.openxmlformats.org/officeDocument/2006/relationships/image" Target="../media/image6.jpeg"/><Relationship Id="rId10" Type="http://schemas.openxmlformats.org/officeDocument/2006/relationships/diagramData" Target="../diagrams/data6.xml"/><Relationship Id="rId4" Type="http://schemas.openxmlformats.org/officeDocument/2006/relationships/diagramData" Target="../diagrams/data5.xml"/><Relationship Id="rId9" Type="http://schemas.openxmlformats.org/officeDocument/2006/relationships/image" Target="../media/image5.png"/><Relationship Id="rId14" Type="http://schemas.microsoft.com/office/2007/relationships/diagramDrawing" Target="../diagrams/drawing6.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49.xml"/><Relationship Id="rId3" Type="http://schemas.openxmlformats.org/officeDocument/2006/relationships/image" Target="../media/image4.png"/><Relationship Id="rId7" Type="http://schemas.openxmlformats.org/officeDocument/2006/relationships/diagramQuickStyle" Target="../diagrams/quickStyle49.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Layout" Target="../diagrams/layout49.xml"/><Relationship Id="rId11" Type="http://schemas.openxmlformats.org/officeDocument/2006/relationships/comments" Target="../comments/comment1.xml"/><Relationship Id="rId5" Type="http://schemas.openxmlformats.org/officeDocument/2006/relationships/diagramData" Target="../diagrams/data49.xml"/><Relationship Id="rId10" Type="http://schemas.openxmlformats.org/officeDocument/2006/relationships/image" Target="../media/image6.jpeg"/><Relationship Id="rId4" Type="http://schemas.openxmlformats.org/officeDocument/2006/relationships/image" Target="../media/image5.png"/><Relationship Id="rId9" Type="http://schemas.microsoft.com/office/2007/relationships/diagramDrawing" Target="../diagrams/drawing49.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50.xml"/><Relationship Id="rId3" Type="http://schemas.openxmlformats.org/officeDocument/2006/relationships/image" Target="../media/image4.png"/><Relationship Id="rId7" Type="http://schemas.openxmlformats.org/officeDocument/2006/relationships/diagramQuickStyle" Target="../diagrams/quickStyle50.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Layout" Target="../diagrams/layout50.xml"/><Relationship Id="rId11" Type="http://schemas.openxmlformats.org/officeDocument/2006/relationships/image" Target="../media/image6.jpeg"/><Relationship Id="rId5" Type="http://schemas.openxmlformats.org/officeDocument/2006/relationships/diagramData" Target="../diagrams/data50.xml"/><Relationship Id="rId10" Type="http://schemas.openxmlformats.org/officeDocument/2006/relationships/image" Target="../media/image70.emf"/><Relationship Id="rId4" Type="http://schemas.openxmlformats.org/officeDocument/2006/relationships/image" Target="../media/image5.png"/><Relationship Id="rId9" Type="http://schemas.microsoft.com/office/2007/relationships/diagramDrawing" Target="../diagrams/drawing50.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51.xml"/><Relationship Id="rId3" Type="http://schemas.openxmlformats.org/officeDocument/2006/relationships/image" Target="../media/image4.png"/><Relationship Id="rId7" Type="http://schemas.openxmlformats.org/officeDocument/2006/relationships/diagramQuickStyle" Target="../diagrams/quickStyle51.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Layout" Target="../diagrams/layout51.xml"/><Relationship Id="rId11" Type="http://schemas.openxmlformats.org/officeDocument/2006/relationships/image" Target="../media/image6.jpeg"/><Relationship Id="rId5" Type="http://schemas.openxmlformats.org/officeDocument/2006/relationships/diagramData" Target="../diagrams/data51.xml"/><Relationship Id="rId10" Type="http://schemas.openxmlformats.org/officeDocument/2006/relationships/image" Target="../media/image71.emf"/><Relationship Id="rId4" Type="http://schemas.openxmlformats.org/officeDocument/2006/relationships/image" Target="../media/image5.png"/><Relationship Id="rId9" Type="http://schemas.microsoft.com/office/2007/relationships/diagramDrawing" Target="../diagrams/drawing5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52.xml"/><Relationship Id="rId3" Type="http://schemas.openxmlformats.org/officeDocument/2006/relationships/image" Target="../media/image4.png"/><Relationship Id="rId7" Type="http://schemas.openxmlformats.org/officeDocument/2006/relationships/diagramQuickStyle" Target="../diagrams/quickStyle52.xml"/><Relationship Id="rId12"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Layout" Target="../diagrams/layout52.xml"/><Relationship Id="rId11" Type="http://schemas.openxmlformats.org/officeDocument/2006/relationships/image" Target="../media/image73.png"/><Relationship Id="rId5" Type="http://schemas.openxmlformats.org/officeDocument/2006/relationships/diagramData" Target="../diagrams/data52.xml"/><Relationship Id="rId10" Type="http://schemas.openxmlformats.org/officeDocument/2006/relationships/image" Target="../media/image72.png"/><Relationship Id="rId4" Type="http://schemas.openxmlformats.org/officeDocument/2006/relationships/image" Target="../media/image5.png"/><Relationship Id="rId9" Type="http://schemas.microsoft.com/office/2007/relationships/diagramDrawing" Target="../diagrams/drawing5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53.xml"/><Relationship Id="rId3" Type="http://schemas.openxmlformats.org/officeDocument/2006/relationships/image" Target="../media/image4.png"/><Relationship Id="rId7" Type="http://schemas.openxmlformats.org/officeDocument/2006/relationships/diagramQuickStyle" Target="../diagrams/quickStyle53.xml"/><Relationship Id="rId12"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Layout" Target="../diagrams/layout53.xml"/><Relationship Id="rId11" Type="http://schemas.openxmlformats.org/officeDocument/2006/relationships/image" Target="../media/image75.png"/><Relationship Id="rId5" Type="http://schemas.openxmlformats.org/officeDocument/2006/relationships/diagramData" Target="../diagrams/data53.xml"/><Relationship Id="rId10" Type="http://schemas.openxmlformats.org/officeDocument/2006/relationships/image" Target="../media/image74.png"/><Relationship Id="rId4" Type="http://schemas.openxmlformats.org/officeDocument/2006/relationships/image" Target="../media/image5.png"/><Relationship Id="rId9" Type="http://schemas.microsoft.com/office/2007/relationships/diagramDrawing" Target="../diagrams/drawing53.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54.xml"/><Relationship Id="rId3" Type="http://schemas.openxmlformats.org/officeDocument/2006/relationships/image" Target="../media/image4.png"/><Relationship Id="rId7" Type="http://schemas.openxmlformats.org/officeDocument/2006/relationships/diagramQuickStyle" Target="../diagrams/quickStyle54.xml"/><Relationship Id="rId12"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Layout" Target="../diagrams/layout54.xml"/><Relationship Id="rId11" Type="http://schemas.openxmlformats.org/officeDocument/2006/relationships/image" Target="../media/image77.png"/><Relationship Id="rId5" Type="http://schemas.openxmlformats.org/officeDocument/2006/relationships/diagramData" Target="../diagrams/data54.xml"/><Relationship Id="rId10" Type="http://schemas.openxmlformats.org/officeDocument/2006/relationships/image" Target="../media/image76.png"/><Relationship Id="rId4" Type="http://schemas.openxmlformats.org/officeDocument/2006/relationships/image" Target="../media/image5.png"/><Relationship Id="rId9" Type="http://schemas.microsoft.com/office/2007/relationships/diagramDrawing" Target="../diagrams/drawing5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image" Target="../media/image5.png"/><Relationship Id="rId5" Type="http://schemas.openxmlformats.org/officeDocument/2006/relationships/diagramLayout" Target="../diagrams/layout7.xml"/><Relationship Id="rId10" Type="http://schemas.openxmlformats.org/officeDocument/2006/relationships/image" Target="../media/image7.png"/><Relationship Id="rId4" Type="http://schemas.openxmlformats.org/officeDocument/2006/relationships/diagramData" Target="../diagrams/data7.xml"/><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8.xml"/><Relationship Id="rId7" Type="http://schemas.openxmlformats.org/officeDocument/2006/relationships/image" Target="../media/image8.emf"/><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chart" Target="../charts/chart1.xml"/><Relationship Id="rId7" Type="http://schemas.openxmlformats.org/officeDocument/2006/relationships/diagramData" Target="../diagrams/data9.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9.xml"/><Relationship Id="rId5" Type="http://schemas.openxmlformats.org/officeDocument/2006/relationships/image" Target="../media/image5.png"/><Relationship Id="rId10" Type="http://schemas.openxmlformats.org/officeDocument/2006/relationships/diagramColors" Target="../diagrams/colors9.xml"/><Relationship Id="rId4" Type="http://schemas.openxmlformats.org/officeDocument/2006/relationships/image" Target="../media/image4.png"/><Relationship Id="rId9"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diagramLayout" Target="../diagrams/layout10.xml"/><Relationship Id="rId12"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Data" Target="../diagrams/data10.xml"/><Relationship Id="rId11" Type="http://schemas.openxmlformats.org/officeDocument/2006/relationships/chart" Target="../charts/chart2.xml"/><Relationship Id="rId5" Type="http://schemas.openxmlformats.org/officeDocument/2006/relationships/image" Target="../media/image6.jpeg"/><Relationship Id="rId10" Type="http://schemas.microsoft.com/office/2007/relationships/diagramDrawing" Target="../diagrams/drawing10.xml"/><Relationship Id="rId4" Type="http://schemas.openxmlformats.org/officeDocument/2006/relationships/image" Target="../media/image5.png"/><Relationship Id="rId9" Type="http://schemas.openxmlformats.org/officeDocument/2006/relationships/diagramColors" Target="../diagrams/colors10.xml"/></Relationships>
</file>

<file path=ppt/slides/_rels/slide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png"/><Relationship Id="rId7" Type="http://schemas.openxmlformats.org/officeDocument/2006/relationships/diagramColors" Target="../diagrams/colors11.xml"/><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16"/>
            <a:ext cx="9144000" cy="5805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Imagen 6"/>
          <p:cNvPicPr>
            <a:picLocks noChangeAspect="1"/>
          </p:cNvPicPr>
          <p:nvPr/>
        </p:nvPicPr>
        <p:blipFill>
          <a:blip r:embed="rId4"/>
          <a:stretch>
            <a:fillRect/>
          </a:stretch>
        </p:blipFill>
        <p:spPr>
          <a:xfrm>
            <a:off x="2483768" y="5826391"/>
            <a:ext cx="3528392" cy="986985"/>
          </a:xfrm>
          <a:prstGeom prst="rect">
            <a:avLst/>
          </a:prstGeom>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085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471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p:cNvGraphicFramePr>
            <a:graphicFrameLocks/>
          </p:cNvGraphicFramePr>
          <p:nvPr>
            <p:extLst/>
          </p:nvPr>
        </p:nvGraphicFramePr>
        <p:xfrm>
          <a:off x="0" y="1412776"/>
          <a:ext cx="8522811" cy="5195609"/>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5"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0" name="9 Diagrama"/>
          <p:cNvGraphicFramePr/>
          <p:nvPr>
            <p:extLst/>
          </p:nvPr>
        </p:nvGraphicFramePr>
        <p:xfrm>
          <a:off x="4427984" y="2310307"/>
          <a:ext cx="6096000" cy="42870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a:solidFill>
                  <a:srgbClr val="FFFFFF"/>
                </a:solidFill>
              </a14:hiddenFill>
            </a:ext>
          </a:extLst>
        </p:spPr>
      </p:pic>
      <p:sp>
        <p:nvSpPr>
          <p:cNvPr id="12" name="4 CuadroTexto"/>
          <p:cNvSpPr txBox="1"/>
          <p:nvPr/>
        </p:nvSpPr>
        <p:spPr>
          <a:xfrm>
            <a:off x="3563550" y="6608385"/>
            <a:ext cx="2016899" cy="276999"/>
          </a:xfrm>
          <a:prstGeom prst="rect">
            <a:avLst/>
          </a:prstGeom>
          <a:noFill/>
        </p:spPr>
        <p:txBody>
          <a:bodyPr wrap="none" rtlCol="0">
            <a:spAutoFit/>
          </a:bodyPr>
          <a:lstStyle/>
          <a:p>
            <a:r>
              <a:rPr lang="es-SV" sz="1200" dirty="0" smtClean="0"/>
              <a:t>*Con proyecciones a mayo</a:t>
            </a:r>
            <a:endParaRPr lang="es-SV" sz="1200" dirty="0"/>
          </a:p>
        </p:txBody>
      </p:sp>
      <p:graphicFrame>
        <p:nvGraphicFramePr>
          <p:cNvPr id="14" name="10 Diagrama"/>
          <p:cNvGraphicFramePr/>
          <p:nvPr>
            <p:extLst/>
          </p:nvPr>
        </p:nvGraphicFramePr>
        <p:xfrm>
          <a:off x="179512" y="332656"/>
          <a:ext cx="8712968" cy="99882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122021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p:cNvGraphicFramePr>
            <a:graphicFrameLocks/>
          </p:cNvGraphicFramePr>
          <p:nvPr>
            <p:extLst>
              <p:ext uri="{D42A27DB-BD31-4B8C-83A1-F6EECF244321}">
                <p14:modId xmlns:p14="http://schemas.microsoft.com/office/powerpoint/2010/main" val="1906313199"/>
              </p:ext>
            </p:extLst>
          </p:nvPr>
        </p:nvGraphicFramePr>
        <p:xfrm>
          <a:off x="467544" y="1340768"/>
          <a:ext cx="8208912" cy="5373216"/>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5"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651410457"/>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9 Diagrama"/>
          <p:cNvGraphicFramePr/>
          <p:nvPr>
            <p:extLst>
              <p:ext uri="{D42A27DB-BD31-4B8C-83A1-F6EECF244321}">
                <p14:modId xmlns:p14="http://schemas.microsoft.com/office/powerpoint/2010/main" val="3869627547"/>
              </p:ext>
            </p:extLst>
          </p:nvPr>
        </p:nvGraphicFramePr>
        <p:xfrm>
          <a:off x="2843808" y="1772816"/>
          <a:ext cx="6840760" cy="460851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7" name="Imagen 2" descr="LOGOTIPO-PRESIDENCIA-FUNE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4 CuadroTexto"/>
          <p:cNvSpPr txBox="1"/>
          <p:nvPr/>
        </p:nvSpPr>
        <p:spPr>
          <a:xfrm>
            <a:off x="3563550" y="6608385"/>
            <a:ext cx="2016899" cy="276999"/>
          </a:xfrm>
          <a:prstGeom prst="rect">
            <a:avLst/>
          </a:prstGeom>
          <a:noFill/>
        </p:spPr>
        <p:txBody>
          <a:bodyPr wrap="none" rtlCol="0">
            <a:spAutoFit/>
          </a:bodyPr>
          <a:lstStyle/>
          <a:p>
            <a:r>
              <a:rPr lang="es-SV" sz="1200" dirty="0" smtClean="0"/>
              <a:t>*Con proyecciones a mayo</a:t>
            </a:r>
            <a:endParaRPr lang="es-SV" sz="1200" dirty="0"/>
          </a:p>
        </p:txBody>
      </p:sp>
    </p:spTree>
    <p:extLst>
      <p:ext uri="{BB962C8B-B14F-4D97-AF65-F5344CB8AC3E}">
        <p14:creationId xmlns:p14="http://schemas.microsoft.com/office/powerpoint/2010/main" val="782864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p:cNvGraphicFramePr>
            <a:graphicFrameLocks/>
          </p:cNvGraphicFramePr>
          <p:nvPr>
            <p:extLst/>
          </p:nvPr>
        </p:nvGraphicFramePr>
        <p:xfrm>
          <a:off x="1" y="1196752"/>
          <a:ext cx="8388423" cy="5544617"/>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5"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0" name="9 Diagrama"/>
          <p:cNvGraphicFramePr/>
          <p:nvPr>
            <p:extLst/>
          </p:nvPr>
        </p:nvGraphicFramePr>
        <p:xfrm>
          <a:off x="3203848" y="2026430"/>
          <a:ext cx="6240016" cy="44269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4 CuadroTexto"/>
          <p:cNvSpPr txBox="1"/>
          <p:nvPr/>
        </p:nvSpPr>
        <p:spPr>
          <a:xfrm>
            <a:off x="3563550" y="6608385"/>
            <a:ext cx="2016899" cy="276999"/>
          </a:xfrm>
          <a:prstGeom prst="rect">
            <a:avLst/>
          </a:prstGeom>
          <a:noFill/>
        </p:spPr>
        <p:txBody>
          <a:bodyPr wrap="none" rtlCol="0">
            <a:spAutoFit/>
          </a:bodyPr>
          <a:lstStyle/>
          <a:p>
            <a:r>
              <a:rPr lang="es-SV" sz="1200" dirty="0" smtClean="0"/>
              <a:t>*Con proyecciones a mayo</a:t>
            </a:r>
            <a:endParaRPr lang="es-SV" sz="1200" dirty="0"/>
          </a:p>
        </p:txBody>
      </p:sp>
      <p:pic>
        <p:nvPicPr>
          <p:cNvPr id="7"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10 Diagrama"/>
          <p:cNvGraphicFramePr/>
          <p:nvPr>
            <p:extLst/>
          </p:nvPr>
        </p:nvGraphicFramePr>
        <p:xfrm>
          <a:off x="179512" y="188640"/>
          <a:ext cx="8712968" cy="99882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17844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7503" y="1268760"/>
            <a:ext cx="5966565" cy="549793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5"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77414501"/>
              </p:ext>
            </p:extLst>
          </p:nvPr>
        </p:nvGraphicFramePr>
        <p:xfrm>
          <a:off x="600595" y="95034"/>
          <a:ext cx="7945193" cy="11326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lipse 2"/>
          <p:cNvSpPr/>
          <p:nvPr/>
        </p:nvSpPr>
        <p:spPr>
          <a:xfrm>
            <a:off x="5004049" y="2276872"/>
            <a:ext cx="1224135" cy="1440160"/>
          </a:xfrm>
          <a:prstGeom prst="ellipse">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SV"/>
          </a:p>
        </p:txBody>
      </p:sp>
      <p:sp>
        <p:nvSpPr>
          <p:cNvPr id="12" name="Explosión 1 11"/>
          <p:cNvSpPr/>
          <p:nvPr/>
        </p:nvSpPr>
        <p:spPr>
          <a:xfrm>
            <a:off x="6156176" y="1052736"/>
            <a:ext cx="3096344" cy="3168352"/>
          </a:xfrm>
          <a:prstGeom prst="irregularSeal1">
            <a:avLst/>
          </a:prstGeom>
          <a:solidFill>
            <a:srgbClr val="008000"/>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solidFill>
                <a:srgbClr val="FFFFFF"/>
              </a:solidFill>
            </a:endParaRPr>
          </a:p>
        </p:txBody>
      </p:sp>
      <p:sp>
        <p:nvSpPr>
          <p:cNvPr id="13" name="CuadroTexto 12"/>
          <p:cNvSpPr txBox="1"/>
          <p:nvPr/>
        </p:nvSpPr>
        <p:spPr>
          <a:xfrm>
            <a:off x="6660232" y="1916832"/>
            <a:ext cx="1995717" cy="1292661"/>
          </a:xfrm>
          <a:prstGeom prst="rect">
            <a:avLst/>
          </a:prstGeom>
          <a:noFill/>
        </p:spPr>
        <p:txBody>
          <a:bodyPr wrap="square" rtlCol="0">
            <a:spAutoFit/>
          </a:bodyPr>
          <a:lstStyle/>
          <a:p>
            <a:pPr algn="ctr"/>
            <a:endParaRPr lang="es-SV" sz="1100" dirty="0" smtClean="0">
              <a:solidFill>
                <a:srgbClr val="FFFFFF"/>
              </a:solidFill>
            </a:endParaRPr>
          </a:p>
          <a:p>
            <a:pPr algn="ctr"/>
            <a:r>
              <a:rPr lang="es-SV" b="1" dirty="0" smtClean="0">
                <a:solidFill>
                  <a:srgbClr val="FFFFFF"/>
                </a:solidFill>
              </a:rPr>
              <a:t>73.52%</a:t>
            </a:r>
            <a:r>
              <a:rPr lang="es-SV" sz="1400" dirty="0" smtClean="0">
                <a:solidFill>
                  <a:srgbClr val="FFFFFF"/>
                </a:solidFill>
              </a:rPr>
              <a:t> </a:t>
            </a:r>
            <a:r>
              <a:rPr lang="es-SV" sz="1100" dirty="0" smtClean="0">
                <a:solidFill>
                  <a:srgbClr val="FFFFFF"/>
                </a:solidFill>
              </a:rPr>
              <a:t>es decir </a:t>
            </a:r>
            <a:r>
              <a:rPr lang="es-SV" sz="1600" b="1" dirty="0" smtClean="0">
                <a:solidFill>
                  <a:srgbClr val="FFFFFF"/>
                </a:solidFill>
              </a:rPr>
              <a:t>US$2,376,140.42</a:t>
            </a:r>
            <a:r>
              <a:rPr lang="es-SV" sz="1100" dirty="0" smtClean="0">
                <a:solidFill>
                  <a:srgbClr val="FFFFFF"/>
                </a:solidFill>
              </a:rPr>
              <a:t> del total de recuperaciones en favor de los y las consumidores</a:t>
            </a:r>
            <a:endParaRPr lang="es-SV" sz="1400" dirty="0">
              <a:solidFill>
                <a:srgbClr val="FFFFFF"/>
              </a:solidFill>
            </a:endParaRPr>
          </a:p>
        </p:txBody>
      </p:sp>
      <p:sp>
        <p:nvSpPr>
          <p:cNvPr id="14" name="Elipse 13"/>
          <p:cNvSpPr/>
          <p:nvPr/>
        </p:nvSpPr>
        <p:spPr>
          <a:xfrm>
            <a:off x="3995936" y="5445224"/>
            <a:ext cx="1080119" cy="360040"/>
          </a:xfrm>
          <a:prstGeom prst="ellipse">
            <a:avLst/>
          </a:prstGeom>
          <a:noFill/>
          <a:ln w="57150" cmpd="sng">
            <a:solidFill>
              <a:srgbClr val="FF33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SV"/>
          </a:p>
        </p:txBody>
      </p:sp>
      <p:sp>
        <p:nvSpPr>
          <p:cNvPr id="15" name="Elipse 14"/>
          <p:cNvSpPr/>
          <p:nvPr/>
        </p:nvSpPr>
        <p:spPr>
          <a:xfrm>
            <a:off x="1979712" y="5445224"/>
            <a:ext cx="1944216" cy="423664"/>
          </a:xfrm>
          <a:prstGeom prst="ellipse">
            <a:avLst/>
          </a:prstGeom>
          <a:noFill/>
          <a:ln w="57150" cmpd="sng">
            <a:solidFill>
              <a:srgbClr val="FF33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SV"/>
          </a:p>
        </p:txBody>
      </p:sp>
    </p:spTree>
    <p:extLst>
      <p:ext uri="{BB962C8B-B14F-4D97-AF65-F5344CB8AC3E}">
        <p14:creationId xmlns:p14="http://schemas.microsoft.com/office/powerpoint/2010/main" val="1338303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5437212"/>
            <a:ext cx="2844800" cy="800100"/>
          </a:xfrm>
          <a:prstGeom prst="rect">
            <a:avLst/>
          </a:prstGeom>
          <a:noFill/>
          <a:ln w="9525">
            <a:noFill/>
            <a:miter lim="800000"/>
            <a:headEnd/>
            <a:tailEnd/>
          </a:ln>
        </p:spPr>
      </p:pic>
      <p:graphicFrame>
        <p:nvGraphicFramePr>
          <p:cNvPr id="11" name="10 Diagrama"/>
          <p:cNvGraphicFramePr/>
          <p:nvPr>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nvPr>
        </p:nvGraphicFramePr>
        <p:xfrm>
          <a:off x="4355976" y="1467762"/>
          <a:ext cx="5832648" cy="525658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CuadroTexto 4"/>
          <p:cNvSpPr txBox="1"/>
          <p:nvPr/>
        </p:nvSpPr>
        <p:spPr>
          <a:xfrm>
            <a:off x="4860032" y="3687415"/>
            <a:ext cx="1312650" cy="461665"/>
          </a:xfrm>
          <a:prstGeom prst="rect">
            <a:avLst/>
          </a:prstGeom>
          <a:noFill/>
        </p:spPr>
        <p:txBody>
          <a:bodyPr wrap="square" rtlCol="0">
            <a:spAutoFit/>
          </a:bodyPr>
          <a:lstStyle/>
          <a:p>
            <a:r>
              <a:rPr lang="es-SV" sz="2400" b="1" dirty="0" smtClean="0">
                <a:solidFill>
                  <a:schemeClr val="bg1"/>
                </a:solidFill>
              </a:rPr>
              <a:t>89.75%</a:t>
            </a:r>
            <a:endParaRPr lang="es-SV" sz="2400" b="1" dirty="0">
              <a:solidFill>
                <a:schemeClr val="bg1"/>
              </a:solidFill>
            </a:endParaRPr>
          </a:p>
        </p:txBody>
      </p:sp>
      <p:sp>
        <p:nvSpPr>
          <p:cNvPr id="7" name="CuadroTexto 6"/>
          <p:cNvSpPr txBox="1"/>
          <p:nvPr/>
        </p:nvSpPr>
        <p:spPr>
          <a:xfrm>
            <a:off x="4711932" y="4121945"/>
            <a:ext cx="1460750" cy="369332"/>
          </a:xfrm>
          <a:prstGeom prst="rect">
            <a:avLst/>
          </a:prstGeom>
          <a:noFill/>
        </p:spPr>
        <p:txBody>
          <a:bodyPr wrap="square" rtlCol="0">
            <a:spAutoFit/>
          </a:bodyPr>
          <a:lstStyle/>
          <a:p>
            <a:r>
              <a:rPr lang="es-SV" b="1" dirty="0">
                <a:solidFill>
                  <a:schemeClr val="bg1"/>
                </a:solidFill>
              </a:rPr>
              <a:t>$</a:t>
            </a:r>
            <a:r>
              <a:rPr lang="es-SV" b="1" dirty="0" smtClean="0">
                <a:solidFill>
                  <a:schemeClr val="bg1"/>
                </a:solidFill>
              </a:rPr>
              <a:t>282,029.69</a:t>
            </a:r>
            <a:endParaRPr lang="es-SV" b="1" dirty="0">
              <a:solidFill>
                <a:schemeClr val="bg1"/>
              </a:solidFill>
            </a:endParaRPr>
          </a:p>
        </p:txBody>
      </p:sp>
      <p:sp>
        <p:nvSpPr>
          <p:cNvPr id="16" name="4 CuadroTexto"/>
          <p:cNvSpPr txBox="1"/>
          <p:nvPr/>
        </p:nvSpPr>
        <p:spPr>
          <a:xfrm>
            <a:off x="2267744" y="6608385"/>
            <a:ext cx="2016899" cy="276999"/>
          </a:xfrm>
          <a:prstGeom prst="rect">
            <a:avLst/>
          </a:prstGeom>
          <a:noFill/>
        </p:spPr>
        <p:txBody>
          <a:bodyPr wrap="none" rtlCol="0">
            <a:spAutoFit/>
          </a:bodyPr>
          <a:lstStyle/>
          <a:p>
            <a:r>
              <a:rPr lang="es-SV" sz="1200" dirty="0" smtClean="0"/>
              <a:t>*Con proyecciones a mayo</a:t>
            </a:r>
            <a:endParaRPr lang="es-SV" sz="1200" dirty="0"/>
          </a:p>
        </p:txBody>
      </p:sp>
      <p:pic>
        <p:nvPicPr>
          <p:cNvPr id="2" name="Imagen 1"/>
          <p:cNvPicPr>
            <a:picLocks noChangeAspect="1"/>
          </p:cNvPicPr>
          <p:nvPr/>
        </p:nvPicPr>
        <p:blipFill>
          <a:blip r:embed="rId16"/>
          <a:stretch>
            <a:fillRect/>
          </a:stretch>
        </p:blipFill>
        <p:spPr>
          <a:xfrm>
            <a:off x="248651" y="1598576"/>
            <a:ext cx="3890087" cy="5009809"/>
          </a:xfrm>
          <a:prstGeom prst="rect">
            <a:avLst/>
          </a:prstGeom>
        </p:spPr>
      </p:pic>
    </p:spTree>
    <p:extLst>
      <p:ext uri="{BB962C8B-B14F-4D97-AF65-F5344CB8AC3E}">
        <p14:creationId xmlns:p14="http://schemas.microsoft.com/office/powerpoint/2010/main" val="233607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024763679"/>
              </p:ext>
            </p:extLst>
          </p:nvPr>
        </p:nvGraphicFramePr>
        <p:xfrm>
          <a:off x="611560" y="-27384"/>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n 2"/>
          <p:cNvPicPr>
            <a:picLocks noChangeAspect="1"/>
          </p:cNvPicPr>
          <p:nvPr/>
        </p:nvPicPr>
        <p:blipFill>
          <a:blip r:embed="rId11"/>
          <a:stretch>
            <a:fillRect/>
          </a:stretch>
        </p:blipFill>
        <p:spPr>
          <a:xfrm>
            <a:off x="5433936" y="3580622"/>
            <a:ext cx="3384376" cy="2432520"/>
          </a:xfrm>
          <a:prstGeom prst="rect">
            <a:avLst/>
          </a:prstGeom>
        </p:spPr>
      </p:pic>
      <p:pic>
        <p:nvPicPr>
          <p:cNvPr id="4" name="Imagen 3"/>
          <p:cNvPicPr>
            <a:picLocks noChangeAspect="1"/>
          </p:cNvPicPr>
          <p:nvPr/>
        </p:nvPicPr>
        <p:blipFill>
          <a:blip r:embed="rId12"/>
          <a:stretch>
            <a:fillRect/>
          </a:stretch>
        </p:blipFill>
        <p:spPr>
          <a:xfrm>
            <a:off x="299195" y="1322676"/>
            <a:ext cx="4848869" cy="5161426"/>
          </a:xfrm>
          <a:prstGeom prst="rect">
            <a:avLst/>
          </a:prstGeom>
        </p:spPr>
      </p:pic>
      <p:sp>
        <p:nvSpPr>
          <p:cNvPr id="2" name="Rectángulo 1"/>
          <p:cNvSpPr/>
          <p:nvPr/>
        </p:nvSpPr>
        <p:spPr>
          <a:xfrm>
            <a:off x="299195" y="2647997"/>
            <a:ext cx="4848869" cy="1329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SV" sz="1600" b="1" dirty="0" smtClean="0">
                <a:solidFill>
                  <a:sysClr val="windowText" lastClr="000000"/>
                </a:solidFill>
              </a:rPr>
              <a:t>2013</a:t>
            </a:r>
            <a:endParaRPr lang="es-SV" sz="1600" b="1" dirty="0">
              <a:solidFill>
                <a:sysClr val="windowText" lastClr="000000"/>
              </a:solidFill>
            </a:endParaRPr>
          </a:p>
        </p:txBody>
      </p:sp>
      <p:sp>
        <p:nvSpPr>
          <p:cNvPr id="13" name="Rectángulo 12"/>
          <p:cNvSpPr/>
          <p:nvPr/>
        </p:nvSpPr>
        <p:spPr>
          <a:xfrm>
            <a:off x="331530" y="4724605"/>
            <a:ext cx="4816534" cy="14455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SV" sz="1600" b="1" dirty="0" smtClean="0">
                <a:solidFill>
                  <a:sysClr val="windowText" lastClr="000000"/>
                </a:solidFill>
              </a:rPr>
              <a:t>2014</a:t>
            </a:r>
            <a:endParaRPr lang="es-SV" sz="1600" b="1" dirty="0">
              <a:solidFill>
                <a:sysClr val="windowText" lastClr="000000"/>
              </a:solidFill>
            </a:endParaRPr>
          </a:p>
        </p:txBody>
      </p:sp>
      <p:pic>
        <p:nvPicPr>
          <p:cNvPr id="2050" name="Picture 2" descr="http://www.seguridadpublica.es/wp-content/uploads/2013/04/412_520340_6085251_803969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2280" y="1124745"/>
            <a:ext cx="1669100" cy="111408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uadroTexto 4"/>
          <p:cNvSpPr txBox="1"/>
          <p:nvPr/>
        </p:nvSpPr>
        <p:spPr>
          <a:xfrm>
            <a:off x="5580112" y="2361654"/>
            <a:ext cx="3312368" cy="923330"/>
          </a:xfrm>
          <a:prstGeom prst="rect">
            <a:avLst/>
          </a:prstGeom>
          <a:noFill/>
        </p:spPr>
        <p:txBody>
          <a:bodyPr wrap="square" rtlCol="0">
            <a:spAutoFit/>
          </a:bodyPr>
          <a:lstStyle/>
          <a:p>
            <a:r>
              <a:rPr lang="es-ES" dirty="0" smtClean="0"/>
              <a:t>2,037 Denuncias recibidas</a:t>
            </a:r>
          </a:p>
          <a:p>
            <a:r>
              <a:rPr lang="es-ES" dirty="0" smtClean="0"/>
              <a:t>De esas 1,170 son denuncias de oficio </a:t>
            </a:r>
            <a:endParaRPr lang="es-ES" dirty="0"/>
          </a:p>
        </p:txBody>
      </p:sp>
    </p:spTree>
    <p:extLst>
      <p:ext uri="{BB962C8B-B14F-4D97-AF65-F5344CB8AC3E}">
        <p14:creationId xmlns:p14="http://schemas.microsoft.com/office/powerpoint/2010/main" val="4167455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408958220"/>
              </p:ext>
            </p:extLst>
          </p:nvPr>
        </p:nvGraphicFramePr>
        <p:xfrm>
          <a:off x="611560" y="-27384"/>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www.seguridadpublica.es/wp-content/uploads/2013/04/412_520340_6085251_803969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5388" y="1594836"/>
            <a:ext cx="1669100" cy="111408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Imagen 11"/>
          <p:cNvPicPr>
            <a:picLocks noChangeAspect="1"/>
          </p:cNvPicPr>
          <p:nvPr/>
        </p:nvPicPr>
        <p:blipFill>
          <a:blip r:embed="rId12"/>
          <a:stretch>
            <a:fillRect/>
          </a:stretch>
        </p:blipFill>
        <p:spPr>
          <a:xfrm>
            <a:off x="138183" y="1663700"/>
            <a:ext cx="7314137" cy="4789636"/>
          </a:xfrm>
          <a:prstGeom prst="rect">
            <a:avLst/>
          </a:prstGeom>
        </p:spPr>
      </p:pic>
      <p:sp>
        <p:nvSpPr>
          <p:cNvPr id="14" name="CuadroTexto 13"/>
          <p:cNvSpPr txBox="1"/>
          <p:nvPr/>
        </p:nvSpPr>
        <p:spPr>
          <a:xfrm>
            <a:off x="179512" y="1156682"/>
            <a:ext cx="8136904" cy="400110"/>
          </a:xfrm>
          <a:prstGeom prst="rect">
            <a:avLst/>
          </a:prstGeom>
          <a:solidFill>
            <a:srgbClr val="0099FF"/>
          </a:solidFill>
        </p:spPr>
        <p:txBody>
          <a:bodyPr wrap="square" rtlCol="0">
            <a:spAutoFit/>
          </a:bodyPr>
          <a:lstStyle/>
          <a:p>
            <a:r>
              <a:rPr lang="es-ES" sz="2000" b="1" dirty="0" smtClean="0">
                <a:solidFill>
                  <a:schemeClr val="bg1"/>
                </a:solidFill>
              </a:rPr>
              <a:t>Entre los casos cerrados en el período destacan los siguientes:</a:t>
            </a:r>
            <a:endParaRPr lang="es-ES" sz="2000" b="1" dirty="0">
              <a:solidFill>
                <a:schemeClr val="bg1"/>
              </a:solidFill>
            </a:endParaRPr>
          </a:p>
        </p:txBody>
      </p:sp>
    </p:spTree>
    <p:extLst>
      <p:ext uri="{BB962C8B-B14F-4D97-AF65-F5344CB8AC3E}">
        <p14:creationId xmlns:p14="http://schemas.microsoft.com/office/powerpoint/2010/main" val="3015848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graphicFrame>
        <p:nvGraphicFramePr>
          <p:cNvPr id="11" name="10 Diagrama"/>
          <p:cNvGraphicFramePr/>
          <p:nvPr>
            <p:extLst>
              <p:ext uri="{D42A27DB-BD31-4B8C-83A1-F6EECF244321}">
                <p14:modId xmlns:p14="http://schemas.microsoft.com/office/powerpoint/2010/main" val="2858324727"/>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2 CuadroTexto"/>
          <p:cNvSpPr txBox="1"/>
          <p:nvPr/>
        </p:nvSpPr>
        <p:spPr>
          <a:xfrm>
            <a:off x="214282" y="1196752"/>
            <a:ext cx="8820472" cy="2508379"/>
          </a:xfrm>
          <a:prstGeom prst="rect">
            <a:avLst/>
          </a:prstGeom>
          <a:noFill/>
        </p:spPr>
        <p:txBody>
          <a:bodyPr wrap="square" rtlCol="0">
            <a:spAutoFit/>
          </a:bodyPr>
          <a:lstStyle/>
          <a:p>
            <a:pPr algn="just"/>
            <a:r>
              <a:rPr lang="es-SV" sz="2400" b="1" baseline="0" dirty="0" smtClean="0">
                <a:solidFill>
                  <a:srgbClr val="0070C0"/>
                </a:solidFill>
                <a:latin typeface="Frutiger-Light"/>
              </a:rPr>
              <a:t>Inspecciones</a:t>
            </a:r>
          </a:p>
          <a:p>
            <a:pPr algn="just"/>
            <a:r>
              <a:rPr lang="es-SV" sz="1900" baseline="0" dirty="0" smtClean="0">
                <a:solidFill>
                  <a:srgbClr val="000000"/>
                </a:solidFill>
                <a:latin typeface="Frutiger-Light"/>
              </a:rPr>
              <a:t>Entre junio 2013 y mayo 2014, la </a:t>
            </a:r>
            <a:r>
              <a:rPr lang="es-SV" sz="1900" baseline="0" dirty="0" smtClean="0">
                <a:solidFill>
                  <a:srgbClr val="0053A0"/>
                </a:solidFill>
                <a:latin typeface="Impact"/>
              </a:rPr>
              <a:t>Defensoría del Consumidor </a:t>
            </a:r>
            <a:r>
              <a:rPr lang="es-SV" sz="1900" baseline="0" dirty="0" smtClean="0">
                <a:solidFill>
                  <a:srgbClr val="000000"/>
                </a:solidFill>
                <a:latin typeface="Frutiger-Light"/>
              </a:rPr>
              <a:t>reali</a:t>
            </a:r>
            <a:r>
              <a:rPr lang="es-SV" sz="1900" dirty="0" smtClean="0">
                <a:solidFill>
                  <a:srgbClr val="000000"/>
                </a:solidFill>
                <a:latin typeface="Frutiger-Light"/>
              </a:rPr>
              <a:t>zó</a:t>
            </a:r>
            <a:r>
              <a:rPr lang="es-SV" sz="1900" baseline="0" dirty="0" smtClean="0">
                <a:solidFill>
                  <a:srgbClr val="000000"/>
                </a:solidFill>
                <a:latin typeface="Frutiger-Light"/>
              </a:rPr>
              <a:t> </a:t>
            </a:r>
            <a:r>
              <a:rPr lang="es-SV" sz="1900" b="1" baseline="0" dirty="0" smtClean="0">
                <a:solidFill>
                  <a:srgbClr val="00CC00"/>
                </a:solidFill>
                <a:latin typeface="Frutiger-Light"/>
              </a:rPr>
              <a:t>inspecciones a 4,108 </a:t>
            </a:r>
            <a:r>
              <a:rPr lang="es-ES_tradnl" sz="1900" dirty="0"/>
              <a:t>establecimientos comerciales, entre farmacias, restaurantes, hoteles y centros recreativos, supermercados, tiendas mayoristas, tiendas de conveniencia, cafeterías de centros educativos y empresas lotificadoras, almacenes de ropa, zapatos y accesorios y, casas comerciales</a:t>
            </a:r>
            <a:r>
              <a:rPr lang="es-SV" sz="1900" dirty="0" smtClean="0">
                <a:solidFill>
                  <a:srgbClr val="000000"/>
                </a:solidFill>
                <a:latin typeface="Frutiger-Light"/>
              </a:rPr>
              <a:t>. </a:t>
            </a:r>
            <a:r>
              <a:rPr lang="es-SV" sz="1900" dirty="0">
                <a:solidFill>
                  <a:srgbClr val="000000"/>
                </a:solidFill>
                <a:latin typeface="Frutiger-Light"/>
              </a:rPr>
              <a:t>La </a:t>
            </a:r>
            <a:r>
              <a:rPr lang="es-SV" sz="1900" dirty="0">
                <a:solidFill>
                  <a:srgbClr val="0053A0"/>
                </a:solidFill>
                <a:latin typeface="Impact"/>
              </a:rPr>
              <a:t>Defensoría del Consumidor </a:t>
            </a:r>
            <a:r>
              <a:rPr lang="es-SV" sz="1900" dirty="0">
                <a:solidFill>
                  <a:srgbClr val="000000"/>
                </a:solidFill>
                <a:latin typeface="Frutiger-Light"/>
              </a:rPr>
              <a:t>incrementó en </a:t>
            </a:r>
            <a:r>
              <a:rPr lang="es-SV" sz="1900" b="1" dirty="0">
                <a:solidFill>
                  <a:srgbClr val="00CC00"/>
                </a:solidFill>
                <a:latin typeface="Frutiger-Light"/>
              </a:rPr>
              <a:t>un </a:t>
            </a:r>
            <a:r>
              <a:rPr lang="es-SV" sz="1900" b="1" dirty="0" smtClean="0">
                <a:solidFill>
                  <a:srgbClr val="00CC00"/>
                </a:solidFill>
                <a:latin typeface="Frutiger-Light"/>
              </a:rPr>
              <a:t>17.20</a:t>
            </a:r>
            <a:r>
              <a:rPr lang="es-SV" sz="1900" b="1" dirty="0">
                <a:solidFill>
                  <a:srgbClr val="00CC00"/>
                </a:solidFill>
                <a:latin typeface="Frutiger-Light"/>
              </a:rPr>
              <a:t>% </a:t>
            </a:r>
            <a:r>
              <a:rPr lang="es-SV" sz="1900" dirty="0">
                <a:solidFill>
                  <a:srgbClr val="000000"/>
                </a:solidFill>
                <a:latin typeface="Frutiger-Light"/>
              </a:rPr>
              <a:t>las inspecciones respecto al período anterior</a:t>
            </a:r>
            <a:endParaRPr lang="es-SV" sz="1900" dirty="0"/>
          </a:p>
        </p:txBody>
      </p:sp>
      <p:pic>
        <p:nvPicPr>
          <p:cNvPr id="10" name="Imagen 1"/>
          <p:cNvPicPr>
            <a:picLocks noChangeAspect="1"/>
          </p:cNvPicPr>
          <p:nvPr/>
        </p:nvPicPr>
        <p:blipFill>
          <a:blip r:embed="rId9"/>
          <a:stretch>
            <a:fillRect/>
          </a:stretch>
        </p:blipFill>
        <p:spPr>
          <a:xfrm>
            <a:off x="161722" y="3573016"/>
            <a:ext cx="8900432" cy="2736304"/>
          </a:xfrm>
          <a:prstGeom prst="rect">
            <a:avLst/>
          </a:prstGeom>
        </p:spPr>
      </p:pic>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3 Imagen" descr="Logos-DC.png"/>
          <p:cNvPicPr>
            <a:picLocks noChangeAspect="1"/>
          </p:cNvPicPr>
          <p:nvPr/>
        </p:nvPicPr>
        <p:blipFill>
          <a:blip r:embed="rId11"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spTree>
    <p:extLst>
      <p:ext uri="{BB962C8B-B14F-4D97-AF65-F5344CB8AC3E}">
        <p14:creationId xmlns:p14="http://schemas.microsoft.com/office/powerpoint/2010/main" val="1541113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589766425"/>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Diagrama 1"/>
          <p:cNvGraphicFramePr/>
          <p:nvPr>
            <p:extLst>
              <p:ext uri="{D42A27DB-BD31-4B8C-83A1-F6EECF244321}">
                <p14:modId xmlns:p14="http://schemas.microsoft.com/office/powerpoint/2010/main" val="2676513801"/>
              </p:ext>
            </p:extLst>
          </p:nvPr>
        </p:nvGraphicFramePr>
        <p:xfrm>
          <a:off x="6414914" y="2204864"/>
          <a:ext cx="2616548" cy="275540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Rectángulo redondeado 3"/>
          <p:cNvSpPr/>
          <p:nvPr/>
        </p:nvSpPr>
        <p:spPr>
          <a:xfrm>
            <a:off x="6355334" y="1700808"/>
            <a:ext cx="273570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600" dirty="0" smtClean="0"/>
              <a:t>Sectores con más hallazgos</a:t>
            </a:r>
            <a:endParaRPr lang="es-SV" sz="1600" dirty="0"/>
          </a:p>
        </p:txBody>
      </p:sp>
      <p:pic>
        <p:nvPicPr>
          <p:cNvPr id="5" name="Imagen 4"/>
          <p:cNvPicPr>
            <a:picLocks noChangeAspect="1"/>
          </p:cNvPicPr>
          <p:nvPr/>
        </p:nvPicPr>
        <p:blipFill>
          <a:blip r:embed="rId16"/>
          <a:stretch>
            <a:fillRect/>
          </a:stretch>
        </p:blipFill>
        <p:spPr>
          <a:xfrm>
            <a:off x="22430" y="1129991"/>
            <a:ext cx="6278358" cy="5728009"/>
          </a:xfrm>
          <a:prstGeom prst="rect">
            <a:avLst/>
          </a:prstGeom>
        </p:spPr>
      </p:pic>
      <p:pic>
        <p:nvPicPr>
          <p:cNvPr id="9" name="Imagen 8"/>
          <p:cNvPicPr>
            <a:picLocks noChangeAspect="1"/>
          </p:cNvPicPr>
          <p:nvPr/>
        </p:nvPicPr>
        <p:blipFill>
          <a:blip r:embed="rId17"/>
          <a:stretch>
            <a:fillRect/>
          </a:stretch>
        </p:blipFill>
        <p:spPr>
          <a:xfrm>
            <a:off x="6415608" y="4293096"/>
            <a:ext cx="604664" cy="648072"/>
          </a:xfrm>
          <a:prstGeom prst="rect">
            <a:avLst/>
          </a:prstGeom>
        </p:spPr>
      </p:pic>
      <p:pic>
        <p:nvPicPr>
          <p:cNvPr id="10" name="Imagen 9"/>
          <p:cNvPicPr>
            <a:picLocks noChangeAspect="1"/>
          </p:cNvPicPr>
          <p:nvPr/>
        </p:nvPicPr>
        <p:blipFill>
          <a:blip r:embed="rId18"/>
          <a:stretch>
            <a:fillRect/>
          </a:stretch>
        </p:blipFill>
        <p:spPr>
          <a:xfrm>
            <a:off x="6372200" y="3517094"/>
            <a:ext cx="648072" cy="703994"/>
          </a:xfrm>
          <a:prstGeom prst="rect">
            <a:avLst/>
          </a:prstGeom>
        </p:spPr>
      </p:pic>
    </p:spTree>
    <p:extLst>
      <p:ext uri="{BB962C8B-B14F-4D97-AF65-F5344CB8AC3E}">
        <p14:creationId xmlns:p14="http://schemas.microsoft.com/office/powerpoint/2010/main" val="1106112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295"/>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443846085"/>
              </p:ext>
            </p:extLst>
          </p:nvPr>
        </p:nvGraphicFramePr>
        <p:xfrm>
          <a:off x="611560" y="-27384"/>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1 Título"/>
          <p:cNvSpPr txBox="1">
            <a:spLocks/>
          </p:cNvSpPr>
          <p:nvPr/>
        </p:nvSpPr>
        <p:spPr bwMode="auto">
          <a:xfrm>
            <a:off x="6372200" y="3533636"/>
            <a:ext cx="2023025" cy="360115"/>
          </a:xfrm>
          <a:prstGeom prst="rect">
            <a:avLst/>
          </a:prstGeom>
          <a:noFill/>
          <a:ln w="9525">
            <a:noFill/>
            <a:miter lim="800000"/>
            <a:headEnd/>
            <a:tailEnd/>
          </a:ln>
        </p:spPr>
        <p:txBody>
          <a:bodyPr anchor="ctr"/>
          <a:lstStyle/>
          <a:p>
            <a:pPr algn="ctr">
              <a:defRPr/>
            </a:pPr>
            <a:r>
              <a:rPr lang="es-ES" sz="2800" b="1" dirty="0" smtClean="0">
                <a:solidFill>
                  <a:srgbClr val="0070C0"/>
                </a:solidFill>
                <a:effectLst>
                  <a:outerShdw blurRad="38100" dist="38100" dir="2700000" algn="tl">
                    <a:srgbClr val="000000">
                      <a:alpha val="43137"/>
                    </a:srgbClr>
                  </a:outerShdw>
                </a:effectLst>
                <a:latin typeface="Arial Narrow" pitchFamily="34" charset="0"/>
                <a:ea typeface="+mj-ea"/>
                <a:cs typeface="+mj-cs"/>
              </a:rPr>
              <a:t>Medidas cautelares</a:t>
            </a:r>
            <a:endParaRPr lang="es-ES" sz="2800" b="1" dirty="0">
              <a:solidFill>
                <a:srgbClr val="0070C0"/>
              </a:solidFill>
              <a:effectLst>
                <a:outerShdw blurRad="38100" dist="38100" dir="2700000" algn="tl">
                  <a:srgbClr val="000000">
                    <a:alpha val="43137"/>
                  </a:srgbClr>
                </a:outerShdw>
              </a:effectLst>
              <a:latin typeface="Arial Narrow" pitchFamily="34" charset="0"/>
              <a:ea typeface="+mj-ea"/>
              <a:cs typeface="+mj-cs"/>
            </a:endParaRPr>
          </a:p>
        </p:txBody>
      </p:sp>
      <p:pic>
        <p:nvPicPr>
          <p:cNvPr id="12"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errar llave 1"/>
          <p:cNvSpPr/>
          <p:nvPr/>
        </p:nvSpPr>
        <p:spPr>
          <a:xfrm>
            <a:off x="5220072" y="1484784"/>
            <a:ext cx="144016" cy="936104"/>
          </a:xfrm>
          <a:prstGeom prst="rightBrace">
            <a:avLst/>
          </a:prstGeom>
          <a:ln>
            <a:solidFill>
              <a:srgbClr val="FF33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s-SV"/>
          </a:p>
        </p:txBody>
      </p:sp>
      <p:sp>
        <p:nvSpPr>
          <p:cNvPr id="3" name="Explosión 1 2"/>
          <p:cNvSpPr/>
          <p:nvPr/>
        </p:nvSpPr>
        <p:spPr>
          <a:xfrm>
            <a:off x="5510746" y="836712"/>
            <a:ext cx="3093702" cy="2516060"/>
          </a:xfrm>
          <a:prstGeom prst="irregularSeal1">
            <a:avLst/>
          </a:prstGeom>
          <a:solidFill>
            <a:srgbClr val="FFFF00"/>
          </a:solidFill>
          <a:ln>
            <a:solidFill>
              <a:srgbClr val="FFCC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SV" sz="1400" dirty="0" smtClean="0"/>
              <a:t>Productos que representan el </a:t>
            </a:r>
            <a:r>
              <a:rPr lang="es-SV" sz="1400" b="1" dirty="0" smtClean="0"/>
              <a:t>62.63%  (10,247) de hallazgos</a:t>
            </a:r>
            <a:endParaRPr lang="es-SV" sz="1400" b="1" dirty="0"/>
          </a:p>
        </p:txBody>
      </p:sp>
      <p:pic>
        <p:nvPicPr>
          <p:cNvPr id="4" name="Imagen 3"/>
          <p:cNvPicPr>
            <a:picLocks noChangeAspect="1"/>
          </p:cNvPicPr>
          <p:nvPr/>
        </p:nvPicPr>
        <p:blipFill>
          <a:blip r:embed="rId11"/>
          <a:stretch>
            <a:fillRect/>
          </a:stretch>
        </p:blipFill>
        <p:spPr>
          <a:xfrm>
            <a:off x="35496" y="980729"/>
            <a:ext cx="5166280" cy="5877271"/>
          </a:xfrm>
          <a:prstGeom prst="rect">
            <a:avLst/>
          </a:prstGeom>
        </p:spPr>
      </p:pic>
      <p:sp>
        <p:nvSpPr>
          <p:cNvPr id="5" name="CuadroTexto 4"/>
          <p:cNvSpPr txBox="1"/>
          <p:nvPr/>
        </p:nvSpPr>
        <p:spPr>
          <a:xfrm>
            <a:off x="5652120" y="4798893"/>
            <a:ext cx="3168352" cy="646331"/>
          </a:xfrm>
          <a:prstGeom prst="rect">
            <a:avLst/>
          </a:prstGeom>
          <a:noFill/>
        </p:spPr>
        <p:txBody>
          <a:bodyPr wrap="square" rtlCol="0">
            <a:spAutoFit/>
          </a:bodyPr>
          <a:lstStyle/>
          <a:p>
            <a:r>
              <a:rPr lang="es-ES" dirty="0" smtClean="0"/>
              <a:t>Periodo anterior fueron 21,444</a:t>
            </a:r>
            <a:endParaRPr lang="es-ES" dirty="0"/>
          </a:p>
        </p:txBody>
      </p:sp>
    </p:spTree>
    <p:extLst>
      <p:ext uri="{BB962C8B-B14F-4D97-AF65-F5344CB8AC3E}">
        <p14:creationId xmlns:p14="http://schemas.microsoft.com/office/powerpoint/2010/main" val="189303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graphicFrame>
        <p:nvGraphicFramePr>
          <p:cNvPr id="2" name="1 Diagrama"/>
          <p:cNvGraphicFramePr/>
          <p:nvPr>
            <p:extLst>
              <p:ext uri="{D42A27DB-BD31-4B8C-83A1-F6EECF244321}">
                <p14:modId xmlns:p14="http://schemas.microsoft.com/office/powerpoint/2010/main" val="782496308"/>
              </p:ext>
            </p:extLst>
          </p:nvPr>
        </p:nvGraphicFramePr>
        <p:xfrm>
          <a:off x="947287" y="332656"/>
          <a:ext cx="7224464" cy="1656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2 Diagrama"/>
          <p:cNvGraphicFramePr/>
          <p:nvPr>
            <p:extLst>
              <p:ext uri="{D42A27DB-BD31-4B8C-83A1-F6EECF244321}">
                <p14:modId xmlns:p14="http://schemas.microsoft.com/office/powerpoint/2010/main" val="2340745569"/>
              </p:ext>
            </p:extLst>
          </p:nvPr>
        </p:nvGraphicFramePr>
        <p:xfrm>
          <a:off x="323528" y="1844824"/>
          <a:ext cx="7632848" cy="432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3 Imagen" descr="Logos-DC.png"/>
          <p:cNvPicPr>
            <a:picLocks noChangeAspect="1"/>
          </p:cNvPicPr>
          <p:nvPr/>
        </p:nvPicPr>
        <p:blipFill>
          <a:blip r:embed="rId1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pic>
        <p:nvPicPr>
          <p:cNvPr id="4" name="Imagen 2" descr="LOGOTIPO-PRESIDENCIA-FUN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979220348"/>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196"/>
          <p:cNvSpPr>
            <a:spLocks noChangeArrowheads="1"/>
          </p:cNvSpPr>
          <p:nvPr/>
        </p:nvSpPr>
        <p:spPr bwMode="auto">
          <a:xfrm>
            <a:off x="0" y="2695575"/>
            <a:ext cx="9144000" cy="0"/>
          </a:xfrm>
          <a:prstGeom prst="rect">
            <a:avLst/>
          </a:prstGeom>
          <a:noFill/>
          <a:ln w="9525">
            <a:noFill/>
            <a:miter lim="800000"/>
            <a:headEnd/>
            <a:tailEnd/>
          </a:ln>
        </p:spPr>
        <p:txBody>
          <a:bodyPr wrap="none" anchor="ctr">
            <a:spAutoFit/>
          </a:bodyPr>
          <a:lstStyle/>
          <a:p>
            <a:pPr eaLnBrk="0" hangingPunct="0"/>
            <a:endParaRPr lang="es-SV" dirty="0"/>
          </a:p>
        </p:txBody>
      </p:sp>
      <p:sp>
        <p:nvSpPr>
          <p:cNvPr id="9" name="Rectangle 5"/>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es-SV" dirty="0"/>
          </a:p>
        </p:txBody>
      </p:sp>
      <p:pic>
        <p:nvPicPr>
          <p:cNvPr id="10" name="Picture 2"/>
          <p:cNvPicPr>
            <a:picLocks noChangeAspect="1" noChangeArrowheads="1"/>
          </p:cNvPicPr>
          <p:nvPr/>
        </p:nvPicPr>
        <p:blipFill>
          <a:blip r:embed="rId10" cstate="print"/>
          <a:srcRect r="73306" b="89690"/>
          <a:stretch>
            <a:fillRect/>
          </a:stretch>
        </p:blipFill>
        <p:spPr bwMode="auto">
          <a:xfrm>
            <a:off x="7872" y="1196752"/>
            <a:ext cx="2503487" cy="631825"/>
          </a:xfrm>
          <a:prstGeom prst="rect">
            <a:avLst/>
          </a:prstGeom>
          <a:noFill/>
          <a:ln w="9525">
            <a:noFill/>
            <a:miter lim="800000"/>
            <a:headEnd/>
            <a:tailEnd/>
          </a:ln>
        </p:spPr>
      </p:pic>
      <p:sp>
        <p:nvSpPr>
          <p:cNvPr id="12" name="11 CuadroTexto"/>
          <p:cNvSpPr txBox="1"/>
          <p:nvPr/>
        </p:nvSpPr>
        <p:spPr>
          <a:xfrm>
            <a:off x="107503" y="1772816"/>
            <a:ext cx="8813451" cy="646331"/>
          </a:xfrm>
          <a:prstGeom prst="rect">
            <a:avLst/>
          </a:prstGeom>
          <a:noFill/>
        </p:spPr>
        <p:txBody>
          <a:bodyPr wrap="square" rtlCol="0">
            <a:spAutoFit/>
          </a:bodyPr>
          <a:lstStyle/>
          <a:p>
            <a:r>
              <a:rPr lang="es-SV" b="1" baseline="0" dirty="0" smtClean="0">
                <a:solidFill>
                  <a:srgbClr val="0053A0"/>
                </a:solidFill>
                <a:latin typeface="Impact"/>
              </a:rPr>
              <a:t>La Defensoría  </a:t>
            </a:r>
            <a:r>
              <a:rPr lang="es-SV" dirty="0"/>
              <a:t>realizó </a:t>
            </a:r>
            <a:r>
              <a:rPr lang="es-SV" b="1" dirty="0" smtClean="0">
                <a:solidFill>
                  <a:srgbClr val="00CC00"/>
                </a:solidFill>
              </a:rPr>
              <a:t>68 planes de verificación </a:t>
            </a:r>
            <a:r>
              <a:rPr lang="es-ES_tradnl" dirty="0"/>
              <a:t>de inocuidad, calidad y </a:t>
            </a:r>
            <a:endParaRPr lang="es-ES_tradnl" dirty="0" smtClean="0"/>
          </a:p>
          <a:p>
            <a:r>
              <a:rPr lang="es-ES_tradnl" dirty="0" smtClean="0"/>
              <a:t>contenido </a:t>
            </a:r>
            <a:r>
              <a:rPr lang="es-ES_tradnl" dirty="0"/>
              <a:t>neto en productos alimenticios. </a:t>
            </a:r>
            <a:endParaRPr lang="es-SV" dirty="0"/>
          </a:p>
        </p:txBody>
      </p:sp>
      <p:sp>
        <p:nvSpPr>
          <p:cNvPr id="13" name="12 CuadroTexto"/>
          <p:cNvSpPr txBox="1"/>
          <p:nvPr/>
        </p:nvSpPr>
        <p:spPr>
          <a:xfrm>
            <a:off x="3923928" y="2420888"/>
            <a:ext cx="4997027" cy="3046988"/>
          </a:xfrm>
          <a:prstGeom prst="rect">
            <a:avLst/>
          </a:prstGeom>
          <a:noFill/>
        </p:spPr>
        <p:txBody>
          <a:bodyPr wrap="square" rtlCol="0">
            <a:spAutoFit/>
          </a:bodyPr>
          <a:lstStyle/>
          <a:p>
            <a:pPr algn="just"/>
            <a:r>
              <a:rPr lang="es-SV" sz="1600" b="1" u="sng" dirty="0" smtClean="0">
                <a:solidFill>
                  <a:srgbClr val="00CC00"/>
                </a:solidFill>
              </a:rPr>
              <a:t>24 estudios de inocuidad y calidad </a:t>
            </a:r>
            <a:r>
              <a:rPr lang="es-ES_tradnl" sz="1600" dirty="0"/>
              <a:t>de </a:t>
            </a:r>
            <a:r>
              <a:rPr lang="es-ES" sz="1600" dirty="0"/>
              <a:t>sopas y cremas deshidratas, leche saborizada a chocolate, gelatina preparada, pollo congelado procesado, lonja de tiburón, queso crema, queso procesado, pollo frito listo para consumo, hueso de res, sándwich listo para consumo, galletas con relleno de chocolate, jugos, consomé, sabrosadores y sazonadores, café soluble instantáneo, carne angelina, carne choquezuela, chuleta de cerdo, pepinesa (sándwich spread), salsa de soya, jugos para bebé, leche entera fluida, chorizo, quesos no madurados y crema (plantas artesanales e industriales de lácteos). </a:t>
            </a:r>
            <a:endParaRPr lang="es-SV" sz="1600" dirty="0"/>
          </a:p>
        </p:txBody>
      </p:sp>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488" y="2492896"/>
            <a:ext cx="3792999" cy="2617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Imagen 2" descr="LOGOTIPO-PRESIDENCIA-FU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uadroTexto 2"/>
          <p:cNvSpPr txBox="1"/>
          <p:nvPr/>
        </p:nvSpPr>
        <p:spPr>
          <a:xfrm>
            <a:off x="107504" y="5517232"/>
            <a:ext cx="7560840" cy="1200328"/>
          </a:xfrm>
          <a:prstGeom prst="rect">
            <a:avLst/>
          </a:prstGeom>
          <a:noFill/>
        </p:spPr>
        <p:txBody>
          <a:bodyPr wrap="square" rtlCol="0">
            <a:spAutoFit/>
          </a:bodyPr>
          <a:lstStyle/>
          <a:p>
            <a:r>
              <a:rPr lang="es-E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Los resultados: 149 marcas analizadas, 256 productos verificados;  </a:t>
            </a:r>
          </a:p>
          <a:p>
            <a:r>
              <a:rPr lang="es-E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 67.58 % de cumplimiento </a:t>
            </a:r>
            <a:endParaRPr lang="es-E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89303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870211077"/>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p:cNvPicPr>
            <a:picLocks noChangeAspect="1" noChangeArrowheads="1"/>
          </p:cNvPicPr>
          <p:nvPr/>
        </p:nvPicPr>
        <p:blipFill>
          <a:blip r:embed="rId10" cstate="print"/>
          <a:srcRect r="73306" b="89690"/>
          <a:stretch>
            <a:fillRect/>
          </a:stretch>
        </p:blipFill>
        <p:spPr bwMode="auto">
          <a:xfrm>
            <a:off x="52289" y="1052736"/>
            <a:ext cx="2503487" cy="631825"/>
          </a:xfrm>
          <a:prstGeom prst="rect">
            <a:avLst/>
          </a:prstGeom>
          <a:noFill/>
          <a:ln w="9525">
            <a:noFill/>
            <a:miter lim="800000"/>
            <a:headEnd/>
            <a:tailEnd/>
          </a:ln>
        </p:spPr>
      </p:pic>
      <p:sp>
        <p:nvSpPr>
          <p:cNvPr id="9" name="18 Rectángulo"/>
          <p:cNvSpPr>
            <a:spLocks noChangeArrowheads="1"/>
          </p:cNvSpPr>
          <p:nvPr/>
        </p:nvSpPr>
        <p:spPr bwMode="auto">
          <a:xfrm>
            <a:off x="4067944" y="3057921"/>
            <a:ext cx="4929222" cy="3539431"/>
          </a:xfrm>
          <a:prstGeom prst="rect">
            <a:avLst/>
          </a:prstGeom>
          <a:noFill/>
          <a:ln w="9525">
            <a:noFill/>
            <a:miter lim="800000"/>
            <a:headEnd/>
            <a:tailEnd/>
          </a:ln>
        </p:spPr>
        <p:txBody>
          <a:bodyPr wrap="square">
            <a:spAutoFit/>
          </a:bodyPr>
          <a:lstStyle/>
          <a:p>
            <a:pPr algn="just"/>
            <a:r>
              <a:rPr lang="es-SV" sz="2000" b="1" u="sng" dirty="0">
                <a:solidFill>
                  <a:srgbClr val="00CC00"/>
                </a:solidFill>
                <a:latin typeface="Frutiger-Black"/>
              </a:rPr>
              <a:t>A</a:t>
            </a:r>
            <a:r>
              <a:rPr lang="es-SV" sz="2000" b="1" u="sng" dirty="0" smtClean="0">
                <a:solidFill>
                  <a:srgbClr val="00CC00"/>
                </a:solidFill>
                <a:latin typeface="Frutiger-Black"/>
              </a:rPr>
              <a:t>nálisis </a:t>
            </a:r>
            <a:r>
              <a:rPr lang="es-SV" sz="2000" b="1" u="sng" dirty="0">
                <a:solidFill>
                  <a:srgbClr val="00CC00"/>
                </a:solidFill>
                <a:latin typeface="Frutiger-Black"/>
              </a:rPr>
              <a:t>de calidad en </a:t>
            </a:r>
            <a:r>
              <a:rPr lang="es-SV" sz="2000" b="1" u="sng" dirty="0" smtClean="0">
                <a:solidFill>
                  <a:srgbClr val="00CC00"/>
                </a:solidFill>
                <a:latin typeface="Frutiger-Black"/>
              </a:rPr>
              <a:t>10 marcas de cereales </a:t>
            </a:r>
            <a:r>
              <a:rPr lang="es-SV" sz="2000" b="1" u="sng" dirty="0">
                <a:solidFill>
                  <a:srgbClr val="00CC00"/>
                </a:solidFill>
                <a:latin typeface="Frutiger-Black"/>
              </a:rPr>
              <a:t>y </a:t>
            </a:r>
            <a:r>
              <a:rPr lang="es-SV" sz="2000" b="1" u="sng" dirty="0" smtClean="0">
                <a:solidFill>
                  <a:srgbClr val="00CC00"/>
                </a:solidFill>
                <a:latin typeface="Frutiger-Black"/>
              </a:rPr>
              <a:t>21 marcas de bebidas gaseosas</a:t>
            </a:r>
            <a:r>
              <a:rPr lang="es-SV" sz="2000" b="1" u="sng" dirty="0">
                <a:solidFill>
                  <a:srgbClr val="00CC00"/>
                </a:solidFill>
                <a:latin typeface="Frutiger-Black"/>
              </a:rPr>
              <a:t>,</a:t>
            </a:r>
            <a:r>
              <a:rPr lang="es-ES_tradnl" sz="2000" b="1" u="sng" dirty="0">
                <a:solidFill>
                  <a:srgbClr val="00CC00"/>
                </a:solidFill>
                <a:latin typeface="Frutiger-Black"/>
              </a:rPr>
              <a:t> </a:t>
            </a:r>
            <a:r>
              <a:rPr lang="es-ES_tradnl" dirty="0" smtClean="0"/>
              <a:t>realizado en conjunto </a:t>
            </a:r>
            <a:r>
              <a:rPr lang="es-ES_tradnl" dirty="0"/>
              <a:t>con el </a:t>
            </a:r>
            <a:r>
              <a:rPr lang="es-ES_tradnl" sz="2000" b="1" dirty="0">
                <a:solidFill>
                  <a:srgbClr val="00CC00"/>
                </a:solidFill>
                <a:latin typeface="Frutiger-Black"/>
              </a:rPr>
              <a:t>Ministerio de Salud (MINSAL) </a:t>
            </a:r>
            <a:r>
              <a:rPr lang="es-ES_tradnl" dirty="0" smtClean="0"/>
              <a:t>y verificando el </a:t>
            </a:r>
            <a:r>
              <a:rPr lang="es-ES_tradnl" dirty="0"/>
              <a:t>contenido de azúcar y sodio </a:t>
            </a:r>
            <a:r>
              <a:rPr lang="es-ES_tradnl" dirty="0" smtClean="0"/>
              <a:t>de los productos.</a:t>
            </a:r>
          </a:p>
          <a:p>
            <a:pPr algn="just"/>
            <a:endParaRPr lang="es-ES_tradnl" dirty="0">
              <a:solidFill>
                <a:srgbClr val="595959"/>
              </a:solidFill>
              <a:latin typeface="Calibri" charset="0"/>
            </a:endParaRPr>
          </a:p>
          <a:p>
            <a:pPr algn="just"/>
            <a:r>
              <a:rPr lang="es-ES" dirty="0"/>
              <a:t>A partir de estos resultados, el consumidor puede conocer cuánto sodio y azúcar tienen las marcas de su preferencia y tomar decisiones de consumo más responsables que beneficien su </a:t>
            </a:r>
            <a:r>
              <a:rPr lang="es-ES" dirty="0" smtClean="0"/>
              <a:t>salud.</a:t>
            </a:r>
            <a:endParaRPr lang="es-ES" dirty="0">
              <a:solidFill>
                <a:srgbClr val="595959"/>
              </a:solidFill>
              <a:latin typeface="Calibri" charset="0"/>
            </a:endParaRPr>
          </a:p>
        </p:txBody>
      </p:sp>
      <p:sp>
        <p:nvSpPr>
          <p:cNvPr id="10" name="9 CuadroTexto"/>
          <p:cNvSpPr txBox="1"/>
          <p:nvPr/>
        </p:nvSpPr>
        <p:spPr>
          <a:xfrm>
            <a:off x="142876" y="1556792"/>
            <a:ext cx="8929718" cy="1323439"/>
          </a:xfrm>
          <a:prstGeom prst="rect">
            <a:avLst/>
          </a:prstGeom>
          <a:noFill/>
        </p:spPr>
        <p:txBody>
          <a:bodyPr wrap="square" rtlCol="0">
            <a:spAutoFit/>
          </a:bodyPr>
          <a:lstStyle/>
          <a:p>
            <a:pPr algn="just"/>
            <a:r>
              <a:rPr lang="es-SV" sz="2000" dirty="0" smtClean="0">
                <a:latin typeface="Frutiger-Black"/>
              </a:rPr>
              <a:t>Protegiendo el interés económico de los consumidores</a:t>
            </a:r>
            <a:r>
              <a:rPr lang="es-SV" sz="2000" b="1" dirty="0" smtClean="0">
                <a:latin typeface="Frutiger-Black"/>
              </a:rPr>
              <a:t>,</a:t>
            </a:r>
            <a:r>
              <a:rPr lang="es-SV" sz="2000" b="1" dirty="0" smtClean="0">
                <a:solidFill>
                  <a:srgbClr val="00CC00"/>
                </a:solidFill>
                <a:latin typeface="Frutiger-Black"/>
              </a:rPr>
              <a:t> se realizaron </a:t>
            </a:r>
            <a:r>
              <a:rPr lang="es-SV" sz="2000" b="1" u="sng" dirty="0" smtClean="0">
                <a:solidFill>
                  <a:srgbClr val="00CC00"/>
                </a:solidFill>
                <a:latin typeface="Frutiger-Black"/>
              </a:rPr>
              <a:t>44</a:t>
            </a:r>
            <a:r>
              <a:rPr lang="es-SV" sz="2000" b="1" u="sng" baseline="0" dirty="0" smtClean="0">
                <a:solidFill>
                  <a:srgbClr val="00CC00"/>
                </a:solidFill>
                <a:latin typeface="Frutiger-Black"/>
              </a:rPr>
              <a:t> estudios de contenido neto</a:t>
            </a:r>
            <a:r>
              <a:rPr lang="es-SV" sz="2000" baseline="0" dirty="0" smtClean="0">
                <a:solidFill>
                  <a:srgbClr val="00CC00"/>
                </a:solidFill>
                <a:latin typeface="Frutiger-Light"/>
              </a:rPr>
              <a:t> </a:t>
            </a:r>
            <a:r>
              <a:rPr lang="es-SV" sz="2000" baseline="0" dirty="0" smtClean="0">
                <a:solidFill>
                  <a:srgbClr val="000000"/>
                </a:solidFill>
                <a:latin typeface="Frutiger-Light"/>
              </a:rPr>
              <a:t>para verificar el cumplimiento RTCA</a:t>
            </a:r>
            <a:r>
              <a:rPr lang="es-SV" sz="2000" dirty="0" smtClean="0">
                <a:solidFill>
                  <a:srgbClr val="000000"/>
                </a:solidFill>
                <a:latin typeface="Frutiger-Light"/>
              </a:rPr>
              <a:t> </a:t>
            </a:r>
            <a:r>
              <a:rPr lang="es-SV" sz="2000" baseline="0" dirty="0" smtClean="0">
                <a:solidFill>
                  <a:srgbClr val="000000"/>
                </a:solidFill>
                <a:latin typeface="Frutiger-Light"/>
              </a:rPr>
              <a:t>“Cantidad de Producto en </a:t>
            </a:r>
            <a:r>
              <a:rPr lang="es-SV" sz="2000" baseline="0" dirty="0" err="1" smtClean="0">
                <a:solidFill>
                  <a:srgbClr val="000000"/>
                </a:solidFill>
                <a:latin typeface="Frutiger-Light"/>
              </a:rPr>
              <a:t>Preempacados</a:t>
            </a:r>
            <a:r>
              <a:rPr lang="es-SV" sz="2000" baseline="0" dirty="0" smtClean="0">
                <a:solidFill>
                  <a:srgbClr val="000000"/>
                </a:solidFill>
                <a:latin typeface="Frutiger-Light"/>
              </a:rPr>
              <a:t>” y LPC. </a:t>
            </a:r>
            <a:r>
              <a:rPr lang="es-SV" sz="2000" b="1" u="sng" dirty="0">
                <a:solidFill>
                  <a:srgbClr val="00CC00"/>
                </a:solidFill>
                <a:latin typeface="Frutiger-Black"/>
              </a:rPr>
              <a:t>De los 716 productos analizados, 612 (</a:t>
            </a:r>
            <a:r>
              <a:rPr lang="es-SV" sz="2000" b="1" u="sng" dirty="0" smtClean="0">
                <a:solidFill>
                  <a:srgbClr val="00CC00"/>
                </a:solidFill>
                <a:latin typeface="Frutiger-Black"/>
              </a:rPr>
              <a:t>85.96%</a:t>
            </a:r>
            <a:r>
              <a:rPr lang="es-SV" sz="2000" b="1" u="sng" dirty="0">
                <a:solidFill>
                  <a:srgbClr val="00CC00"/>
                </a:solidFill>
                <a:latin typeface="Frutiger-Black"/>
              </a:rPr>
              <a:t>) aprobaron los análisis. </a:t>
            </a:r>
          </a:p>
        </p:txBody>
      </p:sp>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76" y="3068960"/>
            <a:ext cx="3776372" cy="3633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Imagen 2" descr="LOGOTIPO-PRESIDENCIA-FU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9303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47972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368982168"/>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251520" y="1196752"/>
            <a:ext cx="8572560" cy="707886"/>
          </a:xfrm>
          <a:prstGeom prst="rect">
            <a:avLst/>
          </a:prstGeom>
          <a:noFill/>
        </p:spPr>
        <p:txBody>
          <a:bodyPr wrap="square" rtlCol="0">
            <a:spAutoFit/>
          </a:bodyPr>
          <a:lstStyle/>
          <a:p>
            <a:pPr algn="just"/>
            <a:r>
              <a:rPr lang="es-SV" sz="1600" dirty="0" smtClean="0"/>
              <a:t>Se </a:t>
            </a:r>
            <a:r>
              <a:rPr lang="es-SV" sz="1600" dirty="0"/>
              <a:t>realizó </a:t>
            </a:r>
            <a:r>
              <a:rPr lang="es-SV" sz="2000" u="sng" dirty="0">
                <a:solidFill>
                  <a:srgbClr val="00CC00"/>
                </a:solidFill>
              </a:rPr>
              <a:t>5</a:t>
            </a:r>
            <a:r>
              <a:rPr lang="es-SV" sz="2000" u="sng" dirty="0" smtClean="0">
                <a:solidFill>
                  <a:srgbClr val="00CC00"/>
                </a:solidFill>
              </a:rPr>
              <a:t> estudios</a:t>
            </a:r>
            <a:r>
              <a:rPr lang="es-SV" sz="1600" dirty="0" smtClean="0">
                <a:solidFill>
                  <a:srgbClr val="00CC00"/>
                </a:solidFill>
              </a:rPr>
              <a:t> </a:t>
            </a:r>
            <a:r>
              <a:rPr lang="es-SV" sz="1600" dirty="0" smtClean="0"/>
              <a:t>relacionados </a:t>
            </a:r>
            <a:r>
              <a:rPr lang="es-SV" sz="1600" dirty="0"/>
              <a:t>a sectores relevantes como</a:t>
            </a:r>
            <a:r>
              <a:rPr lang="es-SV" sz="1600" dirty="0" smtClean="0"/>
              <a:t>: </a:t>
            </a:r>
            <a:r>
              <a:rPr lang="es-ES_tradnl" sz="2000" u="sng" dirty="0">
                <a:solidFill>
                  <a:srgbClr val="00CC00"/>
                </a:solidFill>
              </a:rPr>
              <a:t>telefonía celular, publicidad y </a:t>
            </a:r>
            <a:r>
              <a:rPr lang="es-ES_tradnl" sz="2000" u="sng" dirty="0" smtClean="0">
                <a:solidFill>
                  <a:srgbClr val="00CC00"/>
                </a:solidFill>
              </a:rPr>
              <a:t>alimentos</a:t>
            </a:r>
            <a:r>
              <a:rPr lang="es-SV" u="sng" dirty="0" smtClean="0">
                <a:solidFill>
                  <a:srgbClr val="00CC00"/>
                </a:solidFill>
              </a:rPr>
              <a:t>.</a:t>
            </a:r>
            <a:endParaRPr lang="es-SV" sz="1600" u="sng" dirty="0">
              <a:solidFill>
                <a:srgbClr val="00CC00"/>
              </a:solidFill>
            </a:endParaRPr>
          </a:p>
        </p:txBody>
      </p:sp>
      <p:pic>
        <p:nvPicPr>
          <p:cNvPr id="12"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3709571778"/>
              </p:ext>
            </p:extLst>
          </p:nvPr>
        </p:nvGraphicFramePr>
        <p:xfrm>
          <a:off x="479146" y="2060848"/>
          <a:ext cx="8304242" cy="455766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028" name="Picture 4" descr="https://encrypted-tbn2.gstatic.com/images?q=tbn:ANd9GcR6wZ2rXPbUkVpq2u_cWdeeRZxg6x9kgwLTM7-5pGFoDfDkGkvuW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9854" y="2060848"/>
            <a:ext cx="842832" cy="88077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n 4"/>
          <p:cNvPicPr>
            <a:picLocks noChangeAspect="1"/>
          </p:cNvPicPr>
          <p:nvPr/>
        </p:nvPicPr>
        <p:blipFill>
          <a:blip r:embed="rId17"/>
          <a:stretch>
            <a:fillRect/>
          </a:stretch>
        </p:blipFill>
        <p:spPr>
          <a:xfrm>
            <a:off x="811764" y="2996952"/>
            <a:ext cx="859732" cy="792146"/>
          </a:xfrm>
          <a:prstGeom prst="rect">
            <a:avLst/>
          </a:prstGeom>
        </p:spPr>
      </p:pic>
      <p:pic>
        <p:nvPicPr>
          <p:cNvPr id="15" name="Imagen 14"/>
          <p:cNvPicPr>
            <a:picLocks noChangeAspect="1"/>
          </p:cNvPicPr>
          <p:nvPr/>
        </p:nvPicPr>
        <p:blipFill>
          <a:blip r:embed="rId18"/>
          <a:stretch>
            <a:fillRect/>
          </a:stretch>
        </p:blipFill>
        <p:spPr>
          <a:xfrm>
            <a:off x="790500" y="4869160"/>
            <a:ext cx="868296" cy="889497"/>
          </a:xfrm>
          <a:prstGeom prst="rect">
            <a:avLst/>
          </a:prstGeom>
        </p:spPr>
      </p:pic>
      <p:pic>
        <p:nvPicPr>
          <p:cNvPr id="16" name="Imagen 15"/>
          <p:cNvPicPr>
            <a:picLocks noChangeAspect="1"/>
          </p:cNvPicPr>
          <p:nvPr/>
        </p:nvPicPr>
        <p:blipFill>
          <a:blip r:embed="rId19"/>
          <a:stretch>
            <a:fillRect/>
          </a:stretch>
        </p:blipFill>
        <p:spPr>
          <a:xfrm>
            <a:off x="755576" y="5877272"/>
            <a:ext cx="864096" cy="763488"/>
          </a:xfrm>
          <a:prstGeom prst="rect">
            <a:avLst/>
          </a:prstGeom>
        </p:spPr>
      </p:pic>
      <p:pic>
        <p:nvPicPr>
          <p:cNvPr id="18" name="Imagen 17"/>
          <p:cNvPicPr>
            <a:picLocks noChangeAspect="1"/>
          </p:cNvPicPr>
          <p:nvPr/>
        </p:nvPicPr>
        <p:blipFill>
          <a:blip r:embed="rId20"/>
          <a:stretch>
            <a:fillRect/>
          </a:stretch>
        </p:blipFill>
        <p:spPr>
          <a:xfrm>
            <a:off x="819844" y="3933056"/>
            <a:ext cx="834752" cy="841227"/>
          </a:xfrm>
          <a:prstGeom prst="rect">
            <a:avLst/>
          </a:prstGeom>
        </p:spPr>
      </p:pic>
    </p:spTree>
    <p:extLst>
      <p:ext uri="{BB962C8B-B14F-4D97-AF65-F5344CB8AC3E}">
        <p14:creationId xmlns:p14="http://schemas.microsoft.com/office/powerpoint/2010/main" val="189303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276398821"/>
              </p:ext>
            </p:extLst>
          </p:nvPr>
        </p:nvGraphicFramePr>
        <p:xfrm>
          <a:off x="611560" y="208161"/>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214282" y="1484784"/>
            <a:ext cx="6445950" cy="1508105"/>
          </a:xfrm>
          <a:prstGeom prst="rect">
            <a:avLst/>
          </a:prstGeom>
          <a:noFill/>
        </p:spPr>
        <p:txBody>
          <a:bodyPr wrap="square" rtlCol="0">
            <a:spAutoFit/>
          </a:bodyPr>
          <a:lstStyle/>
          <a:p>
            <a:pPr algn="just"/>
            <a:r>
              <a:rPr lang="es-SV" sz="1600" baseline="0" dirty="0" smtClean="0">
                <a:solidFill>
                  <a:srgbClr val="000000"/>
                </a:solidFill>
                <a:latin typeface="Frutiger-Light"/>
              </a:rPr>
              <a:t>La </a:t>
            </a:r>
            <a:r>
              <a:rPr lang="es-SV" sz="1600" baseline="0" dirty="0" smtClean="0">
                <a:solidFill>
                  <a:srgbClr val="0053A0"/>
                </a:solidFill>
                <a:latin typeface="Impact"/>
              </a:rPr>
              <a:t>Defensoría del Consumidor </a:t>
            </a:r>
            <a:r>
              <a:rPr lang="es-SV" sz="1600" baseline="0" dirty="0" smtClean="0">
                <a:solidFill>
                  <a:srgbClr val="000000"/>
                </a:solidFill>
                <a:latin typeface="Frutiger-Light"/>
              </a:rPr>
              <a:t>realizó </a:t>
            </a:r>
            <a:r>
              <a:rPr lang="es-SV" sz="2000" b="1" u="sng" baseline="0" dirty="0" smtClean="0">
                <a:solidFill>
                  <a:srgbClr val="00CC00"/>
                </a:solidFill>
                <a:latin typeface="Frutiger-Light"/>
              </a:rPr>
              <a:t>178 sondeos</a:t>
            </a:r>
            <a:r>
              <a:rPr lang="es-SV" sz="1600" baseline="0" dirty="0" smtClean="0">
                <a:solidFill>
                  <a:srgbClr val="00CC00"/>
                </a:solidFill>
                <a:latin typeface="Frutiger-Light"/>
              </a:rPr>
              <a:t> </a:t>
            </a:r>
            <a:r>
              <a:rPr lang="es-SV" sz="1600" baseline="0" dirty="0" smtClean="0">
                <a:solidFill>
                  <a:srgbClr val="000000"/>
                </a:solidFill>
                <a:latin typeface="Frutiger-Light"/>
              </a:rPr>
              <a:t>con el fin de proteger el bolsillo y facilitar información útil y oportuna a la persona consumidora para que pueda tomar mejores decisiones de compra. Con este propósito se realizaron </a:t>
            </a:r>
            <a:r>
              <a:rPr lang="es-SV" sz="2000" b="1" u="sng" baseline="0" dirty="0" smtClean="0">
                <a:solidFill>
                  <a:srgbClr val="00CC00"/>
                </a:solidFill>
                <a:latin typeface="Frutiger-Light"/>
              </a:rPr>
              <a:t>14,682 visitas a establecimientos, 12.75%</a:t>
            </a:r>
            <a:r>
              <a:rPr lang="es-SV" sz="1600" dirty="0" smtClean="0">
                <a:solidFill>
                  <a:srgbClr val="000000"/>
                </a:solidFill>
                <a:latin typeface="Frutiger-Light"/>
              </a:rPr>
              <a:t> más que en el período anterior.</a:t>
            </a:r>
            <a:endParaRPr lang="es-SV" sz="1600" dirty="0"/>
          </a:p>
        </p:txBody>
      </p:sp>
      <p:pic>
        <p:nvPicPr>
          <p:cNvPr id="10"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n 2"/>
          <p:cNvPicPr>
            <a:picLocks noChangeAspect="1"/>
          </p:cNvPicPr>
          <p:nvPr/>
        </p:nvPicPr>
        <p:blipFill>
          <a:blip r:embed="rId11"/>
          <a:stretch>
            <a:fillRect/>
          </a:stretch>
        </p:blipFill>
        <p:spPr>
          <a:xfrm>
            <a:off x="6916613" y="1556792"/>
            <a:ext cx="2047875" cy="1590675"/>
          </a:xfrm>
          <a:prstGeom prst="rect">
            <a:avLst/>
          </a:prstGeom>
        </p:spPr>
      </p:pic>
      <p:pic>
        <p:nvPicPr>
          <p:cNvPr id="2" name="Imagen 1"/>
          <p:cNvPicPr>
            <a:picLocks noChangeAspect="1"/>
          </p:cNvPicPr>
          <p:nvPr/>
        </p:nvPicPr>
        <p:blipFill>
          <a:blip r:embed="rId12"/>
          <a:stretch>
            <a:fillRect/>
          </a:stretch>
        </p:blipFill>
        <p:spPr>
          <a:xfrm>
            <a:off x="0" y="3136905"/>
            <a:ext cx="9121519" cy="3721095"/>
          </a:xfrm>
          <a:prstGeom prst="rect">
            <a:avLst/>
          </a:prstGeom>
        </p:spPr>
      </p:pic>
    </p:spTree>
    <p:extLst>
      <p:ext uri="{BB962C8B-B14F-4D97-AF65-F5344CB8AC3E}">
        <p14:creationId xmlns:p14="http://schemas.microsoft.com/office/powerpoint/2010/main" val="189303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348472920"/>
              </p:ext>
            </p:extLst>
          </p:nvPr>
        </p:nvGraphicFramePr>
        <p:xfrm>
          <a:off x="611560" y="188640"/>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Imagen 4"/>
          <p:cNvPicPr>
            <a:picLocks noChangeAspect="1"/>
          </p:cNvPicPr>
          <p:nvPr/>
        </p:nvPicPr>
        <p:blipFill>
          <a:blip r:embed="rId10"/>
          <a:stretch>
            <a:fillRect/>
          </a:stretch>
        </p:blipFill>
        <p:spPr>
          <a:xfrm>
            <a:off x="150709" y="1988840"/>
            <a:ext cx="6005467" cy="432048"/>
          </a:xfrm>
          <a:prstGeom prst="rect">
            <a:avLst/>
          </a:prstGeom>
        </p:spPr>
      </p:pic>
      <p:pic>
        <p:nvPicPr>
          <p:cNvPr id="12" name="Imagen 6"/>
          <p:cNvPicPr>
            <a:picLocks noChangeAspect="1"/>
          </p:cNvPicPr>
          <p:nvPr/>
        </p:nvPicPr>
        <p:blipFill>
          <a:blip r:embed="rId11"/>
          <a:stretch>
            <a:fillRect/>
          </a:stretch>
        </p:blipFill>
        <p:spPr>
          <a:xfrm>
            <a:off x="193700" y="2492896"/>
            <a:ext cx="2578100" cy="2235200"/>
          </a:xfrm>
          <a:prstGeom prst="rect">
            <a:avLst/>
          </a:prstGeom>
        </p:spPr>
      </p:pic>
      <p:pic>
        <p:nvPicPr>
          <p:cNvPr id="13" name="Imagen 7"/>
          <p:cNvPicPr>
            <a:picLocks noChangeAspect="1"/>
          </p:cNvPicPr>
          <p:nvPr/>
        </p:nvPicPr>
        <p:blipFill>
          <a:blip r:embed="rId12"/>
          <a:stretch>
            <a:fillRect/>
          </a:stretch>
        </p:blipFill>
        <p:spPr>
          <a:xfrm>
            <a:off x="2506115" y="2465532"/>
            <a:ext cx="6221164" cy="1294465"/>
          </a:xfrm>
          <a:prstGeom prst="rect">
            <a:avLst/>
          </a:prstGeom>
        </p:spPr>
      </p:pic>
      <p:pic>
        <p:nvPicPr>
          <p:cNvPr id="14" name="Imagen 8"/>
          <p:cNvPicPr>
            <a:picLocks noChangeAspect="1"/>
          </p:cNvPicPr>
          <p:nvPr/>
        </p:nvPicPr>
        <p:blipFill>
          <a:blip r:embed="rId13"/>
          <a:stretch>
            <a:fillRect/>
          </a:stretch>
        </p:blipFill>
        <p:spPr>
          <a:xfrm rot="20356686">
            <a:off x="2468873" y="3644941"/>
            <a:ext cx="2799281" cy="2749882"/>
          </a:xfrm>
          <a:prstGeom prst="rect">
            <a:avLst/>
          </a:prstGeom>
        </p:spPr>
      </p:pic>
      <p:pic>
        <p:nvPicPr>
          <p:cNvPr id="15" name="Imagen 9"/>
          <p:cNvPicPr>
            <a:picLocks noChangeAspect="1"/>
          </p:cNvPicPr>
          <p:nvPr/>
        </p:nvPicPr>
        <p:blipFill>
          <a:blip r:embed="rId14"/>
          <a:stretch>
            <a:fillRect/>
          </a:stretch>
        </p:blipFill>
        <p:spPr>
          <a:xfrm>
            <a:off x="6166697" y="4728096"/>
            <a:ext cx="2095500" cy="1422400"/>
          </a:xfrm>
          <a:prstGeom prst="rect">
            <a:avLst/>
          </a:prstGeom>
        </p:spPr>
      </p:pic>
      <p:sp>
        <p:nvSpPr>
          <p:cNvPr id="16" name="CuadroTexto 5"/>
          <p:cNvSpPr txBox="1"/>
          <p:nvPr/>
        </p:nvSpPr>
        <p:spPr>
          <a:xfrm>
            <a:off x="4976813" y="3793562"/>
            <a:ext cx="3987676" cy="923330"/>
          </a:xfrm>
          <a:prstGeom prst="rect">
            <a:avLst/>
          </a:prstGeom>
          <a:noFill/>
        </p:spPr>
        <p:txBody>
          <a:bodyPr wrap="square" rtlCol="0">
            <a:spAutoFit/>
          </a:bodyPr>
          <a:lstStyle/>
          <a:p>
            <a:r>
              <a:rPr lang="es-ES_tradnl" dirty="0" smtClean="0"/>
              <a:t>Y provee </a:t>
            </a:r>
            <a:r>
              <a:rPr lang="es-ES_tradnl" dirty="0"/>
              <a:t>información de precios </a:t>
            </a:r>
            <a:r>
              <a:rPr lang="es-ES_tradnl" b="1" u="sng" dirty="0">
                <a:solidFill>
                  <a:srgbClr val="00CC00"/>
                </a:solidFill>
              </a:rPr>
              <a:t>de más </a:t>
            </a:r>
            <a:r>
              <a:rPr lang="es-ES_tradnl" b="1" u="sng" dirty="0" smtClean="0">
                <a:solidFill>
                  <a:srgbClr val="00CC00"/>
                </a:solidFill>
              </a:rPr>
              <a:t>de 172</a:t>
            </a:r>
            <a:r>
              <a:rPr lang="es-ES_tradnl" dirty="0" smtClean="0"/>
              <a:t> </a:t>
            </a:r>
            <a:r>
              <a:rPr lang="es-ES_tradnl" dirty="0"/>
              <a:t>productos de alto </a:t>
            </a:r>
            <a:r>
              <a:rPr lang="es-ES_tradnl" dirty="0" smtClean="0"/>
              <a:t>consumo. </a:t>
            </a:r>
            <a:endParaRPr lang="es-SV" dirty="0"/>
          </a:p>
        </p:txBody>
      </p:sp>
      <p:pic>
        <p:nvPicPr>
          <p:cNvPr id="17" name="Imagen 2" descr="LOGOTIPO-PRESIDENCIA-FUN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10851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4096875920"/>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11 CuadroTexto"/>
          <p:cNvSpPr txBox="1">
            <a:spLocks noChangeArrowheads="1"/>
          </p:cNvSpPr>
          <p:nvPr/>
        </p:nvSpPr>
        <p:spPr bwMode="auto">
          <a:xfrm>
            <a:off x="125983" y="1268760"/>
            <a:ext cx="9036050" cy="1200329"/>
          </a:xfrm>
          <a:prstGeom prst="rect">
            <a:avLst/>
          </a:prstGeom>
          <a:noFill/>
          <a:ln w="9525">
            <a:noFill/>
            <a:miter lim="800000"/>
            <a:headEnd/>
            <a:tailEnd/>
          </a:ln>
        </p:spPr>
        <p:txBody>
          <a:bodyPr wrap="square">
            <a:spAutoFit/>
          </a:bodyPr>
          <a:lstStyle/>
          <a:p>
            <a:pPr algn="just"/>
            <a:r>
              <a:rPr lang="es-ES" sz="2400" b="1" dirty="0" smtClean="0">
                <a:solidFill>
                  <a:srgbClr val="0070C0"/>
                </a:solidFill>
              </a:rPr>
              <a:t>Defensoría </a:t>
            </a:r>
            <a:r>
              <a:rPr lang="es-ES" sz="2400" b="1" dirty="0">
                <a:solidFill>
                  <a:srgbClr val="0070C0"/>
                </a:solidFill>
              </a:rPr>
              <a:t>Móvil.</a:t>
            </a:r>
            <a:r>
              <a:rPr lang="es-ES" b="1" dirty="0">
                <a:solidFill>
                  <a:srgbClr val="595959"/>
                </a:solidFill>
              </a:rPr>
              <a:t> </a:t>
            </a:r>
          </a:p>
          <a:p>
            <a:r>
              <a:rPr lang="es-SV" sz="2000" dirty="0" smtClean="0">
                <a:latin typeface="Frutiger-Light"/>
              </a:rPr>
              <a:t>S</a:t>
            </a:r>
            <a:r>
              <a:rPr lang="es-SV" sz="2000" baseline="0" dirty="0" smtClean="0">
                <a:latin typeface="Frutiger-Light"/>
              </a:rPr>
              <a:t>e visitaron </a:t>
            </a:r>
            <a:r>
              <a:rPr lang="es-SV" sz="2400" b="1" dirty="0" smtClean="0">
                <a:solidFill>
                  <a:srgbClr val="00CC00"/>
                </a:solidFill>
                <a:latin typeface="Frutiger-Light"/>
              </a:rPr>
              <a:t>108</a:t>
            </a:r>
            <a:r>
              <a:rPr lang="es-SV" sz="2400" b="1" baseline="0" dirty="0" smtClean="0">
                <a:solidFill>
                  <a:srgbClr val="00CC00"/>
                </a:solidFill>
                <a:latin typeface="Frutiger-Light"/>
              </a:rPr>
              <a:t> municipios</a:t>
            </a:r>
            <a:r>
              <a:rPr lang="es-SV" sz="2400" baseline="0" dirty="0" smtClean="0">
                <a:solidFill>
                  <a:srgbClr val="00CC00"/>
                </a:solidFill>
                <a:latin typeface="Frutiger-Light"/>
              </a:rPr>
              <a:t> </a:t>
            </a:r>
            <a:r>
              <a:rPr lang="es-SV" sz="2400" baseline="0" dirty="0" smtClean="0">
                <a:latin typeface="Frutiger-Light"/>
              </a:rPr>
              <a:t>que facilitaron atenciones a </a:t>
            </a:r>
            <a:r>
              <a:rPr lang="es-SV" sz="2400" b="1" u="sng" dirty="0" smtClean="0">
                <a:solidFill>
                  <a:srgbClr val="00CC00"/>
                </a:solidFill>
                <a:latin typeface="Frutiger-Light"/>
              </a:rPr>
              <a:t>5</a:t>
            </a:r>
            <a:r>
              <a:rPr lang="es-SV" sz="2400" b="1" u="sng" baseline="0" dirty="0" smtClean="0">
                <a:solidFill>
                  <a:srgbClr val="00CC00"/>
                </a:solidFill>
                <a:latin typeface="Frutiger-Light"/>
              </a:rPr>
              <a:t>,834 consumidores</a:t>
            </a:r>
            <a:endParaRPr lang="es-ES" dirty="0">
              <a:solidFill>
                <a:srgbClr val="00CC00"/>
              </a:solidFill>
            </a:endParaRPr>
          </a:p>
        </p:txBody>
      </p:sp>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6300192" y="4390231"/>
            <a:ext cx="1171575" cy="1343025"/>
          </a:xfrm>
          <a:prstGeom prst="rect">
            <a:avLst/>
          </a:prstGeom>
        </p:spPr>
      </p:pic>
      <p:sp>
        <p:nvSpPr>
          <p:cNvPr id="3" name="CuadroTexto 2"/>
          <p:cNvSpPr txBox="1"/>
          <p:nvPr/>
        </p:nvSpPr>
        <p:spPr>
          <a:xfrm flipH="1">
            <a:off x="7471767" y="4333041"/>
            <a:ext cx="629766" cy="307777"/>
          </a:xfrm>
          <a:prstGeom prst="rect">
            <a:avLst/>
          </a:prstGeom>
          <a:noFill/>
        </p:spPr>
        <p:txBody>
          <a:bodyPr wrap="square" rtlCol="0">
            <a:spAutoFit/>
          </a:bodyPr>
          <a:lstStyle/>
          <a:p>
            <a:r>
              <a:rPr lang="es-SV" sz="1400" b="1" dirty="0" smtClean="0"/>
              <a:t>5,203</a:t>
            </a:r>
            <a:endParaRPr lang="es-SV" sz="1400" b="1" dirty="0"/>
          </a:p>
        </p:txBody>
      </p:sp>
      <p:sp>
        <p:nvSpPr>
          <p:cNvPr id="12" name="CuadroTexto 11"/>
          <p:cNvSpPr txBox="1"/>
          <p:nvPr/>
        </p:nvSpPr>
        <p:spPr>
          <a:xfrm flipH="1">
            <a:off x="7453461" y="4645182"/>
            <a:ext cx="648072" cy="307777"/>
          </a:xfrm>
          <a:prstGeom prst="rect">
            <a:avLst/>
          </a:prstGeom>
          <a:noFill/>
        </p:spPr>
        <p:txBody>
          <a:bodyPr wrap="square" rtlCol="0">
            <a:spAutoFit/>
          </a:bodyPr>
          <a:lstStyle/>
          <a:p>
            <a:r>
              <a:rPr lang="es-SV" sz="1400" b="1" dirty="0" smtClean="0"/>
              <a:t>   370</a:t>
            </a:r>
            <a:endParaRPr lang="es-SV" sz="1400" b="1" dirty="0"/>
          </a:p>
        </p:txBody>
      </p:sp>
      <p:sp>
        <p:nvSpPr>
          <p:cNvPr id="13" name="CuadroTexto 12"/>
          <p:cNvSpPr txBox="1"/>
          <p:nvPr/>
        </p:nvSpPr>
        <p:spPr>
          <a:xfrm flipH="1">
            <a:off x="7453461" y="5057485"/>
            <a:ext cx="648072" cy="307777"/>
          </a:xfrm>
          <a:prstGeom prst="rect">
            <a:avLst/>
          </a:prstGeom>
          <a:noFill/>
        </p:spPr>
        <p:txBody>
          <a:bodyPr wrap="square" rtlCol="0">
            <a:spAutoFit/>
          </a:bodyPr>
          <a:lstStyle/>
          <a:p>
            <a:r>
              <a:rPr lang="es-SV" sz="1400" b="1" dirty="0" smtClean="0"/>
              <a:t>   199</a:t>
            </a:r>
            <a:endParaRPr lang="es-SV" sz="1400" b="1" dirty="0"/>
          </a:p>
        </p:txBody>
      </p:sp>
      <p:sp>
        <p:nvSpPr>
          <p:cNvPr id="14" name="CuadroTexto 13"/>
          <p:cNvSpPr txBox="1"/>
          <p:nvPr/>
        </p:nvSpPr>
        <p:spPr>
          <a:xfrm flipH="1">
            <a:off x="7453461" y="5417525"/>
            <a:ext cx="648072" cy="307777"/>
          </a:xfrm>
          <a:prstGeom prst="rect">
            <a:avLst/>
          </a:prstGeom>
          <a:noFill/>
        </p:spPr>
        <p:txBody>
          <a:bodyPr wrap="square" rtlCol="0">
            <a:spAutoFit/>
          </a:bodyPr>
          <a:lstStyle/>
          <a:p>
            <a:r>
              <a:rPr lang="es-SV" sz="1400" b="1" dirty="0" smtClean="0"/>
              <a:t>     62</a:t>
            </a:r>
            <a:endParaRPr lang="es-SV" sz="1400" b="1" dirty="0"/>
          </a:p>
        </p:txBody>
      </p:sp>
      <p:pic>
        <p:nvPicPr>
          <p:cNvPr id="10" name="Imagen 9"/>
          <p:cNvPicPr>
            <a:picLocks noChangeAspect="1"/>
          </p:cNvPicPr>
          <p:nvPr/>
        </p:nvPicPr>
        <p:blipFill>
          <a:blip r:embed="rId12"/>
          <a:stretch>
            <a:fillRect/>
          </a:stretch>
        </p:blipFill>
        <p:spPr>
          <a:xfrm>
            <a:off x="395535" y="2708920"/>
            <a:ext cx="5203355" cy="4149080"/>
          </a:xfrm>
          <a:prstGeom prst="rect">
            <a:avLst/>
          </a:prstGeom>
        </p:spPr>
      </p:pic>
    </p:spTree>
    <p:extLst>
      <p:ext uri="{BB962C8B-B14F-4D97-AF65-F5344CB8AC3E}">
        <p14:creationId xmlns:p14="http://schemas.microsoft.com/office/powerpoint/2010/main" val="1837004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233853953"/>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4067944" y="3140968"/>
            <a:ext cx="4788626" cy="3046988"/>
          </a:xfrm>
          <a:prstGeom prst="rect">
            <a:avLst/>
          </a:prstGeom>
          <a:noFill/>
        </p:spPr>
        <p:txBody>
          <a:bodyPr wrap="square" rtlCol="0">
            <a:spAutoFit/>
          </a:bodyPr>
          <a:lstStyle/>
          <a:p>
            <a:pPr algn="just"/>
            <a:r>
              <a:rPr lang="es-SV" sz="1600" b="1" baseline="0" dirty="0" smtClean="0">
                <a:latin typeface="Frutiger-Light"/>
              </a:rPr>
              <a:t>En el período se realizaron las siguientes:</a:t>
            </a:r>
          </a:p>
          <a:p>
            <a:pPr algn="just"/>
            <a:endParaRPr lang="es-SV" sz="1600" baseline="0" dirty="0" smtClean="0">
              <a:latin typeface="Frutiger-Light"/>
            </a:endParaRPr>
          </a:p>
          <a:p>
            <a:pPr algn="just"/>
            <a:r>
              <a:rPr lang="es-SV" sz="2000" b="1" baseline="0" dirty="0" smtClean="0">
                <a:solidFill>
                  <a:srgbClr val="00CC00"/>
                </a:solidFill>
                <a:latin typeface="Frutiger-Black"/>
              </a:rPr>
              <a:t>Defensoría Escolar</a:t>
            </a:r>
            <a:r>
              <a:rPr lang="es-SV" sz="2000" b="1" baseline="0" dirty="0" smtClean="0">
                <a:latin typeface="Frutiger-Black"/>
              </a:rPr>
              <a:t>: </a:t>
            </a:r>
            <a:r>
              <a:rPr lang="es-SV" sz="2000" baseline="0" dirty="0" smtClean="0">
                <a:latin typeface="Frutiger-Light"/>
              </a:rPr>
              <a:t>“Infórmate y ahorra”. </a:t>
            </a:r>
            <a:r>
              <a:rPr lang="es-ES_tradnl" sz="2000" dirty="0" smtClean="0"/>
              <a:t>Se realizó seis </a:t>
            </a:r>
            <a:r>
              <a:rPr lang="es-ES_tradnl" sz="2000" dirty="0"/>
              <a:t>sondeos de precios de una canasta de 58 productos escolares en librerías y supermercados </a:t>
            </a:r>
            <a:r>
              <a:rPr lang="es-ES_tradnl" sz="2000" dirty="0" smtClean="0"/>
              <a:t>de 24 municipios del país, que permitió brindar información confiable y oportuna a la familia sobre los precios mas baratos de útiles escolares</a:t>
            </a:r>
            <a:endParaRPr lang="es-SV" dirty="0"/>
          </a:p>
        </p:txBody>
      </p:sp>
      <p:sp>
        <p:nvSpPr>
          <p:cNvPr id="9" name="8 CuadroTexto"/>
          <p:cNvSpPr txBox="1"/>
          <p:nvPr/>
        </p:nvSpPr>
        <p:spPr>
          <a:xfrm>
            <a:off x="251520" y="1844824"/>
            <a:ext cx="8605050" cy="1015663"/>
          </a:xfrm>
          <a:prstGeom prst="rect">
            <a:avLst/>
          </a:prstGeom>
          <a:noFill/>
        </p:spPr>
        <p:txBody>
          <a:bodyPr wrap="square" rtlCol="0">
            <a:spAutoFit/>
          </a:bodyPr>
          <a:lstStyle/>
          <a:p>
            <a:pPr algn="just"/>
            <a:r>
              <a:rPr lang="es-SV" sz="2400" b="1" dirty="0" smtClean="0">
                <a:solidFill>
                  <a:srgbClr val="0070C0"/>
                </a:solidFill>
                <a:latin typeface="Frutiger-Black"/>
              </a:rPr>
              <a:t>Campañas de temporada </a:t>
            </a:r>
            <a:r>
              <a:rPr lang="es-SV" dirty="0" smtClean="0">
                <a:latin typeface="Frutiger-Light"/>
              </a:rPr>
              <a:t>Jornadas extraordinarias: atención de reclamos a las personas consumidoras, acciones de vigilancia de mercado, información y difusión de derechos y deberes de los consumidores</a:t>
            </a:r>
            <a:r>
              <a:rPr lang="es-SV" sz="1600" dirty="0" smtClean="0">
                <a:latin typeface="Frutiger-Light"/>
              </a:rPr>
              <a:t>.</a:t>
            </a:r>
            <a:endParaRPr lang="es-SV" sz="1600" baseline="0" dirty="0" smtClean="0">
              <a:latin typeface="Frutiger-Light"/>
            </a:endParaRPr>
          </a:p>
        </p:txBody>
      </p:sp>
      <p:pic>
        <p:nvPicPr>
          <p:cNvPr id="10"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251520" y="3033737"/>
            <a:ext cx="3495849" cy="2850912"/>
          </a:xfrm>
          <a:prstGeom prst="rect">
            <a:avLst/>
          </a:prstGeom>
        </p:spPr>
      </p:pic>
    </p:spTree>
    <p:extLst>
      <p:ext uri="{BB962C8B-B14F-4D97-AF65-F5344CB8AC3E}">
        <p14:creationId xmlns:p14="http://schemas.microsoft.com/office/powerpoint/2010/main" val="692263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654949522"/>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8"/>
          <p:cNvSpPr>
            <a:spLocks noChangeArrowheads="1"/>
          </p:cNvSpPr>
          <p:nvPr/>
        </p:nvSpPr>
        <p:spPr bwMode="auto">
          <a:xfrm>
            <a:off x="4433114" y="1721715"/>
            <a:ext cx="4710886" cy="3477875"/>
          </a:xfrm>
          <a:prstGeom prst="rect">
            <a:avLst/>
          </a:prstGeom>
          <a:noFill/>
          <a:ln w="9525">
            <a:noFill/>
            <a:miter lim="800000"/>
            <a:headEnd/>
            <a:tailEnd/>
          </a:ln>
        </p:spPr>
        <p:txBody>
          <a:bodyPr wrap="square" anchor="ctr">
            <a:spAutoFit/>
          </a:bodyPr>
          <a:lstStyle/>
          <a:p>
            <a:pPr algn="just"/>
            <a:r>
              <a:rPr lang="es-SV" sz="2000" b="1" baseline="0" dirty="0" smtClean="0">
                <a:solidFill>
                  <a:srgbClr val="00CC00"/>
                </a:solidFill>
                <a:latin typeface="Frutiger-Black"/>
              </a:rPr>
              <a:t>Defensoría Veraniega</a:t>
            </a:r>
            <a:r>
              <a:rPr lang="es-SV" sz="2000" b="1" baseline="0" dirty="0" smtClean="0">
                <a:latin typeface="Frutiger-Black"/>
              </a:rPr>
              <a:t>: </a:t>
            </a:r>
            <a:r>
              <a:rPr lang="es-SV" sz="1600" baseline="0" dirty="0" smtClean="0">
                <a:latin typeface="Frutiger-Light"/>
              </a:rPr>
              <a:t>Realizada del 5 de marzo al 16 de </a:t>
            </a:r>
            <a:r>
              <a:rPr lang="es-SV" sz="1600" dirty="0" smtClean="0">
                <a:latin typeface="Frutiger-Light"/>
              </a:rPr>
              <a:t>abril</a:t>
            </a:r>
            <a:r>
              <a:rPr lang="es-SV" sz="1600" baseline="0" dirty="0" smtClean="0">
                <a:latin typeface="Frutiger-Light"/>
              </a:rPr>
              <a:t> 2014,</a:t>
            </a:r>
            <a:r>
              <a:rPr lang="es-SV" sz="1600" dirty="0" smtClean="0">
                <a:latin typeface="Frutiger-Light"/>
              </a:rPr>
              <a:t> ejecutando 65 jornadas móviles </a:t>
            </a:r>
            <a:r>
              <a:rPr lang="es-SV" sz="1600" baseline="0" dirty="0" smtClean="0">
                <a:latin typeface="Frutiger-Light"/>
              </a:rPr>
              <a:t>en 32 municipios en las que se</a:t>
            </a:r>
            <a:r>
              <a:rPr lang="es-SV" sz="1600" dirty="0" smtClean="0">
                <a:latin typeface="Frutiger-Light"/>
              </a:rPr>
              <a:t> atendió a </a:t>
            </a:r>
            <a:r>
              <a:rPr lang="es-SV" sz="1600" baseline="0" dirty="0" smtClean="0">
                <a:latin typeface="Frutiger-Light"/>
              </a:rPr>
              <a:t>4,329 personas.</a:t>
            </a:r>
            <a:r>
              <a:rPr lang="es-SV" sz="1600" dirty="0" smtClean="0">
                <a:latin typeface="Frutiger-Light"/>
              </a:rPr>
              <a:t> Además</a:t>
            </a:r>
            <a:r>
              <a:rPr lang="es-SV" sz="1600" baseline="0" dirty="0" smtClean="0">
                <a:latin typeface="Frutiger-Light"/>
              </a:rPr>
              <a:t> 484</a:t>
            </a:r>
            <a:r>
              <a:rPr lang="es-SV" sz="1600" dirty="0" smtClean="0">
                <a:latin typeface="Frutiger-Light"/>
              </a:rPr>
              <a:t> restaurantes inspeccionados (62.64 de cumplimiento a LPC)</a:t>
            </a:r>
            <a:endParaRPr lang="es-SV" sz="1600" baseline="0" dirty="0" smtClean="0">
              <a:latin typeface="Frutiger-Light"/>
            </a:endParaRPr>
          </a:p>
          <a:p>
            <a:pPr algn="just"/>
            <a:endParaRPr lang="es-SV" sz="1600" baseline="0" dirty="0" smtClean="0">
              <a:latin typeface="Frutiger-Light"/>
            </a:endParaRPr>
          </a:p>
          <a:p>
            <a:pPr algn="just"/>
            <a:r>
              <a:rPr lang="es-SV" sz="2000" b="1" baseline="0" dirty="0" smtClean="0">
                <a:solidFill>
                  <a:srgbClr val="00CC00"/>
                </a:solidFill>
                <a:latin typeface="Frutiger-Black"/>
              </a:rPr>
              <a:t>Defensoría Juliana</a:t>
            </a:r>
            <a:r>
              <a:rPr lang="es-SV" sz="1600" b="1" baseline="0" dirty="0" smtClean="0">
                <a:latin typeface="Frutiger-Black"/>
              </a:rPr>
              <a:t>:</a:t>
            </a:r>
            <a:r>
              <a:rPr lang="es-SV" sz="1600" baseline="0" dirty="0" smtClean="0">
                <a:latin typeface="Frutiger-Black"/>
              </a:rPr>
              <a:t> </a:t>
            </a:r>
            <a:r>
              <a:rPr lang="es-SV" sz="1600" baseline="0" dirty="0" smtClean="0">
                <a:latin typeface="Frutiger-Light"/>
              </a:rPr>
              <a:t>Del 16 al 25 de julio</a:t>
            </a:r>
          </a:p>
          <a:p>
            <a:pPr algn="just"/>
            <a:r>
              <a:rPr lang="es-SV" sz="1600" baseline="0" dirty="0" smtClean="0">
                <a:latin typeface="Frutiger-Light"/>
              </a:rPr>
              <a:t>impulsada durante las fiestas patronales de Santa Ana</a:t>
            </a:r>
            <a:r>
              <a:rPr lang="es-SV" sz="1600" dirty="0" smtClean="0">
                <a:latin typeface="Frutiger-Light"/>
              </a:rPr>
              <a:t>.</a:t>
            </a:r>
          </a:p>
          <a:p>
            <a:pPr algn="just"/>
            <a:endParaRPr lang="es-SV" sz="1600" dirty="0">
              <a:latin typeface="Frutiger-Light"/>
            </a:endParaRPr>
          </a:p>
          <a:p>
            <a:pPr algn="just"/>
            <a:r>
              <a:rPr lang="es-SV" sz="2000" b="1" baseline="0" dirty="0" smtClean="0">
                <a:solidFill>
                  <a:srgbClr val="00CC00"/>
                </a:solidFill>
                <a:latin typeface="Frutiger-Black"/>
              </a:rPr>
              <a:t>Defensoría Agostina</a:t>
            </a:r>
            <a:r>
              <a:rPr lang="es-SV" sz="1600" b="1" baseline="0" dirty="0" smtClean="0">
                <a:solidFill>
                  <a:srgbClr val="000000"/>
                </a:solidFill>
                <a:latin typeface="Frutiger-Black"/>
              </a:rPr>
              <a:t>:</a:t>
            </a:r>
            <a:r>
              <a:rPr lang="es-SV" sz="1600" baseline="0" dirty="0" smtClean="0">
                <a:solidFill>
                  <a:srgbClr val="000000"/>
                </a:solidFill>
                <a:latin typeface="Frutiger-Black"/>
              </a:rPr>
              <a:t> </a:t>
            </a:r>
            <a:r>
              <a:rPr lang="es-SV" sz="1600" baseline="0" dirty="0" smtClean="0">
                <a:solidFill>
                  <a:srgbClr val="000000"/>
                </a:solidFill>
                <a:latin typeface="Frutiger-Light"/>
              </a:rPr>
              <a:t>Del 26 de julio al 6 de agosto, </a:t>
            </a:r>
            <a:r>
              <a:rPr lang="es-SV" sz="1600" baseline="0" dirty="0" smtClean="0">
                <a:solidFill>
                  <a:srgbClr val="0053A0"/>
                </a:solidFill>
                <a:latin typeface="Impact"/>
              </a:rPr>
              <a:t>La Defensoría </a:t>
            </a:r>
            <a:r>
              <a:rPr lang="es-SV" sz="1600" baseline="0" dirty="0" smtClean="0">
                <a:solidFill>
                  <a:srgbClr val="000000"/>
                </a:solidFill>
                <a:latin typeface="Frutiger-Light"/>
              </a:rPr>
              <a:t>concentró sus energías y, servicios en la feria CONSUMA.</a:t>
            </a:r>
            <a:endParaRPr lang="es-ES" sz="1600" dirty="0">
              <a:latin typeface="Verdana" charset="0"/>
            </a:endParaRPr>
          </a:p>
        </p:txBody>
      </p:sp>
      <p:sp>
        <p:nvSpPr>
          <p:cNvPr id="9" name="6 CuadroTexto"/>
          <p:cNvSpPr txBox="1"/>
          <p:nvPr/>
        </p:nvSpPr>
        <p:spPr>
          <a:xfrm>
            <a:off x="4427984" y="5229200"/>
            <a:ext cx="4536504" cy="1138773"/>
          </a:xfrm>
          <a:prstGeom prst="rect">
            <a:avLst/>
          </a:prstGeom>
          <a:noFill/>
        </p:spPr>
        <p:txBody>
          <a:bodyPr wrap="square" rtlCol="0">
            <a:spAutoFit/>
          </a:bodyPr>
          <a:lstStyle/>
          <a:p>
            <a:pPr algn="just"/>
            <a:r>
              <a:rPr lang="es-SV" sz="2000" b="1" dirty="0">
                <a:solidFill>
                  <a:srgbClr val="00CC00"/>
                </a:solidFill>
              </a:rPr>
              <a:t>Defensoría Novembrina: </a:t>
            </a:r>
            <a:r>
              <a:rPr lang="es-SV" sz="1600" dirty="0"/>
              <a:t>Realizada del 7</a:t>
            </a:r>
            <a:r>
              <a:rPr lang="es-SV" sz="1600" dirty="0" smtClean="0"/>
              <a:t> </a:t>
            </a:r>
            <a:r>
              <a:rPr lang="es-SV" sz="1600" dirty="0"/>
              <a:t>al </a:t>
            </a:r>
            <a:r>
              <a:rPr lang="es-SV" sz="1600" dirty="0" smtClean="0"/>
              <a:t>29 </a:t>
            </a:r>
            <a:r>
              <a:rPr lang="es-SV" sz="1600" dirty="0"/>
              <a:t>de noviembre en el marco de las fiestas en </a:t>
            </a:r>
            <a:r>
              <a:rPr lang="es-SV" sz="1600" dirty="0" smtClean="0"/>
              <a:t>honor a </a:t>
            </a:r>
            <a:r>
              <a:rPr lang="es-SV" sz="1600" dirty="0"/>
              <a:t>La Vírgen de la Paz, patrona del municipio de San Miguel</a:t>
            </a:r>
            <a:r>
              <a:rPr lang="es-SV" sz="1600" dirty="0" smtClean="0"/>
              <a:t>.</a:t>
            </a:r>
          </a:p>
        </p:txBody>
      </p:sp>
      <p:pic>
        <p:nvPicPr>
          <p:cNvPr id="1126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560" y="3943293"/>
            <a:ext cx="3446230" cy="2571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2"/>
          <a:stretch>
            <a:fillRect/>
          </a:stretch>
        </p:blipFill>
        <p:spPr>
          <a:xfrm>
            <a:off x="666890" y="1844824"/>
            <a:ext cx="3390900" cy="1962150"/>
          </a:xfrm>
          <a:prstGeom prst="rect">
            <a:avLst/>
          </a:prstGeom>
        </p:spPr>
      </p:pic>
    </p:spTree>
    <p:extLst>
      <p:ext uri="{BB962C8B-B14F-4D97-AF65-F5344CB8AC3E}">
        <p14:creationId xmlns:p14="http://schemas.microsoft.com/office/powerpoint/2010/main" val="692263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67858939"/>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12 CuadroTexto"/>
          <p:cNvSpPr txBox="1">
            <a:spLocks noChangeArrowheads="1"/>
          </p:cNvSpPr>
          <p:nvPr/>
        </p:nvSpPr>
        <p:spPr bwMode="auto">
          <a:xfrm>
            <a:off x="179512" y="4149080"/>
            <a:ext cx="8572560" cy="2369880"/>
          </a:xfrm>
          <a:prstGeom prst="rect">
            <a:avLst/>
          </a:prstGeom>
          <a:noFill/>
          <a:ln w="9525">
            <a:noFill/>
            <a:miter lim="800000"/>
            <a:headEnd/>
            <a:tailEnd/>
          </a:ln>
        </p:spPr>
        <p:txBody>
          <a:bodyPr wrap="square">
            <a:spAutoFit/>
          </a:bodyPr>
          <a:lstStyle/>
          <a:p>
            <a:pPr algn="just"/>
            <a:r>
              <a:rPr lang="es-SV" sz="2000" b="1" dirty="0" smtClean="0">
                <a:solidFill>
                  <a:schemeClr val="accent1"/>
                </a:solidFill>
              </a:rPr>
              <a:t>Gabinetes de Gestión Departamental</a:t>
            </a:r>
            <a:r>
              <a:rPr lang="es-SV" sz="2000" b="1" dirty="0" smtClean="0"/>
              <a:t>.</a:t>
            </a:r>
          </a:p>
          <a:p>
            <a:pPr algn="just"/>
            <a:r>
              <a:rPr lang="es-SV" sz="1600" dirty="0" smtClean="0"/>
              <a:t>Durante el período la </a:t>
            </a:r>
            <a:r>
              <a:rPr lang="es-SV" sz="1600" dirty="0" smtClean="0">
                <a:solidFill>
                  <a:srgbClr val="0053A0"/>
                </a:solidFill>
                <a:latin typeface="Impact"/>
              </a:rPr>
              <a:t>Defensoría del Consumidor </a:t>
            </a:r>
            <a:r>
              <a:rPr lang="es-SV" sz="1600" dirty="0" smtClean="0"/>
              <a:t>ha participado activamente de la realización de 18 Gabinetes Móviles.</a:t>
            </a:r>
          </a:p>
          <a:p>
            <a:pPr algn="just"/>
            <a:endParaRPr lang="es-SV" sz="1400" dirty="0" smtClean="0"/>
          </a:p>
          <a:p>
            <a:pPr algn="just"/>
            <a:r>
              <a:rPr lang="es-SV" sz="1600" dirty="0" smtClean="0"/>
              <a:t>Estas actividades son coordinadas por las Gobernaciones Político Departamentales y se desarrollaron en diez departamentos visitando los siguientes municipios: </a:t>
            </a:r>
            <a:r>
              <a:rPr lang="es-ES_tradnl" sz="1600" dirty="0"/>
              <a:t>Santa Cruz </a:t>
            </a:r>
            <a:r>
              <a:rPr lang="es-ES_tradnl" sz="1600" dirty="0" err="1"/>
              <a:t>Michapa</a:t>
            </a:r>
            <a:r>
              <a:rPr lang="es-ES_tradnl" sz="1600" dirty="0"/>
              <a:t>, El Carmen, San Salvador, </a:t>
            </a:r>
            <a:r>
              <a:rPr lang="es-ES_tradnl" sz="1600" dirty="0" err="1"/>
              <a:t>Aguilares</a:t>
            </a:r>
            <a:r>
              <a:rPr lang="es-ES_tradnl" sz="1600" dirty="0"/>
              <a:t>, Zacatecoluca, Sensuntepeque, Chalatenango, Ojos de Agua, La Palma, Nueva Concepción, Agua Caliente, San Matías, </a:t>
            </a:r>
            <a:r>
              <a:rPr lang="es-ES_tradnl" sz="1600" dirty="0" err="1"/>
              <a:t>Tepecoyo</a:t>
            </a:r>
            <a:r>
              <a:rPr lang="es-ES_tradnl" sz="1600" dirty="0"/>
              <a:t>, San Vicente, San Miguel, </a:t>
            </a:r>
            <a:r>
              <a:rPr lang="es-ES_tradnl" sz="1600" dirty="0" err="1"/>
              <a:t>Osicala</a:t>
            </a:r>
            <a:r>
              <a:rPr lang="es-ES_tradnl" sz="1600" dirty="0"/>
              <a:t>, </a:t>
            </a:r>
            <a:r>
              <a:rPr lang="es-ES_tradnl" sz="1600" dirty="0" err="1"/>
              <a:t>Meanguera</a:t>
            </a:r>
            <a:r>
              <a:rPr lang="es-ES_tradnl" sz="1600" dirty="0"/>
              <a:t> del Golfo y </a:t>
            </a:r>
            <a:r>
              <a:rPr lang="es-ES_tradnl" sz="1600" dirty="0" err="1"/>
              <a:t>Pasaquina</a:t>
            </a:r>
            <a:r>
              <a:rPr lang="es-ES_tradnl" sz="1600" dirty="0"/>
              <a:t>.</a:t>
            </a:r>
            <a:endParaRPr lang="es-SV" sz="1600" dirty="0"/>
          </a:p>
        </p:txBody>
      </p:sp>
      <p:sp>
        <p:nvSpPr>
          <p:cNvPr id="9" name="Rectángulo 1"/>
          <p:cNvSpPr/>
          <p:nvPr/>
        </p:nvSpPr>
        <p:spPr>
          <a:xfrm>
            <a:off x="3944330" y="1484784"/>
            <a:ext cx="4716016" cy="1138773"/>
          </a:xfrm>
          <a:prstGeom prst="rect">
            <a:avLst/>
          </a:prstGeom>
        </p:spPr>
        <p:txBody>
          <a:bodyPr wrap="square">
            <a:spAutoFit/>
          </a:bodyPr>
          <a:lstStyle/>
          <a:p>
            <a:r>
              <a:rPr lang="es-SV" sz="2000" b="1" dirty="0">
                <a:solidFill>
                  <a:srgbClr val="00CC00"/>
                </a:solidFill>
              </a:rPr>
              <a:t>Defensoría Navideña</a:t>
            </a:r>
            <a:r>
              <a:rPr lang="es-SV" sz="2000" b="1" dirty="0"/>
              <a:t>:</a:t>
            </a:r>
            <a:r>
              <a:rPr lang="es-SV" sz="2000" dirty="0"/>
              <a:t> </a:t>
            </a:r>
            <a:r>
              <a:rPr lang="es-SV" sz="1600" dirty="0"/>
              <a:t>Entre el </a:t>
            </a:r>
            <a:r>
              <a:rPr lang="es-SV" sz="1600" dirty="0" smtClean="0"/>
              <a:t>26 de noviembre al 27 </a:t>
            </a:r>
            <a:r>
              <a:rPr lang="es-SV" sz="1600" dirty="0"/>
              <a:t>de diciembre, se realizaron </a:t>
            </a:r>
            <a:r>
              <a:rPr lang="es-SV" sz="1600" dirty="0" smtClean="0"/>
              <a:t>81 </a:t>
            </a:r>
            <a:r>
              <a:rPr lang="es-SV" sz="1600" dirty="0"/>
              <a:t>jornadas de atención en </a:t>
            </a:r>
            <a:r>
              <a:rPr lang="es-SV" sz="1600" dirty="0" smtClean="0"/>
              <a:t>18 </a:t>
            </a:r>
            <a:r>
              <a:rPr lang="es-SV" sz="1600" dirty="0"/>
              <a:t>municipios de alto movimiento comercial y centros </a:t>
            </a:r>
            <a:r>
              <a:rPr lang="es-SV" sz="1600" dirty="0" smtClean="0"/>
              <a:t>comerciales.</a:t>
            </a:r>
            <a:endParaRPr lang="es-ES" sz="1600" dirty="0"/>
          </a:p>
        </p:txBody>
      </p:sp>
      <p:sp>
        <p:nvSpPr>
          <p:cNvPr id="10" name="Rectángulo 7"/>
          <p:cNvSpPr/>
          <p:nvPr/>
        </p:nvSpPr>
        <p:spPr>
          <a:xfrm>
            <a:off x="3969146" y="2737204"/>
            <a:ext cx="4716016" cy="1384995"/>
          </a:xfrm>
          <a:prstGeom prst="rect">
            <a:avLst/>
          </a:prstGeom>
        </p:spPr>
        <p:txBody>
          <a:bodyPr wrap="square">
            <a:spAutoFit/>
          </a:bodyPr>
          <a:lstStyle/>
          <a:p>
            <a:r>
              <a:rPr lang="es-SV" sz="2000" b="1" dirty="0">
                <a:solidFill>
                  <a:srgbClr val="00CC00"/>
                </a:solidFill>
              </a:rPr>
              <a:t>Defensoría </a:t>
            </a:r>
            <a:r>
              <a:rPr lang="es-SV" sz="2000" b="1" dirty="0" smtClean="0">
                <a:solidFill>
                  <a:srgbClr val="00CC00"/>
                </a:solidFill>
              </a:rPr>
              <a:t>Universitaria </a:t>
            </a:r>
            <a:r>
              <a:rPr lang="es-SV" sz="2000" b="1" dirty="0" smtClean="0"/>
              <a:t>:</a:t>
            </a:r>
            <a:r>
              <a:rPr lang="es-SV" sz="2000" dirty="0" smtClean="0"/>
              <a:t> </a:t>
            </a:r>
            <a:r>
              <a:rPr lang="es-SV" sz="1600" dirty="0"/>
              <a:t>Entre el </a:t>
            </a:r>
            <a:r>
              <a:rPr lang="es-SV" sz="1600" dirty="0" smtClean="0"/>
              <a:t>19 de febrero y 7 de marzo de 2014, </a:t>
            </a:r>
            <a:r>
              <a:rPr lang="es-ES_tradnl" sz="1600" dirty="0"/>
              <a:t>se implementó esta modalidad de acercamiento de servicios para la comunidad </a:t>
            </a:r>
            <a:r>
              <a:rPr lang="es-ES_tradnl" sz="1600" dirty="0" smtClean="0"/>
              <a:t>universitaria, </a:t>
            </a:r>
            <a:r>
              <a:rPr lang="es-ES_tradnl" sz="1600" dirty="0"/>
              <a:t>instalando puntos de atención en 19 universidades del país</a:t>
            </a:r>
            <a:r>
              <a:rPr lang="es-ES_tradnl" sz="1600" dirty="0" smtClean="0"/>
              <a:t>.</a:t>
            </a:r>
            <a:endParaRPr lang="es-ES" sz="1600" dirty="0"/>
          </a:p>
        </p:txBody>
      </p:sp>
      <p:pic>
        <p:nvPicPr>
          <p:cNvPr id="12"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179512" y="1670544"/>
            <a:ext cx="3679204" cy="2133320"/>
          </a:xfrm>
          <a:prstGeom prst="rect">
            <a:avLst/>
          </a:prstGeom>
        </p:spPr>
      </p:pic>
    </p:spTree>
    <p:extLst>
      <p:ext uri="{BB962C8B-B14F-4D97-AF65-F5344CB8AC3E}">
        <p14:creationId xmlns:p14="http://schemas.microsoft.com/office/powerpoint/2010/main" val="692263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997092278"/>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5"/>
          <p:cNvSpPr txBox="1"/>
          <p:nvPr/>
        </p:nvSpPr>
        <p:spPr>
          <a:xfrm>
            <a:off x="179512" y="1471424"/>
            <a:ext cx="2952328" cy="3046988"/>
          </a:xfrm>
          <a:prstGeom prst="rect">
            <a:avLst/>
          </a:prstGeom>
          <a:noFill/>
        </p:spPr>
        <p:txBody>
          <a:bodyPr wrap="square" rtlCol="0">
            <a:spAutoFit/>
          </a:bodyPr>
          <a:lstStyle/>
          <a:p>
            <a:pPr algn="just"/>
            <a:r>
              <a:rPr lang="es-ES" sz="2400" dirty="0" smtClean="0"/>
              <a:t>En el período informado se aperturó </a:t>
            </a:r>
            <a:r>
              <a:rPr lang="es-ES_tradnl" sz="2400" dirty="0"/>
              <a:t>la décima Ventanilla Departamental de Atención al </a:t>
            </a:r>
            <a:r>
              <a:rPr lang="es-ES_tradnl" sz="2400" dirty="0" smtClean="0"/>
              <a:t>Consumidor, ubicada  </a:t>
            </a:r>
            <a:r>
              <a:rPr lang="es-ES_tradnl" sz="2400" dirty="0"/>
              <a:t>en La </a:t>
            </a:r>
            <a:r>
              <a:rPr lang="es-ES_tradnl" sz="2400" dirty="0" smtClean="0"/>
              <a:t>Paz</a:t>
            </a:r>
            <a:r>
              <a:rPr lang="es-ES_tradnl" sz="2400" dirty="0"/>
              <a:t>.</a:t>
            </a:r>
            <a:endParaRPr lang="es-ES" sz="2400" b="1" dirty="0"/>
          </a:p>
        </p:txBody>
      </p:sp>
      <p:pic>
        <p:nvPicPr>
          <p:cNvPr id="9" name="Imagen 7"/>
          <p:cNvPicPr>
            <a:picLocks noChangeAspect="1"/>
          </p:cNvPicPr>
          <p:nvPr/>
        </p:nvPicPr>
        <p:blipFill>
          <a:blip r:embed="rId10"/>
          <a:stretch>
            <a:fillRect/>
          </a:stretch>
        </p:blipFill>
        <p:spPr>
          <a:xfrm>
            <a:off x="323528" y="4635979"/>
            <a:ext cx="7344816" cy="957748"/>
          </a:xfrm>
          <a:prstGeom prst="rect">
            <a:avLst/>
          </a:prstGeom>
        </p:spPr>
      </p:pic>
      <p:sp>
        <p:nvSpPr>
          <p:cNvPr id="10" name="CuadroTexto 4"/>
          <p:cNvSpPr txBox="1"/>
          <p:nvPr/>
        </p:nvSpPr>
        <p:spPr>
          <a:xfrm>
            <a:off x="430226" y="5733256"/>
            <a:ext cx="8158422" cy="830997"/>
          </a:xfrm>
          <a:prstGeom prst="rect">
            <a:avLst/>
          </a:prstGeom>
          <a:noFill/>
        </p:spPr>
        <p:txBody>
          <a:bodyPr wrap="square" rtlCol="0">
            <a:spAutoFit/>
          </a:bodyPr>
          <a:lstStyle/>
          <a:p>
            <a:r>
              <a:rPr lang="es-SV" sz="2400" dirty="0" smtClean="0"/>
              <a:t>Durante el período informado se registraron 1,045 nuevos usuarios y se brindaron 3,275 atenciones.</a:t>
            </a:r>
            <a:endParaRPr lang="es-SV" sz="2400" dirty="0"/>
          </a:p>
        </p:txBody>
      </p:sp>
      <p:pic>
        <p:nvPicPr>
          <p:cNvPr id="12"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152" y="3493765"/>
            <a:ext cx="28575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n 3"/>
          <p:cNvPicPr>
            <a:picLocks noChangeAspect="1"/>
          </p:cNvPicPr>
          <p:nvPr/>
        </p:nvPicPr>
        <p:blipFill>
          <a:blip r:embed="rId13"/>
          <a:stretch>
            <a:fillRect/>
          </a:stretch>
        </p:blipFill>
        <p:spPr>
          <a:xfrm>
            <a:off x="3491880" y="1484784"/>
            <a:ext cx="5400600" cy="3115372"/>
          </a:xfrm>
          <a:prstGeom prst="rect">
            <a:avLst/>
          </a:prstGeom>
        </p:spPr>
      </p:pic>
    </p:spTree>
    <p:extLst>
      <p:ext uri="{BB962C8B-B14F-4D97-AF65-F5344CB8AC3E}">
        <p14:creationId xmlns:p14="http://schemas.microsoft.com/office/powerpoint/2010/main" val="80309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graphicFrame>
        <p:nvGraphicFramePr>
          <p:cNvPr id="2" name="1 Diagrama"/>
          <p:cNvGraphicFramePr/>
          <p:nvPr>
            <p:extLst>
              <p:ext uri="{D42A27DB-BD31-4B8C-83A1-F6EECF244321}">
                <p14:modId xmlns:p14="http://schemas.microsoft.com/office/powerpoint/2010/main" val="3411516016"/>
              </p:ext>
            </p:extLst>
          </p:nvPr>
        </p:nvGraphicFramePr>
        <p:xfrm>
          <a:off x="947287" y="332656"/>
          <a:ext cx="7224464" cy="1656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2 Diagrama"/>
          <p:cNvGraphicFramePr/>
          <p:nvPr>
            <p:extLst>
              <p:ext uri="{D42A27DB-BD31-4B8C-83A1-F6EECF244321}">
                <p14:modId xmlns:p14="http://schemas.microsoft.com/office/powerpoint/2010/main" val="2549959533"/>
              </p:ext>
            </p:extLst>
          </p:nvPr>
        </p:nvGraphicFramePr>
        <p:xfrm>
          <a:off x="395536" y="1844824"/>
          <a:ext cx="7632848" cy="432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3 Imagen" descr="Logos-DC.png"/>
          <p:cNvPicPr>
            <a:picLocks noChangeAspect="1"/>
          </p:cNvPicPr>
          <p:nvPr/>
        </p:nvPicPr>
        <p:blipFill>
          <a:blip r:embed="rId1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pic>
        <p:nvPicPr>
          <p:cNvPr id="7" name="Imagen 2" descr="LOGOTIPO-PRESIDENCIA-FUN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83283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422665595"/>
              </p:ext>
            </p:extLst>
          </p:nvPr>
        </p:nvGraphicFramePr>
        <p:xfrm>
          <a:off x="611560" y="188640"/>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245276" y="1478212"/>
            <a:ext cx="8271291" cy="1200329"/>
          </a:xfrm>
          <a:prstGeom prst="rect">
            <a:avLst/>
          </a:prstGeom>
          <a:noFill/>
        </p:spPr>
        <p:txBody>
          <a:bodyPr wrap="square" rtlCol="0">
            <a:spAutoFit/>
          </a:bodyPr>
          <a:lstStyle/>
          <a:p>
            <a:pPr algn="just"/>
            <a:r>
              <a:rPr lang="es-SV" dirty="0" smtClean="0">
                <a:solidFill>
                  <a:srgbClr val="00CC00"/>
                </a:solidFill>
              </a:rPr>
              <a:t> </a:t>
            </a:r>
            <a:r>
              <a:rPr lang="es-SV" b="1" u="sng" dirty="0" smtClean="0">
                <a:solidFill>
                  <a:srgbClr val="00CC00"/>
                </a:solidFill>
              </a:rPr>
              <a:t>395 jornadas de </a:t>
            </a:r>
            <a:r>
              <a:rPr lang="es-SV" b="1" u="sng" dirty="0">
                <a:solidFill>
                  <a:srgbClr val="00CC00"/>
                </a:solidFill>
              </a:rPr>
              <a:t>capacitaciones</a:t>
            </a:r>
            <a:r>
              <a:rPr lang="es-SV" dirty="0"/>
              <a:t>, </a:t>
            </a:r>
            <a:r>
              <a:rPr lang="es-SV" dirty="0" smtClean="0"/>
              <a:t>que permitieron llegar a </a:t>
            </a:r>
            <a:r>
              <a:rPr lang="es-SV" b="1" dirty="0" smtClean="0">
                <a:solidFill>
                  <a:srgbClr val="00CC00"/>
                </a:solidFill>
              </a:rPr>
              <a:t>13,322 personas</a:t>
            </a:r>
            <a:r>
              <a:rPr lang="es-SV" dirty="0" smtClean="0"/>
              <a:t>.</a:t>
            </a:r>
            <a:endParaRPr lang="es-SV" dirty="0"/>
          </a:p>
          <a:p>
            <a:pPr algn="just"/>
            <a:r>
              <a:rPr lang="es-SV" dirty="0"/>
              <a:t>Como parte de la difusión de derechos y deberes de los consumidores y proveedores, se </a:t>
            </a:r>
            <a:r>
              <a:rPr lang="es-SV" b="1" u="sng" dirty="0" smtClean="0">
                <a:solidFill>
                  <a:srgbClr val="00CC00"/>
                </a:solidFill>
              </a:rPr>
              <a:t>distribuyeron 219,279 </a:t>
            </a:r>
            <a:r>
              <a:rPr lang="es-SV" b="1" u="sng" dirty="0">
                <a:solidFill>
                  <a:srgbClr val="00CC00"/>
                </a:solidFill>
              </a:rPr>
              <a:t>materiales educativos e informativos y </a:t>
            </a:r>
            <a:r>
              <a:rPr lang="es-SV" b="1" u="sng" dirty="0" smtClean="0">
                <a:solidFill>
                  <a:srgbClr val="00CC00"/>
                </a:solidFill>
              </a:rPr>
              <a:t>15,188 </a:t>
            </a:r>
            <a:r>
              <a:rPr lang="es-SV" b="1" u="sng" dirty="0">
                <a:solidFill>
                  <a:srgbClr val="00CC00"/>
                </a:solidFill>
              </a:rPr>
              <a:t>artículos promocionales</a:t>
            </a:r>
            <a:r>
              <a:rPr lang="es-SV" b="1" u="sng" dirty="0" smtClean="0">
                <a:solidFill>
                  <a:srgbClr val="00CC00"/>
                </a:solidFill>
              </a:rPr>
              <a:t>.</a:t>
            </a:r>
          </a:p>
        </p:txBody>
      </p:sp>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3523875" y="2712106"/>
            <a:ext cx="4992692" cy="2654547"/>
          </a:xfrm>
          <a:prstGeom prst="rect">
            <a:avLst/>
          </a:prstGeom>
        </p:spPr>
      </p:pic>
      <p:sp>
        <p:nvSpPr>
          <p:cNvPr id="10" name="6 CuadroTexto"/>
          <p:cNvSpPr txBox="1"/>
          <p:nvPr/>
        </p:nvSpPr>
        <p:spPr>
          <a:xfrm>
            <a:off x="245276" y="5319235"/>
            <a:ext cx="8271291" cy="1477328"/>
          </a:xfrm>
          <a:prstGeom prst="rect">
            <a:avLst/>
          </a:prstGeom>
          <a:noFill/>
        </p:spPr>
        <p:txBody>
          <a:bodyPr wrap="square" rtlCol="0">
            <a:spAutoFit/>
          </a:bodyPr>
          <a:lstStyle/>
          <a:p>
            <a:pPr algn="just"/>
            <a:r>
              <a:rPr lang="es-ES_tradnl" dirty="0" smtClean="0"/>
              <a:t>Por medio del Programa Fortalecimiento de las Instituciones y Capacidades en Políticas de Competencias y Protección al Consumidor (COMPAL II), </a:t>
            </a:r>
            <a:r>
              <a:rPr lang="es-ES_tradnl" b="1" u="sng" dirty="0" smtClean="0">
                <a:solidFill>
                  <a:srgbClr val="00CC00"/>
                </a:solidFill>
              </a:rPr>
              <a:t>47 delegados de las 24 asociaciones y organizaciones de consumidores inscritas</a:t>
            </a:r>
            <a:r>
              <a:rPr lang="es-ES_tradnl" dirty="0" smtClean="0"/>
              <a:t> finalizaron satisfactoriamente el Diplomado en Derecho y Consumo Sostenible.</a:t>
            </a:r>
            <a:endParaRPr lang="es-SV" dirty="0" smtClean="0"/>
          </a:p>
        </p:txBody>
      </p:sp>
      <p:pic>
        <p:nvPicPr>
          <p:cNvPr id="4" name="Imagen 3"/>
          <p:cNvPicPr>
            <a:picLocks noChangeAspect="1"/>
          </p:cNvPicPr>
          <p:nvPr/>
        </p:nvPicPr>
        <p:blipFill>
          <a:blip r:embed="rId12"/>
          <a:stretch>
            <a:fillRect/>
          </a:stretch>
        </p:blipFill>
        <p:spPr>
          <a:xfrm>
            <a:off x="251520" y="2803971"/>
            <a:ext cx="3079403" cy="2425229"/>
          </a:xfrm>
          <a:prstGeom prst="rect">
            <a:avLst/>
          </a:prstGeom>
        </p:spPr>
      </p:pic>
    </p:spTree>
    <p:extLst>
      <p:ext uri="{BB962C8B-B14F-4D97-AF65-F5344CB8AC3E}">
        <p14:creationId xmlns:p14="http://schemas.microsoft.com/office/powerpoint/2010/main" val="692263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27574144"/>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1 Título"/>
          <p:cNvSpPr txBox="1">
            <a:spLocks/>
          </p:cNvSpPr>
          <p:nvPr/>
        </p:nvSpPr>
        <p:spPr bwMode="auto">
          <a:xfrm>
            <a:off x="142844" y="1484784"/>
            <a:ext cx="8501122" cy="792163"/>
          </a:xfrm>
          <a:prstGeom prst="rect">
            <a:avLst/>
          </a:prstGeom>
          <a:noFill/>
          <a:ln w="9525">
            <a:noFill/>
            <a:miter lim="800000"/>
            <a:headEnd/>
            <a:tailEnd/>
          </a:ln>
        </p:spPr>
        <p:txBody>
          <a:bodyPr anchor="ctr"/>
          <a:lstStyle/>
          <a:p>
            <a:pPr algn="just">
              <a:defRPr/>
            </a:pPr>
            <a:r>
              <a:rPr lang="es-SV" sz="2000" b="1" dirty="0" smtClean="0">
                <a:solidFill>
                  <a:schemeClr val="accent1"/>
                </a:solidFill>
                <a:latin typeface="Frutiger-Black"/>
              </a:rPr>
              <a:t>1. Protección de la salud y la seguridad en el consumo de bienes y servicios. </a:t>
            </a:r>
            <a:endParaRPr lang="es-ES" sz="2400" b="1" dirty="0">
              <a:solidFill>
                <a:schemeClr val="accent1"/>
              </a:solidFill>
              <a:effectLst>
                <a:outerShdw blurRad="38100" dist="38100" dir="2700000" algn="tl">
                  <a:srgbClr val="000000">
                    <a:alpha val="43137"/>
                  </a:srgbClr>
                </a:outerShdw>
              </a:effectLst>
              <a:latin typeface="Arial Narrow" pitchFamily="34" charset="0"/>
              <a:ea typeface="+mj-ea"/>
              <a:cs typeface="+mj-cs"/>
            </a:endParaRPr>
          </a:p>
        </p:txBody>
      </p:sp>
      <p:sp>
        <p:nvSpPr>
          <p:cNvPr id="10" name="9 CuadroTexto"/>
          <p:cNvSpPr txBox="1"/>
          <p:nvPr/>
        </p:nvSpPr>
        <p:spPr>
          <a:xfrm>
            <a:off x="0" y="2132856"/>
            <a:ext cx="9144000" cy="2031325"/>
          </a:xfrm>
          <a:prstGeom prst="rect">
            <a:avLst/>
          </a:prstGeom>
          <a:noFill/>
        </p:spPr>
        <p:txBody>
          <a:bodyPr wrap="square" rtlCol="0">
            <a:spAutoFit/>
          </a:bodyPr>
          <a:lstStyle/>
          <a:p>
            <a:pPr lvl="0" algn="just"/>
            <a:r>
              <a:rPr lang="es-ES" dirty="0" smtClean="0"/>
              <a:t>Protegiendo la salud y la seguridad en el consumo, se realizó de manera conjunta con el Comité Sectorial de Alimentos, </a:t>
            </a:r>
            <a:r>
              <a:rPr lang="es-ES" dirty="0"/>
              <a:t>la verificación de la calidad en jamones y salchichas, bebidas no carbonatadas, </a:t>
            </a:r>
            <a:r>
              <a:rPr lang="es-ES_tradnl" dirty="0"/>
              <a:t>hamburguesas; y, productos lácteos a </a:t>
            </a:r>
            <a:r>
              <a:rPr lang="es-ES_tradnl" dirty="0" smtClean="0"/>
              <a:t>granel.</a:t>
            </a:r>
            <a:endParaRPr lang="es-ES" dirty="0"/>
          </a:p>
          <a:p>
            <a:pPr lvl="0" algn="just"/>
            <a:endParaRPr lang="es-ES" dirty="0" smtClean="0"/>
          </a:p>
          <a:p>
            <a:pPr lvl="0" algn="just"/>
            <a:r>
              <a:rPr lang="es-ES" dirty="0" smtClean="0"/>
              <a:t>Al mismo tiempo se capacitó a </a:t>
            </a:r>
            <a:r>
              <a:rPr lang="es-ES" b="1" dirty="0" smtClean="0"/>
              <a:t>266 </a:t>
            </a:r>
            <a:r>
              <a:rPr lang="es-ES" b="1" dirty="0" smtClean="0"/>
              <a:t>representantes</a:t>
            </a:r>
            <a:r>
              <a:rPr lang="es-ES" b="1" dirty="0" smtClean="0"/>
              <a:t> </a:t>
            </a:r>
            <a:r>
              <a:rPr lang="es-ES" b="1" dirty="0" smtClean="0"/>
              <a:t>de 193 empresas, </a:t>
            </a:r>
            <a:r>
              <a:rPr lang="es-ES_tradnl" dirty="0"/>
              <a:t>en los sectores de lácteos, panadería, sucedáneos de leche materna, alimentos </a:t>
            </a:r>
            <a:r>
              <a:rPr lang="es-ES_tradnl" dirty="0" smtClean="0"/>
              <a:t>pre-envasados </a:t>
            </a:r>
            <a:r>
              <a:rPr lang="es-ES_tradnl" dirty="0"/>
              <a:t>y sector salinero. </a:t>
            </a:r>
            <a:endParaRPr lang="es-SV" sz="1600" dirty="0"/>
          </a:p>
        </p:txBody>
      </p:sp>
      <p:pic>
        <p:nvPicPr>
          <p:cNvPr id="12"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0" y="4146606"/>
            <a:ext cx="9144000" cy="2711393"/>
          </a:xfrm>
          <a:prstGeom prst="rect">
            <a:avLst/>
          </a:prstGeom>
        </p:spPr>
      </p:pic>
    </p:spTree>
    <p:extLst>
      <p:ext uri="{BB962C8B-B14F-4D97-AF65-F5344CB8AC3E}">
        <p14:creationId xmlns:p14="http://schemas.microsoft.com/office/powerpoint/2010/main" val="1082816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417599788"/>
              </p:ext>
            </p:extLst>
          </p:nvPr>
        </p:nvGraphicFramePr>
        <p:xfrm>
          <a:off x="611560" y="44624"/>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ángulo 2"/>
          <p:cNvSpPr/>
          <p:nvPr/>
        </p:nvSpPr>
        <p:spPr>
          <a:xfrm>
            <a:off x="251520" y="1052736"/>
            <a:ext cx="8640960" cy="707886"/>
          </a:xfrm>
          <a:prstGeom prst="rect">
            <a:avLst/>
          </a:prstGeom>
        </p:spPr>
        <p:txBody>
          <a:bodyPr wrap="square">
            <a:spAutoFit/>
          </a:bodyPr>
          <a:lstStyle/>
          <a:p>
            <a:pPr algn="just"/>
            <a:r>
              <a:rPr lang="es-SV" sz="2000" b="1" dirty="0">
                <a:solidFill>
                  <a:schemeClr val="accent1"/>
                </a:solidFill>
                <a:latin typeface="Frutiger-Black"/>
              </a:rPr>
              <a:t>Protección de la salud y la seguridad en el consumo de bienes y servicios.</a:t>
            </a:r>
            <a:endParaRPr lang="es-ES" sz="2000" dirty="0">
              <a:solidFill>
                <a:schemeClr val="accent1"/>
              </a:solidFill>
            </a:endParaRPr>
          </a:p>
        </p:txBody>
      </p:sp>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0" y="1825979"/>
            <a:ext cx="9144000" cy="5032021"/>
          </a:xfrm>
          <a:prstGeom prst="rect">
            <a:avLst/>
          </a:prstGeom>
        </p:spPr>
      </p:pic>
    </p:spTree>
    <p:extLst>
      <p:ext uri="{BB962C8B-B14F-4D97-AF65-F5344CB8AC3E}">
        <p14:creationId xmlns:p14="http://schemas.microsoft.com/office/powerpoint/2010/main" val="709550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077608673"/>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ángulo 2"/>
          <p:cNvSpPr/>
          <p:nvPr/>
        </p:nvSpPr>
        <p:spPr>
          <a:xfrm>
            <a:off x="198413" y="1809010"/>
            <a:ext cx="2373187" cy="1077218"/>
          </a:xfrm>
          <a:prstGeom prst="rect">
            <a:avLst/>
          </a:prstGeom>
        </p:spPr>
        <p:txBody>
          <a:bodyPr wrap="square">
            <a:spAutoFit/>
          </a:bodyPr>
          <a:lstStyle/>
          <a:p>
            <a:pPr algn="just"/>
            <a:r>
              <a:rPr lang="es-SV" sz="1600" b="1" dirty="0">
                <a:solidFill>
                  <a:schemeClr val="accent1"/>
                </a:solidFill>
                <a:latin typeface="Frutiger-Black"/>
              </a:rPr>
              <a:t>Protección de la salud y la seguridad en el consumo de bienes y servicios.</a:t>
            </a:r>
            <a:endParaRPr lang="es-ES" sz="1600" dirty="0">
              <a:solidFill>
                <a:schemeClr val="accent1"/>
              </a:solidFill>
            </a:endParaRPr>
          </a:p>
        </p:txBody>
      </p:sp>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6" descr="Productos lácteos: un grupo de alimentos para toda la vid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6636" y="5583374"/>
            <a:ext cx="1077532" cy="862026"/>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6" name="Diagrama 15"/>
          <p:cNvGraphicFramePr/>
          <p:nvPr>
            <p:extLst>
              <p:ext uri="{D42A27DB-BD31-4B8C-83A1-F6EECF244321}">
                <p14:modId xmlns:p14="http://schemas.microsoft.com/office/powerpoint/2010/main" val="3104388317"/>
              </p:ext>
            </p:extLst>
          </p:nvPr>
        </p:nvGraphicFramePr>
        <p:xfrm>
          <a:off x="1326142" y="1927969"/>
          <a:ext cx="6312016" cy="37569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9" name="Picture 30" descr="https://encrypted-tbn1.gstatic.com/images?q=tbn:ANd9GcQAk14Tqqu4QUKBpIsa9N3a0Caxf77EwFdyQeRoBHBwTK8249lkvDxNHqeq"/>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91282" y="5000833"/>
            <a:ext cx="1362197" cy="769938"/>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2" descr="http://el7set.es/upload/img/periodico/img_27070.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62103" y="5085184"/>
            <a:ext cx="1012288" cy="79321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Imagen 20"/>
          <p:cNvPicPr>
            <a:picLocks noChangeAspect="1"/>
          </p:cNvPicPr>
          <p:nvPr/>
        </p:nvPicPr>
        <p:blipFill>
          <a:blip r:embed="rId19"/>
          <a:stretch>
            <a:fillRect/>
          </a:stretch>
        </p:blipFill>
        <p:spPr>
          <a:xfrm>
            <a:off x="3059832" y="5661248"/>
            <a:ext cx="750136" cy="819979"/>
          </a:xfrm>
          <a:prstGeom prst="rect">
            <a:avLst/>
          </a:prstGeom>
        </p:spPr>
      </p:pic>
      <p:pic>
        <p:nvPicPr>
          <p:cNvPr id="22" name="Picture 40" descr="https://encrypted-tbn3.gstatic.com/images?q=tbn:ANd9GcRFK2WtD-4hFkPs9FDFrI9bqGUYeJ0pdZSTJQ7iqS65iZkXQmC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08779" y="2083156"/>
            <a:ext cx="1130768" cy="75247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Imagen 26"/>
          <p:cNvPicPr>
            <a:picLocks noChangeAspect="1"/>
          </p:cNvPicPr>
          <p:nvPr/>
        </p:nvPicPr>
        <p:blipFill>
          <a:blip r:embed="rId21"/>
          <a:stretch>
            <a:fillRect/>
          </a:stretch>
        </p:blipFill>
        <p:spPr>
          <a:xfrm>
            <a:off x="799460" y="3534334"/>
            <a:ext cx="952702" cy="837223"/>
          </a:xfrm>
          <a:prstGeom prst="rect">
            <a:avLst/>
          </a:prstGeom>
        </p:spPr>
      </p:pic>
      <p:sp>
        <p:nvSpPr>
          <p:cNvPr id="29" name="CuadroTexto 28"/>
          <p:cNvSpPr txBox="1"/>
          <p:nvPr/>
        </p:nvSpPr>
        <p:spPr>
          <a:xfrm>
            <a:off x="5199339" y="6464369"/>
            <a:ext cx="710451" cy="276999"/>
          </a:xfrm>
          <a:prstGeom prst="rect">
            <a:avLst/>
          </a:prstGeom>
          <a:noFill/>
        </p:spPr>
        <p:txBody>
          <a:bodyPr wrap="none" rtlCol="0">
            <a:spAutoFit/>
          </a:bodyPr>
          <a:lstStyle/>
          <a:p>
            <a:r>
              <a:rPr lang="es-SV" sz="1200" dirty="0" smtClean="0"/>
              <a:t>Lácteos</a:t>
            </a:r>
            <a:endParaRPr lang="es-SV" sz="1200" dirty="0"/>
          </a:p>
        </p:txBody>
      </p:sp>
      <p:sp>
        <p:nvSpPr>
          <p:cNvPr id="32" name="CuadroTexto 31"/>
          <p:cNvSpPr txBox="1"/>
          <p:nvPr/>
        </p:nvSpPr>
        <p:spPr>
          <a:xfrm>
            <a:off x="1170063" y="5953743"/>
            <a:ext cx="1322798" cy="276999"/>
          </a:xfrm>
          <a:prstGeom prst="rect">
            <a:avLst/>
          </a:prstGeom>
          <a:noFill/>
        </p:spPr>
        <p:txBody>
          <a:bodyPr wrap="none" rtlCol="0">
            <a:spAutoFit/>
          </a:bodyPr>
          <a:lstStyle/>
          <a:p>
            <a:r>
              <a:rPr lang="es-SV" sz="1200" dirty="0" smtClean="0"/>
              <a:t>Jugos y néctares</a:t>
            </a:r>
            <a:endParaRPr lang="es-SV" sz="1200" dirty="0"/>
          </a:p>
        </p:txBody>
      </p:sp>
      <p:sp>
        <p:nvSpPr>
          <p:cNvPr id="34" name="CuadroTexto 33"/>
          <p:cNvSpPr txBox="1"/>
          <p:nvPr/>
        </p:nvSpPr>
        <p:spPr>
          <a:xfrm>
            <a:off x="2843808" y="6418509"/>
            <a:ext cx="1096775" cy="276999"/>
          </a:xfrm>
          <a:prstGeom prst="rect">
            <a:avLst/>
          </a:prstGeom>
          <a:noFill/>
        </p:spPr>
        <p:txBody>
          <a:bodyPr wrap="none" rtlCol="0">
            <a:spAutoFit/>
          </a:bodyPr>
          <a:lstStyle/>
          <a:p>
            <a:r>
              <a:rPr lang="es-SV" sz="1200" dirty="0" smtClean="0"/>
              <a:t>Restaurantes</a:t>
            </a:r>
            <a:endParaRPr lang="es-SV" sz="1200" dirty="0"/>
          </a:p>
        </p:txBody>
      </p:sp>
      <p:sp>
        <p:nvSpPr>
          <p:cNvPr id="35" name="CuadroTexto 34"/>
          <p:cNvSpPr txBox="1"/>
          <p:nvPr/>
        </p:nvSpPr>
        <p:spPr>
          <a:xfrm>
            <a:off x="467544" y="4448145"/>
            <a:ext cx="1834926" cy="276999"/>
          </a:xfrm>
          <a:prstGeom prst="rect">
            <a:avLst/>
          </a:prstGeom>
          <a:noFill/>
        </p:spPr>
        <p:txBody>
          <a:bodyPr wrap="none" rtlCol="0">
            <a:spAutoFit/>
          </a:bodyPr>
          <a:lstStyle/>
          <a:p>
            <a:r>
              <a:rPr lang="es-SV" sz="1200" dirty="0" smtClean="0"/>
              <a:t>Pastelerías y panaderías</a:t>
            </a:r>
            <a:endParaRPr lang="es-SV" sz="1200" dirty="0"/>
          </a:p>
        </p:txBody>
      </p:sp>
      <p:sp>
        <p:nvSpPr>
          <p:cNvPr id="37" name="CuadroTexto 36"/>
          <p:cNvSpPr txBox="1"/>
          <p:nvPr/>
        </p:nvSpPr>
        <p:spPr>
          <a:xfrm>
            <a:off x="6444208" y="5744289"/>
            <a:ext cx="1906291" cy="276999"/>
          </a:xfrm>
          <a:prstGeom prst="rect">
            <a:avLst/>
          </a:prstGeom>
          <a:noFill/>
        </p:spPr>
        <p:txBody>
          <a:bodyPr wrap="none" rtlCol="0">
            <a:spAutoFit/>
          </a:bodyPr>
          <a:lstStyle/>
          <a:p>
            <a:r>
              <a:rPr lang="es-SV" sz="1200" dirty="0" smtClean="0"/>
              <a:t>Alimentos pre envasados</a:t>
            </a:r>
            <a:endParaRPr lang="es-SV" sz="1200" dirty="0"/>
          </a:p>
        </p:txBody>
      </p:sp>
      <p:sp>
        <p:nvSpPr>
          <p:cNvPr id="40" name="CuadroTexto 39"/>
          <p:cNvSpPr txBox="1"/>
          <p:nvPr/>
        </p:nvSpPr>
        <p:spPr>
          <a:xfrm>
            <a:off x="6952194" y="2791961"/>
            <a:ext cx="1220206" cy="276999"/>
          </a:xfrm>
          <a:prstGeom prst="rect">
            <a:avLst/>
          </a:prstGeom>
          <a:noFill/>
        </p:spPr>
        <p:txBody>
          <a:bodyPr wrap="none" rtlCol="0">
            <a:spAutoFit/>
          </a:bodyPr>
          <a:lstStyle/>
          <a:p>
            <a:r>
              <a:rPr lang="es-SV" sz="1200" dirty="0" smtClean="0"/>
              <a:t>Sector Salinero</a:t>
            </a:r>
            <a:endParaRPr lang="es-SV" sz="1200" dirty="0"/>
          </a:p>
        </p:txBody>
      </p:sp>
      <p:pic>
        <p:nvPicPr>
          <p:cNvPr id="2050" name="Picture 2" descr="http://4.bp.blogspot.com/-Ti0K7Pd8ISM/UVu3ZDpAwBI/AAAAAAAAAD0/aJgcmYOvUvA/s1600/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15820" y="3493355"/>
            <a:ext cx="1214735" cy="922094"/>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CuadroTexto 41"/>
          <p:cNvSpPr txBox="1"/>
          <p:nvPr/>
        </p:nvSpPr>
        <p:spPr>
          <a:xfrm>
            <a:off x="6807306" y="4448145"/>
            <a:ext cx="2263761" cy="276999"/>
          </a:xfrm>
          <a:prstGeom prst="rect">
            <a:avLst/>
          </a:prstGeom>
          <a:noFill/>
        </p:spPr>
        <p:txBody>
          <a:bodyPr wrap="none" rtlCol="0">
            <a:spAutoFit/>
          </a:bodyPr>
          <a:lstStyle/>
          <a:p>
            <a:r>
              <a:rPr lang="es-SV" sz="1200" dirty="0" smtClean="0"/>
              <a:t>Sucedáneos de leche materna</a:t>
            </a:r>
            <a:endParaRPr lang="es-SV" sz="1200" dirty="0"/>
          </a:p>
        </p:txBody>
      </p:sp>
    </p:spTree>
    <p:extLst>
      <p:ext uri="{BB962C8B-B14F-4D97-AF65-F5344CB8AC3E}">
        <p14:creationId xmlns:p14="http://schemas.microsoft.com/office/powerpoint/2010/main" val="433890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16245662"/>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3635503" y="2223226"/>
            <a:ext cx="4917056" cy="2446824"/>
          </a:xfrm>
          <a:prstGeom prst="rect">
            <a:avLst/>
          </a:prstGeom>
          <a:noFill/>
        </p:spPr>
        <p:txBody>
          <a:bodyPr wrap="square" rtlCol="0">
            <a:spAutoFit/>
          </a:bodyPr>
          <a:lstStyle/>
          <a:p>
            <a:pPr algn="just"/>
            <a:r>
              <a:rPr lang="es-SV" sz="2000" b="1" dirty="0" smtClean="0">
                <a:solidFill>
                  <a:schemeClr val="accent1"/>
                </a:solidFill>
              </a:rPr>
              <a:t>Protección </a:t>
            </a:r>
            <a:r>
              <a:rPr lang="es-SV" sz="2000" b="1" dirty="0">
                <a:solidFill>
                  <a:schemeClr val="accent1"/>
                </a:solidFill>
              </a:rPr>
              <a:t>de los intereses económicos de las y los consumidores</a:t>
            </a:r>
            <a:r>
              <a:rPr lang="es-SV" sz="2000" b="1" dirty="0" smtClean="0">
                <a:solidFill>
                  <a:schemeClr val="accent1"/>
                </a:solidFill>
              </a:rPr>
              <a:t>.</a:t>
            </a:r>
          </a:p>
          <a:p>
            <a:pPr algn="just"/>
            <a:endParaRPr lang="es-SV" b="1" dirty="0"/>
          </a:p>
          <a:p>
            <a:pPr lvl="0" algn="just"/>
            <a:r>
              <a:rPr lang="es-SV" sz="1500" dirty="0"/>
              <a:t>Protegiendo los intereses económicos de las y los consumidores, se </a:t>
            </a:r>
            <a:r>
              <a:rPr lang="es-SV" sz="1500" dirty="0" smtClean="0"/>
              <a:t>activó </a:t>
            </a:r>
            <a:r>
              <a:rPr lang="es-SV" sz="1500" dirty="0"/>
              <a:t>de manera conjunta con la </a:t>
            </a:r>
            <a:r>
              <a:rPr lang="es-SV" sz="1500" dirty="0" smtClean="0"/>
              <a:t>DNM, </a:t>
            </a:r>
            <a:r>
              <a:rPr lang="es-ES" sz="1500" dirty="0" smtClean="0"/>
              <a:t>el </a:t>
            </a:r>
            <a:r>
              <a:rPr lang="es-ES" sz="1500" dirty="0"/>
              <a:t>plan de verificación de precios máximos de venta al público (</a:t>
            </a:r>
            <a:r>
              <a:rPr lang="es-ES" sz="1500" dirty="0" smtClean="0"/>
              <a:t>PMVP) </a:t>
            </a:r>
            <a:r>
              <a:rPr lang="es-ES" sz="1500" dirty="0"/>
              <a:t>en farmacias y botiquines de hospitales </a:t>
            </a:r>
            <a:r>
              <a:rPr lang="es-ES" sz="1500" dirty="0" smtClean="0"/>
              <a:t>privados, ejecutando </a:t>
            </a:r>
            <a:r>
              <a:rPr lang="es-SV" sz="1500" b="1" dirty="0" smtClean="0">
                <a:solidFill>
                  <a:srgbClr val="00CC00"/>
                </a:solidFill>
              </a:rPr>
              <a:t>1,808 inspecciones.</a:t>
            </a:r>
            <a:endParaRPr lang="es-SV" sz="1500" b="1" dirty="0">
              <a:solidFill>
                <a:srgbClr val="00CC00"/>
              </a:solidFill>
            </a:endParaRPr>
          </a:p>
        </p:txBody>
      </p:sp>
      <p:sp>
        <p:nvSpPr>
          <p:cNvPr id="9" name="9 CuadroTexto"/>
          <p:cNvSpPr txBox="1"/>
          <p:nvPr/>
        </p:nvSpPr>
        <p:spPr>
          <a:xfrm>
            <a:off x="527233" y="4912743"/>
            <a:ext cx="8064896" cy="1246495"/>
          </a:xfrm>
          <a:prstGeom prst="rect">
            <a:avLst/>
          </a:prstGeom>
          <a:noFill/>
        </p:spPr>
        <p:txBody>
          <a:bodyPr wrap="square" rtlCol="0">
            <a:spAutoFit/>
          </a:bodyPr>
          <a:lstStyle/>
          <a:p>
            <a:pPr algn="just"/>
            <a:r>
              <a:rPr lang="es-ES_tradnl" sz="1500" dirty="0" smtClean="0"/>
              <a:t>En respuesta a situaciones de emergencia como la repentina </a:t>
            </a:r>
            <a:r>
              <a:rPr lang="es-ES_tradnl" sz="1500" dirty="0"/>
              <a:t>erupción del volcán </a:t>
            </a:r>
            <a:r>
              <a:rPr lang="es-ES_tradnl" sz="1500" dirty="0" err="1"/>
              <a:t>Chaparrastique</a:t>
            </a:r>
            <a:r>
              <a:rPr lang="es-ES_tradnl" sz="1500" dirty="0"/>
              <a:t> en San Miguel</a:t>
            </a:r>
            <a:r>
              <a:rPr lang="es-ES_tradnl" sz="1500" dirty="0" smtClean="0"/>
              <a:t>, en diciembre 2013. </a:t>
            </a:r>
            <a:r>
              <a:rPr lang="es-MX" sz="1500" dirty="0" smtClean="0"/>
              <a:t>La </a:t>
            </a:r>
            <a:r>
              <a:rPr lang="es-MX" sz="1500" dirty="0"/>
              <a:t>Defensoría</a:t>
            </a:r>
            <a:r>
              <a:rPr lang="es-ES_tradnl" sz="1500" dirty="0"/>
              <a:t> activó el plan de inspecciones en farmacias y establecimientos comerciales para prevenir y perseguir </a:t>
            </a:r>
            <a:r>
              <a:rPr lang="es-ES_tradnl" sz="1500" dirty="0" smtClean="0"/>
              <a:t>el alza </a:t>
            </a:r>
            <a:r>
              <a:rPr lang="es-ES_tradnl" sz="1500" dirty="0"/>
              <a:t>injustificada de precios en mascarillas y productos </a:t>
            </a:r>
            <a:r>
              <a:rPr lang="es-ES_tradnl" sz="1500" dirty="0" smtClean="0"/>
              <a:t>esenciales</a:t>
            </a:r>
            <a:r>
              <a:rPr lang="es-ES_tradnl" sz="1500" dirty="0" smtClean="0">
                <a:solidFill>
                  <a:srgbClr val="00CC00"/>
                </a:solidFill>
              </a:rPr>
              <a:t>, i</a:t>
            </a:r>
            <a:r>
              <a:rPr lang="es-ES_tradnl" sz="1500" b="1" dirty="0" smtClean="0">
                <a:solidFill>
                  <a:srgbClr val="00CC00"/>
                </a:solidFill>
              </a:rPr>
              <a:t>nspeccionando un total de 23 farmacias </a:t>
            </a:r>
            <a:r>
              <a:rPr lang="es-ES_tradnl" sz="1500" dirty="0" smtClean="0"/>
              <a:t>en los municipios de San Miguel, </a:t>
            </a:r>
            <a:r>
              <a:rPr lang="es-ES_tradnl" sz="1500" dirty="0"/>
              <a:t>Santiago de María, Berlín y San </a:t>
            </a:r>
            <a:r>
              <a:rPr lang="es-ES_tradnl" sz="1500" dirty="0" smtClean="0"/>
              <a:t>Vicente.</a:t>
            </a:r>
          </a:p>
        </p:txBody>
      </p:sp>
      <p:pic>
        <p:nvPicPr>
          <p:cNvPr id="10"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499504" y="2223226"/>
            <a:ext cx="3074844" cy="2448272"/>
          </a:xfrm>
          <a:prstGeom prst="rect">
            <a:avLst/>
          </a:prstGeom>
        </p:spPr>
      </p:pic>
    </p:spTree>
    <p:extLst>
      <p:ext uri="{BB962C8B-B14F-4D97-AF65-F5344CB8AC3E}">
        <p14:creationId xmlns:p14="http://schemas.microsoft.com/office/powerpoint/2010/main" val="576325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373864111"/>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3851920" y="1672641"/>
            <a:ext cx="5040560" cy="4893647"/>
          </a:xfrm>
          <a:prstGeom prst="rect">
            <a:avLst/>
          </a:prstGeom>
          <a:noFill/>
        </p:spPr>
        <p:txBody>
          <a:bodyPr wrap="square" rtlCol="0">
            <a:spAutoFit/>
          </a:bodyPr>
          <a:lstStyle/>
          <a:p>
            <a:pPr algn="just"/>
            <a:r>
              <a:rPr lang="es-SV" sz="2000" b="1" dirty="0" smtClean="0"/>
              <a:t>Promoción de patrones de consumo sostenible.</a:t>
            </a:r>
          </a:p>
          <a:p>
            <a:pPr algn="just"/>
            <a:r>
              <a:rPr lang="es-SV" sz="1600" dirty="0" smtClean="0"/>
              <a:t></a:t>
            </a:r>
          </a:p>
          <a:p>
            <a:pPr lvl="0" algn="just"/>
            <a:r>
              <a:rPr lang="es-SV" sz="1400" dirty="0" smtClean="0"/>
              <a:t>• </a:t>
            </a:r>
            <a:r>
              <a:rPr lang="es-ES_tradnl" sz="1600" b="1" dirty="0" smtClean="0"/>
              <a:t>Programa de Eficiencia Energética. </a:t>
            </a:r>
            <a:r>
              <a:rPr lang="es-ES_tradnl" sz="1600" dirty="0" smtClean="0"/>
              <a:t>Como parte del programa El Salvador Ahorra Energía, El Ministerio de Economía a través del Consejo Nacional de Energía (CNE), ejecutó el proyecto piloto de alumbrado público eficiente en los municipios de Santiago </a:t>
            </a:r>
            <a:r>
              <a:rPr lang="es-ES_tradnl" sz="1600" dirty="0" err="1" smtClean="0"/>
              <a:t>Nonualco</a:t>
            </a:r>
            <a:r>
              <a:rPr lang="es-ES_tradnl" sz="1600" dirty="0" smtClean="0"/>
              <a:t> y San Luis La Herradura. En el esfuerzo interinstitucional se contó con el apoyo de la Superintendencia de Electricidad y Telecomunicaciones (SIGET) y </a:t>
            </a:r>
            <a:r>
              <a:rPr lang="es-MX" sz="1600" dirty="0" smtClean="0"/>
              <a:t>La Defensoría.</a:t>
            </a:r>
          </a:p>
          <a:p>
            <a:pPr lvl="0" algn="just"/>
            <a:endParaRPr lang="es-MX" sz="1600" b="1" dirty="0"/>
          </a:p>
          <a:p>
            <a:pPr indent="-285750" algn="just">
              <a:buFont typeface="Arial" panose="020B0604020202020204" pitchFamily="34" charset="0"/>
              <a:buChar char="•"/>
            </a:pPr>
            <a:r>
              <a:rPr lang="es-ES_tradnl" sz="1600" b="1" dirty="0"/>
              <a:t>Implementación del sistema de generación eléctrica solar </a:t>
            </a:r>
            <a:r>
              <a:rPr lang="es-ES_tradnl" sz="1600" b="1" dirty="0" smtClean="0"/>
              <a:t>fotovoltaica</a:t>
            </a:r>
            <a:r>
              <a:rPr lang="es-ES_tradnl" sz="1600" dirty="0" smtClean="0"/>
              <a:t>. Con el </a:t>
            </a:r>
            <a:r>
              <a:rPr lang="es-ES_tradnl" sz="1600" dirty="0"/>
              <a:t>fin de contribuir a la reducción de emisiones dióxido de carbono y de la factura eléctrica de la </a:t>
            </a:r>
            <a:r>
              <a:rPr lang="es-ES_tradnl" sz="1600" dirty="0" smtClean="0"/>
              <a:t>institución, se ha implementado dicho sistema en </a:t>
            </a:r>
            <a:r>
              <a:rPr lang="es-ES_tradnl" sz="1600" dirty="0"/>
              <a:t>el edificio central de la Defensoría del </a:t>
            </a:r>
            <a:r>
              <a:rPr lang="es-ES_tradnl" sz="1600" dirty="0" smtClean="0"/>
              <a:t>Consumidor. </a:t>
            </a:r>
            <a:endParaRPr lang="es-ES_tradnl" sz="1600" b="1" dirty="0"/>
          </a:p>
        </p:txBody>
      </p:sp>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539552" y="1564615"/>
            <a:ext cx="2988811" cy="1872113"/>
          </a:xfrm>
          <a:prstGeom prst="rect">
            <a:avLst/>
          </a:prstGeom>
        </p:spPr>
      </p:pic>
      <p:pic>
        <p:nvPicPr>
          <p:cNvPr id="3" name="Imagen 2"/>
          <p:cNvPicPr>
            <a:picLocks noChangeAspect="1"/>
          </p:cNvPicPr>
          <p:nvPr/>
        </p:nvPicPr>
        <p:blipFill>
          <a:blip r:embed="rId12"/>
          <a:stretch>
            <a:fillRect/>
          </a:stretch>
        </p:blipFill>
        <p:spPr>
          <a:xfrm>
            <a:off x="539552" y="3645024"/>
            <a:ext cx="2988811" cy="2833836"/>
          </a:xfrm>
          <a:prstGeom prst="rect">
            <a:avLst/>
          </a:prstGeom>
        </p:spPr>
      </p:pic>
    </p:spTree>
    <p:extLst>
      <p:ext uri="{BB962C8B-B14F-4D97-AF65-F5344CB8AC3E}">
        <p14:creationId xmlns:p14="http://schemas.microsoft.com/office/powerpoint/2010/main" val="576325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516865121"/>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251520" y="3459346"/>
            <a:ext cx="8429684" cy="2862322"/>
          </a:xfrm>
          <a:prstGeom prst="rect">
            <a:avLst/>
          </a:prstGeom>
          <a:noFill/>
        </p:spPr>
        <p:txBody>
          <a:bodyPr wrap="square" rtlCol="0">
            <a:spAutoFit/>
          </a:bodyPr>
          <a:lstStyle/>
          <a:p>
            <a:pPr algn="just"/>
            <a:endParaRPr lang="es-SV" sz="1500" dirty="0" smtClean="0"/>
          </a:p>
          <a:p>
            <a:pPr lvl="0" algn="just"/>
            <a:r>
              <a:rPr lang="es-ES_tradnl" sz="1500" dirty="0" smtClean="0"/>
              <a:t>La </a:t>
            </a:r>
            <a:r>
              <a:rPr lang="es-SV" sz="1500" dirty="0">
                <a:solidFill>
                  <a:srgbClr val="0053A0"/>
                </a:solidFill>
                <a:latin typeface="Impact"/>
              </a:rPr>
              <a:t>Defensoría del Consumidor</a:t>
            </a:r>
            <a:r>
              <a:rPr lang="es-SV" sz="1500" dirty="0"/>
              <a:t> </a:t>
            </a:r>
            <a:r>
              <a:rPr lang="es-ES_tradnl" sz="1500" dirty="0" smtClean="0"/>
              <a:t>participó en el </a:t>
            </a:r>
            <a:r>
              <a:rPr lang="es-ES_tradnl" sz="1500" b="1" dirty="0" smtClean="0">
                <a:solidFill>
                  <a:srgbClr val="00CC00"/>
                </a:solidFill>
              </a:rPr>
              <a:t>Diseño </a:t>
            </a:r>
            <a:r>
              <a:rPr lang="es-ES_tradnl" sz="1500" b="1" dirty="0">
                <a:solidFill>
                  <a:srgbClr val="00CC00"/>
                </a:solidFill>
              </a:rPr>
              <a:t>de Manual de Buenas Prácticas de Protección al Consumidor.</a:t>
            </a:r>
            <a:r>
              <a:rPr lang="es-ES_tradnl" sz="1500" b="1" dirty="0"/>
              <a:t> </a:t>
            </a:r>
            <a:r>
              <a:rPr lang="es-ES_tradnl" sz="1500" dirty="0"/>
              <a:t>En el marco de la Comisión Mixta El Salvador–Costa Rica, y del Consejo Centroamericano de Protección al Consumidor (CONCADECO</a:t>
            </a:r>
            <a:r>
              <a:rPr lang="es-ES_tradnl" sz="1500" dirty="0" smtClean="0"/>
              <a:t>), </a:t>
            </a:r>
            <a:r>
              <a:rPr lang="es-ES_tradnl" sz="1500" dirty="0"/>
              <a:t>con el fin de promover un mayor </a:t>
            </a:r>
            <a:r>
              <a:rPr lang="es-CR" sz="1500" dirty="0"/>
              <a:t>respeto de los derechos de los consumidores y facilitar a las personas consumidoras un mecanismo de difusión y verificación de las empresas que respetan sus derechos.</a:t>
            </a:r>
            <a:endParaRPr lang="es-SV" sz="1500" dirty="0"/>
          </a:p>
          <a:p>
            <a:pPr algn="just"/>
            <a:endParaRPr lang="es-SV" sz="1500" dirty="0" smtClean="0"/>
          </a:p>
          <a:p>
            <a:pPr algn="just"/>
            <a:endParaRPr lang="es-SV" sz="1500" b="1" dirty="0" smtClean="0"/>
          </a:p>
          <a:p>
            <a:pPr algn="just"/>
            <a:r>
              <a:rPr lang="es-MX" sz="1500" dirty="0"/>
              <a:t>La Defensoría </a:t>
            </a:r>
            <a:r>
              <a:rPr lang="es-ES_tradnl" sz="1500" dirty="0" smtClean="0"/>
              <a:t>fortalece </a:t>
            </a:r>
            <a:r>
              <a:rPr lang="es-ES_tradnl" sz="1500" dirty="0"/>
              <a:t>sus relaciones institucionales a nivel internacional, mediante el intercambio fructífero de experiencias e información con agencias y entidades homólogas. </a:t>
            </a:r>
            <a:r>
              <a:rPr lang="es-ES_tradnl" sz="1500" dirty="0" smtClean="0"/>
              <a:t>Entre sus logros esta la </a:t>
            </a:r>
            <a:r>
              <a:rPr lang="es-ES_tradnl" sz="1500" dirty="0"/>
              <a:t>difusión del quehacer institucional a nivel internacional y </a:t>
            </a:r>
            <a:r>
              <a:rPr lang="es-ES_tradnl" sz="1500" dirty="0" smtClean="0"/>
              <a:t>la </a:t>
            </a:r>
            <a:r>
              <a:rPr lang="es-ES_tradnl" sz="1500" dirty="0"/>
              <a:t>participación en la formulación de importante documentación </a:t>
            </a:r>
            <a:r>
              <a:rPr lang="es-ES_tradnl" sz="1500" dirty="0" smtClean="0"/>
              <a:t>especializada.</a:t>
            </a:r>
            <a:endParaRPr lang="es-SV" sz="1500" dirty="0" smtClean="0"/>
          </a:p>
        </p:txBody>
      </p:sp>
      <p:sp>
        <p:nvSpPr>
          <p:cNvPr id="9" name="8 CuadroTexto"/>
          <p:cNvSpPr txBox="1"/>
          <p:nvPr/>
        </p:nvSpPr>
        <p:spPr>
          <a:xfrm>
            <a:off x="3563888" y="1857364"/>
            <a:ext cx="5256584" cy="1708160"/>
          </a:xfrm>
          <a:prstGeom prst="rect">
            <a:avLst/>
          </a:prstGeom>
          <a:noFill/>
        </p:spPr>
        <p:txBody>
          <a:bodyPr wrap="square" rtlCol="0">
            <a:spAutoFit/>
          </a:bodyPr>
          <a:lstStyle/>
          <a:p>
            <a:pPr algn="just"/>
            <a:r>
              <a:rPr lang="es-SV" sz="1500" dirty="0" smtClean="0"/>
              <a:t>Con el desarrollo del </a:t>
            </a:r>
            <a:r>
              <a:rPr lang="es-SV" sz="1500" b="1" dirty="0" smtClean="0">
                <a:solidFill>
                  <a:srgbClr val="00CC00"/>
                </a:solidFill>
              </a:rPr>
              <a:t>Programa de Apoyo al Sistema Nacional de Calidad (PROCALIDAD). </a:t>
            </a:r>
          </a:p>
          <a:p>
            <a:pPr algn="just"/>
            <a:r>
              <a:rPr lang="es-MX" sz="1500" dirty="0"/>
              <a:t>La Defensoría</a:t>
            </a:r>
            <a:r>
              <a:rPr lang="es-ES_tradnl" sz="1500" dirty="0"/>
              <a:t> fortaleció la vigilancia del mercado de alimentos mediante la verificación del cumplimiento de la Ley de Protección al Consumidor, las Normas Salvadoreñas Obligatorias y los Reglamentos Técnicos </a:t>
            </a:r>
            <a:r>
              <a:rPr lang="es-ES_tradnl" sz="1500" dirty="0" smtClean="0"/>
              <a:t>aplicables.</a:t>
            </a:r>
            <a:endParaRPr lang="es-SV" sz="1500" dirty="0" smtClean="0"/>
          </a:p>
        </p:txBody>
      </p:sp>
      <p:pic>
        <p:nvPicPr>
          <p:cNvPr id="10"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609423" y="1832236"/>
            <a:ext cx="2623131" cy="1731455"/>
          </a:xfrm>
          <a:prstGeom prst="rect">
            <a:avLst/>
          </a:prstGeom>
        </p:spPr>
      </p:pic>
    </p:spTree>
    <p:extLst>
      <p:ext uri="{BB962C8B-B14F-4D97-AF65-F5344CB8AC3E}">
        <p14:creationId xmlns:p14="http://schemas.microsoft.com/office/powerpoint/2010/main" val="576325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294729202"/>
              </p:ext>
            </p:extLst>
          </p:nvPr>
        </p:nvGraphicFramePr>
        <p:xfrm>
          <a:off x="611560" y="116632"/>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8 CuadroTexto"/>
          <p:cNvSpPr txBox="1"/>
          <p:nvPr/>
        </p:nvSpPr>
        <p:spPr>
          <a:xfrm>
            <a:off x="214282" y="1365736"/>
            <a:ext cx="8318158" cy="1631216"/>
          </a:xfrm>
          <a:prstGeom prst="rect">
            <a:avLst/>
          </a:prstGeom>
          <a:noFill/>
        </p:spPr>
        <p:txBody>
          <a:bodyPr wrap="square" rtlCol="0">
            <a:spAutoFit/>
          </a:bodyPr>
          <a:lstStyle/>
          <a:p>
            <a:pPr algn="just"/>
            <a:r>
              <a:rPr lang="es-SV" sz="1700" dirty="0" smtClean="0">
                <a:latin typeface="Frutiger-Light"/>
              </a:rPr>
              <a:t>En junio de 2013, </a:t>
            </a:r>
            <a:r>
              <a:rPr lang="es-SV" sz="1700" dirty="0" smtClean="0">
                <a:solidFill>
                  <a:srgbClr val="0053A0"/>
                </a:solidFill>
                <a:latin typeface="Impact"/>
              </a:rPr>
              <a:t>La Defensoría </a:t>
            </a:r>
            <a:r>
              <a:rPr lang="es-SV" sz="1700" dirty="0" smtClean="0">
                <a:latin typeface="Frutiger-Light"/>
              </a:rPr>
              <a:t>realizó</a:t>
            </a:r>
            <a:r>
              <a:rPr lang="es-SV" sz="1700" dirty="0" smtClean="0">
                <a:solidFill>
                  <a:srgbClr val="5F5F5F"/>
                </a:solidFill>
                <a:latin typeface="Frutiger-Light"/>
              </a:rPr>
              <a:t> </a:t>
            </a:r>
            <a:r>
              <a:rPr lang="es-SV" sz="1700" b="1" u="sng" dirty="0" smtClean="0">
                <a:solidFill>
                  <a:srgbClr val="00CC00"/>
                </a:solidFill>
                <a:latin typeface="Frutiger-Light"/>
              </a:rPr>
              <a:t>4 audiencias públicas de rendición de cuentas en San Salvador, San Miguel y Santa Ana; y una con las asociaciones de consumidores acreditadas. </a:t>
            </a:r>
            <a:r>
              <a:rPr lang="es-SV" sz="1700" dirty="0" smtClean="0">
                <a:latin typeface="Frutiger-Light"/>
              </a:rPr>
              <a:t>En donde asistieron 782 personas.</a:t>
            </a:r>
          </a:p>
          <a:p>
            <a:pPr algn="just"/>
            <a:endParaRPr lang="es-SV" sz="1700" b="1" u="sng" dirty="0" smtClean="0">
              <a:latin typeface="Frutiger-Light"/>
            </a:endParaRPr>
          </a:p>
          <a:p>
            <a:pPr algn="just"/>
            <a:r>
              <a:rPr lang="es-SV" sz="1600" dirty="0" smtClean="0">
                <a:solidFill>
                  <a:srgbClr val="0053A0"/>
                </a:solidFill>
                <a:latin typeface="Impact"/>
              </a:rPr>
              <a:t>La Defensoría </a:t>
            </a:r>
            <a:r>
              <a:rPr lang="es-SV" sz="1600" dirty="0" smtClean="0"/>
              <a:t>a través de la Unidad de Acceso a la Información Pública y Transparencia ha atendido 1,008 casos. </a:t>
            </a:r>
            <a:r>
              <a:rPr lang="es-SV" sz="1600" dirty="0" smtClean="0">
                <a:solidFill>
                  <a:srgbClr val="0053A0"/>
                </a:solidFill>
                <a:latin typeface="Impact"/>
              </a:rPr>
              <a:t>   </a:t>
            </a:r>
            <a:endParaRPr lang="es-SV" sz="1700" dirty="0"/>
          </a:p>
        </p:txBody>
      </p:sp>
      <p:sp>
        <p:nvSpPr>
          <p:cNvPr id="12" name="8 CuadroTexto"/>
          <p:cNvSpPr txBox="1"/>
          <p:nvPr/>
        </p:nvSpPr>
        <p:spPr>
          <a:xfrm>
            <a:off x="173608" y="5633953"/>
            <a:ext cx="6558632" cy="1323439"/>
          </a:xfrm>
          <a:prstGeom prst="rect">
            <a:avLst/>
          </a:prstGeom>
          <a:noFill/>
        </p:spPr>
        <p:txBody>
          <a:bodyPr wrap="square" rtlCol="0">
            <a:spAutoFit/>
          </a:bodyPr>
          <a:lstStyle/>
          <a:p>
            <a:pPr algn="just"/>
            <a:r>
              <a:rPr lang="es-SV" sz="1600" dirty="0" smtClean="0"/>
              <a:t>Cumpliendo </a:t>
            </a:r>
            <a:r>
              <a:rPr lang="es-SV" sz="1600" dirty="0"/>
              <a:t>con la Ley de Acceso a la Información Pública (LAIP), </a:t>
            </a:r>
            <a:r>
              <a:rPr lang="es-SV" sz="1600" dirty="0">
                <a:solidFill>
                  <a:srgbClr val="0053A0"/>
                </a:solidFill>
                <a:latin typeface="Impact"/>
              </a:rPr>
              <a:t>La Defensoría  </a:t>
            </a:r>
            <a:r>
              <a:rPr lang="es-SV" sz="1600" dirty="0"/>
              <a:t>puso a disposición de la ciudadanía en su </a:t>
            </a:r>
            <a:r>
              <a:rPr lang="es-SV" sz="1600" b="1" u="sng" dirty="0">
                <a:solidFill>
                  <a:srgbClr val="00CC00"/>
                </a:solidFill>
              </a:rPr>
              <a:t>pagina web</a:t>
            </a:r>
            <a:r>
              <a:rPr lang="es-SV" sz="1600" dirty="0">
                <a:solidFill>
                  <a:srgbClr val="00CC00"/>
                </a:solidFill>
              </a:rPr>
              <a:t> </a:t>
            </a:r>
            <a:r>
              <a:rPr lang="es-SV" sz="1600" dirty="0"/>
              <a:t>toda la información oficiosa requerida por la Ley de Acceso a la información Pública</a:t>
            </a:r>
            <a:endParaRPr lang="es-SV" sz="1600" dirty="0" smtClean="0">
              <a:solidFill>
                <a:srgbClr val="0053A0"/>
              </a:solidFill>
              <a:latin typeface="Impact"/>
            </a:endParaRPr>
          </a:p>
          <a:p>
            <a:pPr algn="just"/>
            <a:endParaRPr lang="es-SV" sz="1600" dirty="0">
              <a:solidFill>
                <a:srgbClr val="0053A0"/>
              </a:solidFill>
              <a:latin typeface="Impact"/>
            </a:endParaRPr>
          </a:p>
        </p:txBody>
      </p:sp>
      <p:pic>
        <p:nvPicPr>
          <p:cNvPr id="2" name="Imagen 1"/>
          <p:cNvPicPr>
            <a:picLocks noChangeAspect="1"/>
          </p:cNvPicPr>
          <p:nvPr/>
        </p:nvPicPr>
        <p:blipFill>
          <a:blip r:embed="rId11"/>
          <a:stretch>
            <a:fillRect/>
          </a:stretch>
        </p:blipFill>
        <p:spPr>
          <a:xfrm rot="857741">
            <a:off x="5443964" y="3387027"/>
            <a:ext cx="3416508" cy="2049905"/>
          </a:xfrm>
          <a:prstGeom prst="rect">
            <a:avLst/>
          </a:prstGeom>
        </p:spPr>
      </p:pic>
      <p:pic>
        <p:nvPicPr>
          <p:cNvPr id="3" name="Imagen 2"/>
          <p:cNvPicPr>
            <a:picLocks noChangeAspect="1"/>
          </p:cNvPicPr>
          <p:nvPr/>
        </p:nvPicPr>
        <p:blipFill>
          <a:blip r:embed="rId12"/>
          <a:stretch>
            <a:fillRect/>
          </a:stretch>
        </p:blipFill>
        <p:spPr>
          <a:xfrm>
            <a:off x="899592" y="2996952"/>
            <a:ext cx="4010095" cy="2703436"/>
          </a:xfrm>
          <a:prstGeom prst="rect">
            <a:avLst/>
          </a:prstGeom>
        </p:spPr>
      </p:pic>
    </p:spTree>
    <p:extLst>
      <p:ext uri="{BB962C8B-B14F-4D97-AF65-F5344CB8AC3E}">
        <p14:creationId xmlns:p14="http://schemas.microsoft.com/office/powerpoint/2010/main" val="576325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855315589"/>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CuadroTexto"/>
          <p:cNvSpPr txBox="1"/>
          <p:nvPr/>
        </p:nvSpPr>
        <p:spPr>
          <a:xfrm>
            <a:off x="0" y="1641202"/>
            <a:ext cx="5652120" cy="5262979"/>
          </a:xfrm>
          <a:prstGeom prst="rect">
            <a:avLst/>
          </a:prstGeom>
          <a:noFill/>
        </p:spPr>
        <p:txBody>
          <a:bodyPr wrap="square" rtlCol="0">
            <a:spAutoFit/>
          </a:bodyPr>
          <a:lstStyle/>
          <a:p>
            <a:pPr algn="just"/>
            <a:r>
              <a:rPr lang="es-SV" sz="1600" dirty="0" smtClean="0">
                <a:solidFill>
                  <a:srgbClr val="000000"/>
                </a:solidFill>
                <a:latin typeface="Frutiger-Light"/>
              </a:rPr>
              <a:t>Para lograr este objetivo, se diseñaron </a:t>
            </a:r>
            <a:r>
              <a:rPr lang="es-SV" sz="1600" b="1" dirty="0" smtClean="0">
                <a:solidFill>
                  <a:srgbClr val="00CC00"/>
                </a:solidFill>
                <a:latin typeface="Frutiger-Light"/>
              </a:rPr>
              <a:t>76 planes de medios</a:t>
            </a:r>
            <a:r>
              <a:rPr lang="es-SV" sz="1600" b="1" dirty="0" smtClean="0">
                <a:solidFill>
                  <a:srgbClr val="000000"/>
                </a:solidFill>
                <a:latin typeface="Frutiger-Light"/>
              </a:rPr>
              <a:t> </a:t>
            </a:r>
            <a:r>
              <a:rPr lang="es-SV" sz="1600" dirty="0" smtClean="0">
                <a:solidFill>
                  <a:srgbClr val="000000"/>
                </a:solidFill>
                <a:latin typeface="Frutiger-Light"/>
              </a:rPr>
              <a:t>que permitieron organizar </a:t>
            </a:r>
            <a:r>
              <a:rPr lang="es-SV" sz="1600" b="1" dirty="0" smtClean="0">
                <a:solidFill>
                  <a:srgbClr val="00CC00"/>
                </a:solidFill>
                <a:latin typeface="Frutiger-Light"/>
              </a:rPr>
              <a:t>32 conferencias de prensa</a:t>
            </a:r>
            <a:r>
              <a:rPr lang="es-SV" sz="1600" dirty="0" smtClean="0">
                <a:solidFill>
                  <a:srgbClr val="000000"/>
                </a:solidFill>
                <a:latin typeface="Frutiger-Light"/>
              </a:rPr>
              <a:t> para informar resultados del trabajo institucional, </a:t>
            </a:r>
            <a:r>
              <a:rPr lang="es-SV" sz="1600" b="1" dirty="0" smtClean="0">
                <a:solidFill>
                  <a:srgbClr val="00CC00"/>
                </a:solidFill>
                <a:latin typeface="Frutiger-Light"/>
              </a:rPr>
              <a:t>220 entrevistas televisadas</a:t>
            </a:r>
            <a:r>
              <a:rPr lang="es-SV" sz="1600" dirty="0">
                <a:solidFill>
                  <a:srgbClr val="00CC00"/>
                </a:solidFill>
                <a:latin typeface="Frutiger-Light"/>
              </a:rPr>
              <a:t> </a:t>
            </a:r>
            <a:r>
              <a:rPr lang="es-SV" sz="1600" dirty="0" smtClean="0">
                <a:solidFill>
                  <a:srgbClr val="000000"/>
                </a:solidFill>
                <a:latin typeface="Frutiger-Light"/>
              </a:rPr>
              <a:t>y 140 radiales.</a:t>
            </a:r>
          </a:p>
          <a:p>
            <a:pPr algn="just"/>
            <a:endParaRPr lang="es-SV" sz="1600" dirty="0" smtClean="0">
              <a:solidFill>
                <a:srgbClr val="000000"/>
              </a:solidFill>
              <a:latin typeface="Frutiger-Light"/>
            </a:endParaRPr>
          </a:p>
          <a:p>
            <a:pPr marL="342900" indent="-342900" algn="just">
              <a:buAutoNum type="arabicPeriod"/>
            </a:pPr>
            <a:r>
              <a:rPr lang="es-SV" sz="1600" dirty="0" smtClean="0">
                <a:solidFill>
                  <a:srgbClr val="000000"/>
                </a:solidFill>
                <a:latin typeface="Frutiger-Light"/>
              </a:rPr>
              <a:t>Programa </a:t>
            </a:r>
            <a:r>
              <a:rPr lang="es-SV" sz="1600" dirty="0" smtClean="0">
                <a:solidFill>
                  <a:srgbClr val="00CC00"/>
                </a:solidFill>
                <a:latin typeface="Frutiger-Light"/>
              </a:rPr>
              <a:t>“</a:t>
            </a:r>
            <a:r>
              <a:rPr lang="es-SV" sz="1600" b="1" u="sng" dirty="0" smtClean="0">
                <a:solidFill>
                  <a:srgbClr val="00CC00"/>
                </a:solidFill>
                <a:latin typeface="Frutiger-Light"/>
              </a:rPr>
              <a:t>La Defensoría en tu comunidad</a:t>
            </a:r>
            <a:r>
              <a:rPr lang="es-SV" sz="1600" dirty="0" smtClean="0">
                <a:solidFill>
                  <a:srgbClr val="00CC00"/>
                </a:solidFill>
                <a:latin typeface="Frutiger-Light"/>
              </a:rPr>
              <a:t>”, </a:t>
            </a:r>
            <a:r>
              <a:rPr lang="es-SV" sz="1600" dirty="0" smtClean="0">
                <a:solidFill>
                  <a:srgbClr val="000000"/>
                </a:solidFill>
                <a:latin typeface="Frutiger-Light"/>
              </a:rPr>
              <a:t>a través </a:t>
            </a:r>
            <a:r>
              <a:rPr lang="es-SV" sz="1600" dirty="0" smtClean="0">
                <a:solidFill>
                  <a:srgbClr val="000000"/>
                </a:solidFill>
                <a:latin typeface="Frutiger-Light"/>
              </a:rPr>
              <a:t>del canal de TRV de Sa</a:t>
            </a:r>
            <a:r>
              <a:rPr lang="es-SV" sz="1600" dirty="0" smtClean="0">
                <a:solidFill>
                  <a:srgbClr val="000000"/>
                </a:solidFill>
                <a:latin typeface="Frutiger-Light"/>
              </a:rPr>
              <a:t>n Miguel</a:t>
            </a:r>
            <a:r>
              <a:rPr lang="es-SV" sz="1600" dirty="0" smtClean="0">
                <a:solidFill>
                  <a:srgbClr val="000000"/>
                </a:solidFill>
                <a:latin typeface="Frutiger-Light"/>
              </a:rPr>
              <a:t>.</a:t>
            </a:r>
            <a:endParaRPr lang="es-SV" sz="1600" dirty="0" smtClean="0">
              <a:solidFill>
                <a:srgbClr val="000000"/>
              </a:solidFill>
              <a:latin typeface="Frutiger-Light"/>
            </a:endParaRPr>
          </a:p>
          <a:p>
            <a:pPr marL="342900" indent="-342900" algn="just">
              <a:buAutoNum type="arabicPeriod"/>
            </a:pPr>
            <a:endParaRPr lang="es-SV" sz="1600" dirty="0">
              <a:solidFill>
                <a:srgbClr val="000000"/>
              </a:solidFill>
              <a:latin typeface="Frutiger-Light"/>
            </a:endParaRPr>
          </a:p>
          <a:p>
            <a:pPr marL="342900" indent="-342900" algn="just">
              <a:buAutoNum type="arabicPeriod"/>
            </a:pPr>
            <a:r>
              <a:rPr lang="es-SV" sz="1600" dirty="0" smtClean="0">
                <a:solidFill>
                  <a:srgbClr val="000000"/>
                </a:solidFill>
                <a:latin typeface="Frutiger-Light"/>
              </a:rPr>
              <a:t> En el Programa </a:t>
            </a:r>
            <a:r>
              <a:rPr lang="es-SV" sz="1600" dirty="0" smtClean="0">
                <a:solidFill>
                  <a:srgbClr val="00CC00"/>
                </a:solidFill>
                <a:latin typeface="Frutiger-Light"/>
              </a:rPr>
              <a:t>“ </a:t>
            </a:r>
            <a:r>
              <a:rPr lang="es-SV" sz="1600" b="1" u="sng" dirty="0" smtClean="0">
                <a:solidFill>
                  <a:srgbClr val="00CC00"/>
                </a:solidFill>
                <a:latin typeface="Frutiger-Light"/>
              </a:rPr>
              <a:t>De Mujer a Mujer”, </a:t>
            </a:r>
            <a:r>
              <a:rPr lang="es-MX" sz="1600" dirty="0"/>
              <a:t>La Defensoría</a:t>
            </a:r>
            <a:r>
              <a:rPr lang="es-SV" sz="1600" dirty="0"/>
              <a:t> cuenta con un espacio para brindar información y orientación a la ciudadanía </a:t>
            </a:r>
            <a:r>
              <a:rPr lang="es-SV" sz="1600" dirty="0" smtClean="0"/>
              <a:t>consumidora.</a:t>
            </a:r>
            <a:endParaRPr lang="es-SV" sz="1600" b="1" u="sng" dirty="0" smtClean="0">
              <a:latin typeface="Frutiger-Light"/>
            </a:endParaRPr>
          </a:p>
          <a:p>
            <a:pPr marL="342900" indent="-342900" algn="just">
              <a:buAutoNum type="arabicPeriod"/>
            </a:pPr>
            <a:endParaRPr lang="es-SV" sz="1600" dirty="0" smtClean="0">
              <a:solidFill>
                <a:srgbClr val="000000"/>
              </a:solidFill>
              <a:latin typeface="Frutiger-Light"/>
            </a:endParaRPr>
          </a:p>
          <a:p>
            <a:pPr marL="342900" indent="-342900" algn="just">
              <a:buAutoNum type="arabicPeriod"/>
            </a:pPr>
            <a:r>
              <a:rPr lang="es-SV" sz="1600" dirty="0" smtClean="0">
                <a:solidFill>
                  <a:srgbClr val="000000"/>
                </a:solidFill>
                <a:latin typeface="Frutiger-Light"/>
              </a:rPr>
              <a:t>Programa </a:t>
            </a:r>
            <a:r>
              <a:rPr lang="es-SV" sz="1600" u="sng" dirty="0" smtClean="0">
                <a:solidFill>
                  <a:srgbClr val="0053A0"/>
                </a:solidFill>
                <a:latin typeface="Impact"/>
              </a:rPr>
              <a:t>Defensoría 910 </a:t>
            </a:r>
            <a:r>
              <a:rPr lang="es-SV" sz="1600" dirty="0" smtClean="0">
                <a:solidFill>
                  <a:srgbClr val="000000"/>
                </a:solidFill>
                <a:latin typeface="Frutiger-Light"/>
              </a:rPr>
              <a:t>transmitido cada miércoles a través de Radio Nacional de El Salvador.</a:t>
            </a:r>
          </a:p>
          <a:p>
            <a:pPr marL="342900" indent="-342900" algn="just">
              <a:buAutoNum type="arabicPeriod"/>
            </a:pPr>
            <a:endParaRPr lang="es-SV" sz="1600" dirty="0" smtClean="0">
              <a:solidFill>
                <a:srgbClr val="000000"/>
              </a:solidFill>
              <a:latin typeface="Frutiger-Light"/>
            </a:endParaRPr>
          </a:p>
          <a:p>
            <a:pPr marL="342900" indent="-342900" algn="just">
              <a:buAutoNum type="arabicPeriod"/>
            </a:pPr>
            <a:r>
              <a:rPr lang="es-SV" sz="1600" dirty="0" smtClean="0">
                <a:solidFill>
                  <a:srgbClr val="000000"/>
                </a:solidFill>
                <a:latin typeface="Frutiger-Light"/>
              </a:rPr>
              <a:t>Boletín electrónico </a:t>
            </a:r>
            <a:r>
              <a:rPr lang="es-SV" sz="1600" dirty="0" smtClean="0">
                <a:solidFill>
                  <a:srgbClr val="00CC00"/>
                </a:solidFill>
                <a:latin typeface="Frutiger-Light"/>
              </a:rPr>
              <a:t>“</a:t>
            </a:r>
            <a:r>
              <a:rPr lang="es-SV" sz="1600" b="1" u="sng" dirty="0" smtClean="0">
                <a:solidFill>
                  <a:srgbClr val="00CC00"/>
                </a:solidFill>
                <a:latin typeface="Frutiger-Light"/>
              </a:rPr>
              <a:t>Defensoría en Acción</a:t>
            </a:r>
            <a:r>
              <a:rPr lang="es-SV" sz="1600" dirty="0" smtClean="0">
                <a:solidFill>
                  <a:srgbClr val="00CC00"/>
                </a:solidFill>
                <a:latin typeface="Frutiger-Light"/>
              </a:rPr>
              <a:t>”, </a:t>
            </a:r>
            <a:r>
              <a:rPr lang="es-SV" sz="1600" dirty="0" smtClean="0">
                <a:solidFill>
                  <a:srgbClr val="000000"/>
                </a:solidFill>
                <a:latin typeface="Frutiger-Light"/>
              </a:rPr>
              <a:t>se han producido y distribuido 50 ediciones.</a:t>
            </a:r>
          </a:p>
          <a:p>
            <a:pPr marL="342900" indent="-342900" algn="just">
              <a:buAutoNum type="arabicPeriod"/>
            </a:pPr>
            <a:endParaRPr lang="es-SV" sz="1600" dirty="0" smtClean="0">
              <a:solidFill>
                <a:srgbClr val="000000"/>
              </a:solidFill>
              <a:latin typeface="Frutiger-Light"/>
            </a:endParaRPr>
          </a:p>
          <a:p>
            <a:pPr marL="342900" indent="-342900" algn="just">
              <a:buAutoNum type="arabicPeriod"/>
            </a:pPr>
            <a:r>
              <a:rPr lang="es-SV" sz="1600" dirty="0" smtClean="0">
                <a:solidFill>
                  <a:srgbClr val="000000"/>
                </a:solidFill>
                <a:latin typeface="Frutiger-Light"/>
              </a:rPr>
              <a:t> Producción de </a:t>
            </a:r>
            <a:r>
              <a:rPr lang="es-ES_tradnl" sz="1600" dirty="0"/>
              <a:t>un audiovisual </a:t>
            </a:r>
            <a:r>
              <a:rPr lang="es-ES_tradnl" sz="1600" b="1" dirty="0">
                <a:solidFill>
                  <a:srgbClr val="00CC00"/>
                </a:solidFill>
              </a:rPr>
              <a:t>ABC Aprendamos Bien sobre los Medios Alternos de Solución de </a:t>
            </a:r>
            <a:r>
              <a:rPr lang="es-ES_tradnl" sz="1600" b="1" dirty="0" smtClean="0">
                <a:solidFill>
                  <a:srgbClr val="00CC00"/>
                </a:solidFill>
              </a:rPr>
              <a:t>Conflictos.</a:t>
            </a:r>
            <a:endParaRPr lang="es-SV" sz="1600" dirty="0" smtClean="0">
              <a:solidFill>
                <a:srgbClr val="00CC00"/>
              </a:solidFill>
              <a:latin typeface="Frutiger-Light"/>
            </a:endParaRPr>
          </a:p>
        </p:txBody>
      </p:sp>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11"/>
          <a:stretch>
            <a:fillRect/>
          </a:stretch>
        </p:blipFill>
        <p:spPr>
          <a:xfrm>
            <a:off x="5790214" y="1642226"/>
            <a:ext cx="3168161" cy="1809726"/>
          </a:xfrm>
          <a:prstGeom prst="rect">
            <a:avLst/>
          </a:prstGeom>
        </p:spPr>
      </p:pic>
      <p:pic>
        <p:nvPicPr>
          <p:cNvPr id="3" name="Imagen 2"/>
          <p:cNvPicPr>
            <a:picLocks noChangeAspect="1"/>
          </p:cNvPicPr>
          <p:nvPr/>
        </p:nvPicPr>
        <p:blipFill>
          <a:blip r:embed="rId12"/>
          <a:stretch>
            <a:fillRect/>
          </a:stretch>
        </p:blipFill>
        <p:spPr>
          <a:xfrm>
            <a:off x="5815363" y="4005064"/>
            <a:ext cx="3089364" cy="1872208"/>
          </a:xfrm>
          <a:prstGeom prst="rect">
            <a:avLst/>
          </a:prstGeom>
        </p:spPr>
      </p:pic>
    </p:spTree>
    <p:extLst>
      <p:ext uri="{BB962C8B-B14F-4D97-AF65-F5344CB8AC3E}">
        <p14:creationId xmlns:p14="http://schemas.microsoft.com/office/powerpoint/2010/main" val="576325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n 3"/>
          <p:cNvPicPr>
            <a:picLocks noChangeAspect="1"/>
          </p:cNvPicPr>
          <p:nvPr/>
        </p:nvPicPr>
        <p:blipFill rotWithShape="1">
          <a:blip r:embed="rId11"/>
          <a:srcRect l="12668" t="10264" r="7974" b="2306"/>
          <a:stretch/>
        </p:blipFill>
        <p:spPr>
          <a:xfrm>
            <a:off x="5796136" y="2852935"/>
            <a:ext cx="3168352" cy="2808313"/>
          </a:xfrm>
          <a:prstGeom prst="rect">
            <a:avLst/>
          </a:prstGeom>
        </p:spPr>
      </p:pic>
      <p:sp>
        <p:nvSpPr>
          <p:cNvPr id="13" name="6 CuadroTexto"/>
          <p:cNvSpPr txBox="1"/>
          <p:nvPr/>
        </p:nvSpPr>
        <p:spPr>
          <a:xfrm>
            <a:off x="251520" y="1484784"/>
            <a:ext cx="5401196" cy="5355312"/>
          </a:xfrm>
          <a:prstGeom prst="rect">
            <a:avLst/>
          </a:prstGeom>
          <a:noFill/>
        </p:spPr>
        <p:txBody>
          <a:bodyPr wrap="square" rtlCol="0">
            <a:spAutoFit/>
          </a:bodyPr>
          <a:lstStyle/>
          <a:p>
            <a:pPr algn="just"/>
            <a:r>
              <a:rPr lang="es-SV" sz="2000" b="1" dirty="0" smtClean="0">
                <a:solidFill>
                  <a:schemeClr val="accent1"/>
                </a:solidFill>
              </a:rPr>
              <a:t>Reconocimiento de la ciudadanía</a:t>
            </a:r>
          </a:p>
          <a:p>
            <a:pPr algn="just"/>
            <a:endParaRPr lang="es-SV" b="1" dirty="0"/>
          </a:p>
          <a:p>
            <a:pPr algn="just"/>
            <a:r>
              <a:rPr lang="es-ES_tradnl" sz="1600" dirty="0" smtClean="0"/>
              <a:t>EL </a:t>
            </a:r>
            <a:r>
              <a:rPr lang="es-ES_tradnl" sz="1600" b="1" dirty="0" smtClean="0"/>
              <a:t>84.3%</a:t>
            </a:r>
            <a:r>
              <a:rPr lang="es-ES_tradnl" sz="1600" dirty="0" smtClean="0"/>
              <a:t> de la población encuestada por el </a:t>
            </a:r>
            <a:r>
              <a:rPr lang="es-ES_tradnl" sz="1600" dirty="0"/>
              <a:t>Instituto de Opinión Pública (IUDOP) de la Universidad Centroamericana José Simeón Cañas (UCA), </a:t>
            </a:r>
            <a:r>
              <a:rPr lang="es-ES_tradnl" sz="1600" dirty="0" smtClean="0"/>
              <a:t>se expresó </a:t>
            </a:r>
            <a:r>
              <a:rPr lang="es-ES_tradnl" sz="1600" dirty="0"/>
              <a:t>de acuerdo o muy de acuerdo en que </a:t>
            </a:r>
            <a:r>
              <a:rPr lang="es-SV" sz="1600" dirty="0">
                <a:solidFill>
                  <a:srgbClr val="0053A0"/>
                </a:solidFill>
                <a:latin typeface="Impact"/>
              </a:rPr>
              <a:t>La Defensoría</a:t>
            </a:r>
            <a:r>
              <a:rPr lang="es-MX" sz="1600" dirty="0" smtClean="0"/>
              <a:t> </a:t>
            </a:r>
            <a:r>
              <a:rPr lang="es-ES_tradnl" sz="1600" dirty="0"/>
              <a:t>defiende efectivamente los derechos e intereses de las personas consumidoras. Esta pregunta fue realizada solo a quienes conocen de la institución. </a:t>
            </a:r>
            <a:endParaRPr lang="es-SV" sz="1600" dirty="0"/>
          </a:p>
          <a:p>
            <a:pPr algn="just"/>
            <a:r>
              <a:rPr lang="es-ES_tradnl" sz="1600" dirty="0"/>
              <a:t> </a:t>
            </a:r>
            <a:endParaRPr lang="es-SV" sz="1600" dirty="0"/>
          </a:p>
          <a:p>
            <a:pPr algn="just"/>
            <a:r>
              <a:rPr lang="es-ES_tradnl" sz="1600" dirty="0" smtClean="0"/>
              <a:t>El </a:t>
            </a:r>
            <a:r>
              <a:rPr lang="es-ES_tradnl" sz="1600" b="1" dirty="0" smtClean="0"/>
              <a:t>81.6</a:t>
            </a:r>
            <a:r>
              <a:rPr lang="es-ES_tradnl" sz="1600" b="1" dirty="0"/>
              <a:t>%</a:t>
            </a:r>
            <a:r>
              <a:rPr lang="es-ES_tradnl" sz="1600" dirty="0"/>
              <a:t> de la población sabe que en El Salvador existe la </a:t>
            </a:r>
            <a:r>
              <a:rPr lang="es-ES_tradnl" sz="1600" dirty="0" smtClean="0"/>
              <a:t>LPC que </a:t>
            </a:r>
            <a:r>
              <a:rPr lang="es-ES_tradnl" sz="1600" dirty="0"/>
              <a:t>establece los derechos básicos que deben respetar todos los proveedores al momento de </a:t>
            </a:r>
            <a:r>
              <a:rPr lang="es-ES_tradnl" sz="1600" dirty="0" smtClean="0"/>
              <a:t>vender.</a:t>
            </a:r>
          </a:p>
          <a:p>
            <a:pPr algn="just"/>
            <a:endParaRPr lang="es-ES_tradnl" sz="1600" dirty="0"/>
          </a:p>
          <a:p>
            <a:pPr algn="just"/>
            <a:r>
              <a:rPr lang="es-ES_tradnl" sz="1600" dirty="0" smtClean="0"/>
              <a:t>El </a:t>
            </a:r>
            <a:r>
              <a:rPr lang="es-ES_tradnl" sz="1600" b="1" dirty="0" smtClean="0"/>
              <a:t>60.1</a:t>
            </a:r>
            <a:r>
              <a:rPr lang="es-ES_tradnl" sz="1600" b="1" dirty="0"/>
              <a:t>%</a:t>
            </a:r>
            <a:r>
              <a:rPr lang="es-ES_tradnl" sz="1600" dirty="0"/>
              <a:t> manifestó que conoce dónde y cómo poner una denuncia </a:t>
            </a:r>
            <a:r>
              <a:rPr lang="es-ES_tradnl" sz="1600" dirty="0" smtClean="0"/>
              <a:t>ante </a:t>
            </a:r>
            <a:r>
              <a:rPr lang="es-MX" sz="1600" dirty="0" smtClean="0">
                <a:solidFill>
                  <a:srgbClr val="0053A0"/>
                </a:solidFill>
                <a:latin typeface="Impact"/>
              </a:rPr>
              <a:t>La Defensoría</a:t>
            </a:r>
            <a:r>
              <a:rPr lang="es-ES_tradnl" sz="1600" dirty="0" smtClean="0"/>
              <a:t>, </a:t>
            </a:r>
            <a:r>
              <a:rPr lang="es-ES_tradnl" sz="1600" dirty="0"/>
              <a:t>en 2008 </a:t>
            </a:r>
            <a:r>
              <a:rPr lang="es-ES_tradnl" sz="1600" dirty="0" smtClean="0"/>
              <a:t>era </a:t>
            </a:r>
            <a:r>
              <a:rPr lang="es-ES_tradnl" sz="1600" b="1" dirty="0"/>
              <a:t>de 29.34</a:t>
            </a:r>
            <a:r>
              <a:rPr lang="es-ES_tradnl" sz="1600" b="1" dirty="0" smtClean="0"/>
              <a:t>%</a:t>
            </a:r>
            <a:r>
              <a:rPr lang="es-ES_tradnl" sz="1600" dirty="0" smtClean="0"/>
              <a:t>, un </a:t>
            </a:r>
            <a:r>
              <a:rPr lang="es-ES_tradnl" sz="1600" b="1" dirty="0" smtClean="0"/>
              <a:t>30.76% más </a:t>
            </a:r>
            <a:r>
              <a:rPr lang="es-ES_tradnl" sz="1600" dirty="0" smtClean="0"/>
              <a:t>de la población que hace valer sus derechos.</a:t>
            </a:r>
            <a:endParaRPr lang="es-SV" sz="1600" dirty="0"/>
          </a:p>
          <a:p>
            <a:pPr algn="just"/>
            <a:r>
              <a:rPr lang="es-ES_tradnl" sz="1600" dirty="0"/>
              <a:t> </a:t>
            </a:r>
            <a:endParaRPr lang="es-SV" sz="1600" dirty="0"/>
          </a:p>
          <a:p>
            <a:pPr algn="just"/>
            <a:r>
              <a:rPr lang="es-ES_tradnl" sz="1600" dirty="0"/>
              <a:t>La </a:t>
            </a:r>
            <a:r>
              <a:rPr lang="es-ES_tradnl" sz="1600" dirty="0" smtClean="0"/>
              <a:t>ciudadanía califica con </a:t>
            </a:r>
            <a:r>
              <a:rPr lang="es-ES_tradnl" sz="1600" b="1" dirty="0" smtClean="0"/>
              <a:t>7.04</a:t>
            </a:r>
            <a:r>
              <a:rPr lang="es-ES_tradnl" sz="1600" dirty="0" smtClean="0"/>
              <a:t> en 2013 el desempeño de </a:t>
            </a:r>
            <a:r>
              <a:rPr lang="es-MX" sz="1600" dirty="0" smtClean="0">
                <a:solidFill>
                  <a:srgbClr val="0053A0"/>
                </a:solidFill>
                <a:latin typeface="Impact"/>
              </a:rPr>
              <a:t>La Defensoría</a:t>
            </a:r>
            <a:r>
              <a:rPr lang="es-ES_tradnl" sz="1600" dirty="0" smtClean="0"/>
              <a:t>, </a:t>
            </a:r>
            <a:r>
              <a:rPr lang="es-ES_tradnl" sz="1600" dirty="0"/>
              <a:t>la más alta nota desde 2008.</a:t>
            </a:r>
            <a:endParaRPr lang="es-SV" sz="1600" dirty="0"/>
          </a:p>
        </p:txBody>
      </p:sp>
      <p:pic>
        <p:nvPicPr>
          <p:cNvPr id="5" name="Imagen 4"/>
          <p:cNvPicPr>
            <a:picLocks noChangeAspect="1"/>
          </p:cNvPicPr>
          <p:nvPr/>
        </p:nvPicPr>
        <p:blipFill>
          <a:blip r:embed="rId12"/>
          <a:stretch>
            <a:fillRect/>
          </a:stretch>
        </p:blipFill>
        <p:spPr>
          <a:xfrm>
            <a:off x="5692080" y="2456283"/>
            <a:ext cx="3200400" cy="504825"/>
          </a:xfrm>
          <a:prstGeom prst="rect">
            <a:avLst/>
          </a:prstGeom>
        </p:spPr>
      </p:pic>
    </p:spTree>
    <p:extLst>
      <p:ext uri="{BB962C8B-B14F-4D97-AF65-F5344CB8AC3E}">
        <p14:creationId xmlns:p14="http://schemas.microsoft.com/office/powerpoint/2010/main" val="410749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graphicFrame>
        <p:nvGraphicFramePr>
          <p:cNvPr id="2" name="1 Diagrama"/>
          <p:cNvGraphicFramePr/>
          <p:nvPr>
            <p:extLst>
              <p:ext uri="{D42A27DB-BD31-4B8C-83A1-F6EECF244321}">
                <p14:modId xmlns:p14="http://schemas.microsoft.com/office/powerpoint/2010/main" val="1515840192"/>
              </p:ext>
            </p:extLst>
          </p:nvPr>
        </p:nvGraphicFramePr>
        <p:xfrm>
          <a:off x="947287" y="332656"/>
          <a:ext cx="7224464" cy="1656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3 Imagen" descr="Logos-DC.png"/>
          <p:cNvPicPr>
            <a:picLocks noChangeAspect="1"/>
          </p:cNvPicPr>
          <p:nvPr/>
        </p:nvPicPr>
        <p:blipFill>
          <a:blip r:embed="rId9"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7" name="Diagrama 2"/>
          <p:cNvGraphicFramePr/>
          <p:nvPr>
            <p:extLst>
              <p:ext uri="{D42A27DB-BD31-4B8C-83A1-F6EECF244321}">
                <p14:modId xmlns:p14="http://schemas.microsoft.com/office/powerpoint/2010/main" val="279268014"/>
              </p:ext>
            </p:extLst>
          </p:nvPr>
        </p:nvGraphicFramePr>
        <p:xfrm>
          <a:off x="1403648" y="1988840"/>
          <a:ext cx="5977260" cy="390861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4 CuadroTexto"/>
          <p:cNvSpPr txBox="1"/>
          <p:nvPr/>
        </p:nvSpPr>
        <p:spPr>
          <a:xfrm>
            <a:off x="3419872" y="6021288"/>
            <a:ext cx="2330248" cy="307777"/>
          </a:xfrm>
          <a:prstGeom prst="rect">
            <a:avLst/>
          </a:prstGeom>
          <a:noFill/>
        </p:spPr>
        <p:txBody>
          <a:bodyPr wrap="none" rtlCol="0">
            <a:spAutoFit/>
          </a:bodyPr>
          <a:lstStyle/>
          <a:p>
            <a:r>
              <a:rPr lang="es-SV" sz="1400" dirty="0" smtClean="0"/>
              <a:t>*Con proyecciones a mayo</a:t>
            </a:r>
            <a:endParaRPr lang="es-SV" sz="1400" dirty="0"/>
          </a:p>
        </p:txBody>
      </p:sp>
      <p:pic>
        <p:nvPicPr>
          <p:cNvPr id="10" name="Imagen 2" descr="LOGOTIPO-PRESIDENCIA-FUN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uadroTexto 2"/>
          <p:cNvSpPr txBox="1"/>
          <p:nvPr/>
        </p:nvSpPr>
        <p:spPr>
          <a:xfrm>
            <a:off x="323528" y="5961474"/>
            <a:ext cx="2808312" cy="707886"/>
          </a:xfrm>
          <a:prstGeom prst="rect">
            <a:avLst/>
          </a:prstGeom>
          <a:noFill/>
          <a:ln w="57150" cmpd="sng">
            <a:solidFill>
              <a:srgbClr val="FF3300"/>
            </a:solidFill>
          </a:ln>
        </p:spPr>
        <p:txBody>
          <a:bodyPr wrap="square" rtlCol="0">
            <a:spAutoFit/>
          </a:bodyPr>
          <a:lstStyle/>
          <a:p>
            <a:r>
              <a:rPr lang="es-ES" sz="2000" b="1" dirty="0" smtClean="0">
                <a:solidFill>
                  <a:srgbClr val="FF0000"/>
                </a:solidFill>
              </a:rPr>
              <a:t>6.36 % más que el año anterior (60,072)</a:t>
            </a:r>
            <a:endParaRPr lang="es-ES" sz="2000" b="1" dirty="0">
              <a:solidFill>
                <a:srgbClr val="FF0000"/>
              </a:solidFill>
            </a:endParaRPr>
          </a:p>
        </p:txBody>
      </p:sp>
    </p:spTree>
    <p:extLst>
      <p:ext uri="{BB962C8B-B14F-4D97-AF65-F5344CB8AC3E}">
        <p14:creationId xmlns:p14="http://schemas.microsoft.com/office/powerpoint/2010/main" val="1959644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417411745"/>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Imagen 2" descr="LOGOTIPO-PRESIDENCIA-FUN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ergamino vertical 1"/>
          <p:cNvSpPr/>
          <p:nvPr/>
        </p:nvSpPr>
        <p:spPr>
          <a:xfrm>
            <a:off x="132075" y="1470516"/>
            <a:ext cx="4716016" cy="5373216"/>
          </a:xfrm>
          <a:prstGeom prst="verticalScroll">
            <a:avLst/>
          </a:prstGeom>
          <a:solidFill>
            <a:srgbClr val="47C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3" name="Pergamino vertical 12"/>
          <p:cNvSpPr/>
          <p:nvPr/>
        </p:nvSpPr>
        <p:spPr>
          <a:xfrm>
            <a:off x="4427984" y="1477650"/>
            <a:ext cx="4716016" cy="5373216"/>
          </a:xfrm>
          <a:prstGeom prst="verticalScroll">
            <a:avLst/>
          </a:prstGeom>
          <a:solidFill>
            <a:srgbClr val="99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4" name="CuadroTexto 13"/>
          <p:cNvSpPr txBox="1"/>
          <p:nvPr/>
        </p:nvSpPr>
        <p:spPr>
          <a:xfrm>
            <a:off x="683568" y="2132856"/>
            <a:ext cx="3311772" cy="4801315"/>
          </a:xfrm>
          <a:prstGeom prst="rect">
            <a:avLst/>
          </a:prstGeom>
          <a:noFill/>
        </p:spPr>
        <p:txBody>
          <a:bodyPr wrap="square" rtlCol="0">
            <a:spAutoFit/>
          </a:bodyPr>
          <a:lstStyle/>
          <a:p>
            <a:pPr algn="just"/>
            <a:r>
              <a:rPr lang="es-SV" dirty="0" smtClean="0"/>
              <a:t>1. Formulación</a:t>
            </a:r>
            <a:r>
              <a:rPr lang="es-SV" dirty="0"/>
              <a:t>, gestión y aplicación de la reforma integral a la Ley de Protección al Consumidor (LPC</a:t>
            </a:r>
            <a:r>
              <a:rPr lang="es-SV" dirty="0" smtClean="0"/>
              <a:t>).</a:t>
            </a:r>
          </a:p>
          <a:p>
            <a:pPr algn="just"/>
            <a:endParaRPr lang="es-SV" dirty="0" smtClean="0"/>
          </a:p>
          <a:p>
            <a:pPr algn="just"/>
            <a:r>
              <a:rPr lang="es-SV" dirty="0" smtClean="0"/>
              <a:t>2. Formulación del </a:t>
            </a:r>
            <a:r>
              <a:rPr lang="es-SV" dirty="0"/>
              <a:t>Reglamento de la </a:t>
            </a:r>
            <a:r>
              <a:rPr lang="es-SV" dirty="0" smtClean="0"/>
              <a:t>LPC</a:t>
            </a:r>
            <a:endParaRPr lang="es-SV" dirty="0"/>
          </a:p>
          <a:p>
            <a:pPr algn="just"/>
            <a:endParaRPr lang="es-SV" dirty="0"/>
          </a:p>
          <a:p>
            <a:pPr algn="just"/>
            <a:r>
              <a:rPr lang="es-SV" dirty="0" smtClean="0"/>
              <a:t>3. Ampliación y profundización del marco de protección al consumidor.</a:t>
            </a:r>
          </a:p>
          <a:p>
            <a:pPr algn="just"/>
            <a:endParaRPr lang="es-SV" dirty="0" smtClean="0"/>
          </a:p>
          <a:p>
            <a:pPr algn="just"/>
            <a:r>
              <a:rPr lang="es-SV" dirty="0" smtClean="0"/>
              <a:t>4. Acercamiento de los servicios, mejor accesibilidad y mayor cobertura a las y los consumidores.</a:t>
            </a:r>
          </a:p>
          <a:p>
            <a:pPr algn="just"/>
            <a:r>
              <a:rPr lang="es-SV" dirty="0" smtClean="0"/>
              <a:t>.</a:t>
            </a:r>
            <a:endParaRPr lang="es-SV" dirty="0"/>
          </a:p>
        </p:txBody>
      </p:sp>
      <p:sp>
        <p:nvSpPr>
          <p:cNvPr id="12" name="CuadroTexto 11"/>
          <p:cNvSpPr txBox="1"/>
          <p:nvPr/>
        </p:nvSpPr>
        <p:spPr>
          <a:xfrm>
            <a:off x="5130106" y="2254505"/>
            <a:ext cx="3311772" cy="3693319"/>
          </a:xfrm>
          <a:prstGeom prst="rect">
            <a:avLst/>
          </a:prstGeom>
          <a:noFill/>
        </p:spPr>
        <p:txBody>
          <a:bodyPr wrap="square" rtlCol="0">
            <a:spAutoFit/>
          </a:bodyPr>
          <a:lstStyle/>
          <a:p>
            <a:pPr algn="just"/>
            <a:r>
              <a:rPr lang="es-SV" dirty="0" smtClean="0"/>
              <a:t>5. Fortalecimiento del Sistema Nacional de Protección al Consumidor e implementación de la PNPC</a:t>
            </a:r>
          </a:p>
          <a:p>
            <a:pPr algn="just"/>
            <a:endParaRPr lang="es-SV" dirty="0"/>
          </a:p>
          <a:p>
            <a:pPr algn="just"/>
            <a:r>
              <a:rPr lang="es-SV" dirty="0" smtClean="0"/>
              <a:t>6. Ampliación de la Vigilancia de Mercados, mediante el desarrollo de capacidades institucionales. </a:t>
            </a:r>
          </a:p>
          <a:p>
            <a:pPr algn="just"/>
            <a:endParaRPr lang="es-SV" dirty="0"/>
          </a:p>
          <a:p>
            <a:pPr algn="just"/>
            <a:r>
              <a:rPr lang="es-SV" dirty="0" smtClean="0"/>
              <a:t>7.Sistema de Gestión de la Calidad ISO 9001:2008 e ISO 17020:2012.</a:t>
            </a:r>
            <a:endParaRPr lang="es-SV" dirty="0"/>
          </a:p>
        </p:txBody>
      </p:sp>
    </p:spTree>
    <p:extLst>
      <p:ext uri="{BB962C8B-B14F-4D97-AF65-F5344CB8AC3E}">
        <p14:creationId xmlns:p14="http://schemas.microsoft.com/office/powerpoint/2010/main" val="2275862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424349802"/>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3"/>
          <p:cNvPicPr>
            <a:picLocks noChangeAspect="1"/>
          </p:cNvPicPr>
          <p:nvPr/>
        </p:nvPicPr>
        <p:blipFill>
          <a:blip r:embed="rId10"/>
          <a:stretch>
            <a:fillRect/>
          </a:stretch>
        </p:blipFill>
        <p:spPr>
          <a:xfrm>
            <a:off x="456298" y="1973490"/>
            <a:ext cx="8231404" cy="3759766"/>
          </a:xfrm>
          <a:prstGeom prst="rect">
            <a:avLst/>
          </a:prstGeom>
        </p:spPr>
      </p:pic>
      <p:pic>
        <p:nvPicPr>
          <p:cNvPr id="9"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763259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7945084"/>
              </p:ext>
            </p:extLst>
          </p:nvPr>
        </p:nvGraphicFramePr>
        <p:xfrm>
          <a:off x="611560" y="332656"/>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n 2"/>
          <p:cNvPicPr>
            <a:picLocks noChangeAspect="1"/>
          </p:cNvPicPr>
          <p:nvPr/>
        </p:nvPicPr>
        <p:blipFill>
          <a:blip r:embed="rId10"/>
          <a:stretch>
            <a:fillRect/>
          </a:stretch>
        </p:blipFill>
        <p:spPr>
          <a:xfrm>
            <a:off x="251520" y="1916832"/>
            <a:ext cx="8557077" cy="3816424"/>
          </a:xfrm>
          <a:prstGeom prst="rect">
            <a:avLst/>
          </a:prstGeom>
        </p:spPr>
      </p:pic>
      <p:pic>
        <p:nvPicPr>
          <p:cNvPr id="7" name="Imagen 2" descr="LOGOTIPO-PRESIDENCIA-FUN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81441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3955362022"/>
              </p:ext>
            </p:extLst>
          </p:nvPr>
        </p:nvGraphicFramePr>
        <p:xfrm>
          <a:off x="599403" y="245351"/>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1"/>
          <p:cNvSpPr txBox="1"/>
          <p:nvPr/>
        </p:nvSpPr>
        <p:spPr>
          <a:xfrm>
            <a:off x="87095" y="1070181"/>
            <a:ext cx="4896544" cy="307777"/>
          </a:xfrm>
          <a:prstGeom prst="rect">
            <a:avLst/>
          </a:prstGeom>
          <a:noFill/>
        </p:spPr>
        <p:txBody>
          <a:bodyPr wrap="square" rtlCol="0">
            <a:spAutoFit/>
          </a:bodyPr>
          <a:lstStyle/>
          <a:p>
            <a:r>
              <a:rPr lang="es-SV" sz="1400" b="1" dirty="0" smtClean="0">
                <a:solidFill>
                  <a:srgbClr val="0070C0"/>
                </a:solidFill>
              </a:rPr>
              <a:t>Estados Financieros Auditados.</a:t>
            </a:r>
            <a:endParaRPr lang="es-SV" sz="1400" b="1" dirty="0">
              <a:solidFill>
                <a:srgbClr val="0070C0"/>
              </a:solidFill>
            </a:endParaRPr>
          </a:p>
        </p:txBody>
      </p:sp>
      <p:pic>
        <p:nvPicPr>
          <p:cNvPr id="10" name="Imagen 2"/>
          <p:cNvPicPr>
            <a:picLocks noChangeAspect="1"/>
          </p:cNvPicPr>
          <p:nvPr/>
        </p:nvPicPr>
        <p:blipFill>
          <a:blip r:embed="rId10"/>
          <a:stretch>
            <a:fillRect/>
          </a:stretch>
        </p:blipFill>
        <p:spPr>
          <a:xfrm>
            <a:off x="194727" y="1377958"/>
            <a:ext cx="4459160" cy="5480042"/>
          </a:xfrm>
          <a:prstGeom prst="rect">
            <a:avLst/>
          </a:prstGeom>
        </p:spPr>
      </p:pic>
      <p:pic>
        <p:nvPicPr>
          <p:cNvPr id="12" name="Imagen 3"/>
          <p:cNvPicPr>
            <a:picLocks noChangeAspect="1"/>
          </p:cNvPicPr>
          <p:nvPr/>
        </p:nvPicPr>
        <p:blipFill>
          <a:blip r:embed="rId11"/>
          <a:stretch>
            <a:fillRect/>
          </a:stretch>
        </p:blipFill>
        <p:spPr>
          <a:xfrm>
            <a:off x="4783741" y="1304028"/>
            <a:ext cx="4099013" cy="5524500"/>
          </a:xfrm>
          <a:prstGeom prst="rect">
            <a:avLst/>
          </a:prstGeom>
        </p:spPr>
      </p:pic>
      <p:pic>
        <p:nvPicPr>
          <p:cNvPr id="9" name="Imagen 2" descr="LOGOTIPO-PRESIDENCIA-FU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7125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1654952349"/>
              </p:ext>
            </p:extLst>
          </p:nvPr>
        </p:nvGraphicFramePr>
        <p:xfrm>
          <a:off x="599403" y="245351"/>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n 1"/>
          <p:cNvPicPr>
            <a:picLocks noChangeAspect="1"/>
          </p:cNvPicPr>
          <p:nvPr/>
        </p:nvPicPr>
        <p:blipFill>
          <a:blip r:embed="rId10"/>
          <a:stretch>
            <a:fillRect/>
          </a:stretch>
        </p:blipFill>
        <p:spPr>
          <a:xfrm>
            <a:off x="291485" y="1226245"/>
            <a:ext cx="4257675" cy="5486400"/>
          </a:xfrm>
          <a:prstGeom prst="rect">
            <a:avLst/>
          </a:prstGeom>
        </p:spPr>
      </p:pic>
      <p:pic>
        <p:nvPicPr>
          <p:cNvPr id="13" name="Imagen 2"/>
          <p:cNvPicPr>
            <a:picLocks noChangeAspect="1"/>
          </p:cNvPicPr>
          <p:nvPr/>
        </p:nvPicPr>
        <p:blipFill>
          <a:blip r:embed="rId11"/>
          <a:stretch>
            <a:fillRect/>
          </a:stretch>
        </p:blipFill>
        <p:spPr>
          <a:xfrm>
            <a:off x="4795869" y="1226245"/>
            <a:ext cx="4276725" cy="5486400"/>
          </a:xfrm>
          <a:prstGeom prst="rect">
            <a:avLst/>
          </a:prstGeom>
        </p:spPr>
      </p:pic>
      <p:pic>
        <p:nvPicPr>
          <p:cNvPr id="10" name="Imagen 2" descr="LOGOTIPO-PRESIDENCIA-FU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836535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graphicFrame>
        <p:nvGraphicFramePr>
          <p:cNvPr id="11" name="10 Diagrama"/>
          <p:cNvGraphicFramePr/>
          <p:nvPr>
            <p:extLst>
              <p:ext uri="{D42A27DB-BD31-4B8C-83A1-F6EECF244321}">
                <p14:modId xmlns:p14="http://schemas.microsoft.com/office/powerpoint/2010/main" val="2375224464"/>
              </p:ext>
            </p:extLst>
          </p:nvPr>
        </p:nvGraphicFramePr>
        <p:xfrm>
          <a:off x="599403" y="245351"/>
          <a:ext cx="7945193" cy="1132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Imagen 1"/>
          <p:cNvPicPr>
            <a:picLocks noChangeAspect="1"/>
          </p:cNvPicPr>
          <p:nvPr/>
        </p:nvPicPr>
        <p:blipFill>
          <a:blip r:embed="rId10"/>
          <a:stretch>
            <a:fillRect/>
          </a:stretch>
        </p:blipFill>
        <p:spPr>
          <a:xfrm>
            <a:off x="262327" y="1215813"/>
            <a:ext cx="4267200" cy="5495925"/>
          </a:xfrm>
          <a:prstGeom prst="rect">
            <a:avLst/>
          </a:prstGeom>
        </p:spPr>
      </p:pic>
      <p:pic>
        <p:nvPicPr>
          <p:cNvPr id="12" name="Imagen 2"/>
          <p:cNvPicPr>
            <a:picLocks noChangeAspect="1"/>
          </p:cNvPicPr>
          <p:nvPr/>
        </p:nvPicPr>
        <p:blipFill>
          <a:blip r:embed="rId11"/>
          <a:stretch>
            <a:fillRect/>
          </a:stretch>
        </p:blipFill>
        <p:spPr>
          <a:xfrm>
            <a:off x="4695796" y="1183978"/>
            <a:ext cx="4333875" cy="5527760"/>
          </a:xfrm>
          <a:prstGeom prst="rect">
            <a:avLst/>
          </a:prstGeom>
        </p:spPr>
      </p:pic>
      <p:pic>
        <p:nvPicPr>
          <p:cNvPr id="9" name="Imagen 2" descr="LOGOTIPO-PRESIDENCIA-FU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104258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2483768" y="5826391"/>
            <a:ext cx="3528392" cy="986985"/>
          </a:xfrm>
          <a:prstGeom prst="rect">
            <a:avLst/>
          </a:prstGeom>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942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9 Proceso alternativo"/>
          <p:cNvSpPr>
            <a:spLocks noChangeArrowheads="1"/>
          </p:cNvSpPr>
          <p:nvPr/>
        </p:nvSpPr>
        <p:spPr bwMode="auto">
          <a:xfrm>
            <a:off x="179512" y="3212977"/>
            <a:ext cx="8784976" cy="2613414"/>
          </a:xfrm>
          <a:prstGeom prst="flowChartAlternateProcess">
            <a:avLst/>
          </a:prstGeom>
          <a:solidFill>
            <a:srgbClr val="064490"/>
          </a:solidFill>
          <a:ln w="38100">
            <a:noFill/>
            <a:miter lim="800000"/>
            <a:headEnd/>
            <a:tailEnd/>
          </a:ln>
          <a:effectLst>
            <a:outerShdw blurRad="63500" dist="20000" dir="5400000" rotWithShape="0">
              <a:srgbClr val="000000">
                <a:alpha val="37999"/>
              </a:srgbClr>
            </a:outerShdw>
          </a:effectLst>
        </p:spPr>
        <p:txBody>
          <a:bodyPr anchor="ctr"/>
          <a:lstStyle/>
          <a:p>
            <a:pPr algn="ctr"/>
            <a:r>
              <a:rPr lang="es-SV" altLang="es-ES" sz="2400" i="1" dirty="0">
                <a:solidFill>
                  <a:schemeClr val="bg1"/>
                </a:solidFill>
                <a:latin typeface="Times New Roman" pitchFamily="18" charset="0"/>
                <a:cs typeface="Times New Roman" pitchFamily="18" charset="0"/>
              </a:rPr>
              <a:t>“</a:t>
            </a:r>
            <a:r>
              <a:rPr lang="es-SV" sz="2400" i="1" dirty="0">
                <a:solidFill>
                  <a:schemeClr val="bg1"/>
                </a:solidFill>
                <a:latin typeface="Times New Roman" pitchFamily="18" charset="0"/>
                <a:cs typeface="Times New Roman" pitchFamily="18" charset="0"/>
              </a:rPr>
              <a:t>En </a:t>
            </a:r>
            <a:r>
              <a:rPr lang="es-SV" sz="2400" i="1" dirty="0" smtClean="0">
                <a:solidFill>
                  <a:schemeClr val="bg1"/>
                </a:solidFill>
                <a:latin typeface="Times New Roman" pitchFamily="18" charset="0"/>
                <a:cs typeface="Times New Roman" pitchFamily="18" charset="0"/>
              </a:rPr>
              <a:t>realidad no existe esa confrontación entre los intereses de los consumidores y los intereses de los productores, de la misma forma que tampoco hay una contradicción entre lo social y lo económico, ni entre la lucha contra la pobreza y el crecimiento económico</a:t>
            </a:r>
            <a:r>
              <a:rPr lang="es-SV" altLang="es-ES" sz="2000" i="1" dirty="0" smtClean="0">
                <a:solidFill>
                  <a:schemeClr val="bg1"/>
                </a:solidFill>
                <a:latin typeface="Times New Roman" pitchFamily="18" charset="0"/>
                <a:cs typeface="Times New Roman" pitchFamily="18" charset="0"/>
              </a:rPr>
              <a:t>”</a:t>
            </a:r>
          </a:p>
          <a:p>
            <a:pPr algn="ctr"/>
            <a:r>
              <a:rPr lang="es-SV" sz="2000" i="1" dirty="0" smtClean="0">
                <a:solidFill>
                  <a:schemeClr val="bg1"/>
                </a:solidFill>
                <a:latin typeface="Times New Roman" pitchFamily="18" charset="0"/>
                <a:cs typeface="Times New Roman" pitchFamily="18" charset="0"/>
              </a:rPr>
              <a:t> </a:t>
            </a:r>
            <a:endParaRPr lang="es-SV" sz="2000" i="1" dirty="0">
              <a:solidFill>
                <a:schemeClr val="bg1"/>
              </a:solidFill>
              <a:latin typeface="Times New Roman" pitchFamily="18" charset="0"/>
              <a:cs typeface="Times New Roman" pitchFamily="18" charset="0"/>
            </a:endParaRPr>
          </a:p>
          <a:p>
            <a:r>
              <a:rPr lang="es-SV" dirty="0" smtClean="0">
                <a:solidFill>
                  <a:schemeClr val="bg1"/>
                </a:solidFill>
                <a:latin typeface="Times New Roman" pitchFamily="18" charset="0"/>
                <a:cs typeface="Times New Roman" pitchFamily="18" charset="0"/>
              </a:rPr>
              <a:t>Mauricio </a:t>
            </a:r>
            <a:r>
              <a:rPr lang="es-SV" dirty="0">
                <a:solidFill>
                  <a:schemeClr val="bg1"/>
                </a:solidFill>
                <a:latin typeface="Times New Roman" pitchFamily="18" charset="0"/>
                <a:cs typeface="Times New Roman" pitchFamily="18" charset="0"/>
              </a:rPr>
              <a:t>Funes, Presidente de la República. 18 de agosto de 2010.</a:t>
            </a:r>
          </a:p>
        </p:txBody>
      </p:sp>
    </p:spTree>
    <p:extLst>
      <p:ext uri="{BB962C8B-B14F-4D97-AF65-F5344CB8AC3E}">
        <p14:creationId xmlns:p14="http://schemas.microsoft.com/office/powerpoint/2010/main" val="1915309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graphicFrame>
        <p:nvGraphicFramePr>
          <p:cNvPr id="11" name="10 Diagrama"/>
          <p:cNvGraphicFramePr/>
          <p:nvPr>
            <p:extLst>
              <p:ext uri="{D42A27DB-BD31-4B8C-83A1-F6EECF244321}">
                <p14:modId xmlns:p14="http://schemas.microsoft.com/office/powerpoint/2010/main" val="3666225218"/>
              </p:ext>
            </p:extLst>
          </p:nvPr>
        </p:nvGraphicFramePr>
        <p:xfrm>
          <a:off x="611560" y="44624"/>
          <a:ext cx="7945193" cy="1132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2" descr="LOGOTIPO-PRESIDENCIA-FUN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n 3"/>
          <p:cNvPicPr>
            <a:picLocks noChangeAspect="1"/>
          </p:cNvPicPr>
          <p:nvPr/>
        </p:nvPicPr>
        <p:blipFill>
          <a:blip r:embed="rId10"/>
          <a:stretch>
            <a:fillRect/>
          </a:stretch>
        </p:blipFill>
        <p:spPr>
          <a:xfrm>
            <a:off x="1475656" y="1196752"/>
            <a:ext cx="6423414" cy="5688632"/>
          </a:xfrm>
          <a:prstGeom prst="rect">
            <a:avLst/>
          </a:prstGeom>
        </p:spPr>
      </p:pic>
      <p:pic>
        <p:nvPicPr>
          <p:cNvPr id="8" name="3 Imagen" descr="Logos-DC.png"/>
          <p:cNvPicPr>
            <a:picLocks noChangeAspect="1"/>
          </p:cNvPicPr>
          <p:nvPr/>
        </p:nvPicPr>
        <p:blipFill>
          <a:blip r:embed="rId11"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spTree>
    <p:extLst>
      <p:ext uri="{BB962C8B-B14F-4D97-AF65-F5344CB8AC3E}">
        <p14:creationId xmlns:p14="http://schemas.microsoft.com/office/powerpoint/2010/main" val="417146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0 Diagrama"/>
          <p:cNvGraphicFramePr/>
          <p:nvPr>
            <p:extLst>
              <p:ext uri="{D42A27DB-BD31-4B8C-83A1-F6EECF244321}">
                <p14:modId xmlns:p14="http://schemas.microsoft.com/office/powerpoint/2010/main" val="2205088737"/>
              </p:ext>
            </p:extLst>
          </p:nvPr>
        </p:nvGraphicFramePr>
        <p:xfrm>
          <a:off x="2244329" y="-2789399"/>
          <a:ext cx="8757770" cy="2248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19"/>
          <p:cNvPicPr>
            <a:picLocks noChangeAspect="1"/>
          </p:cNvPicPr>
          <p:nvPr/>
        </p:nvPicPr>
        <p:blipFill>
          <a:blip r:embed="rId7"/>
          <a:stretch>
            <a:fillRect/>
          </a:stretch>
        </p:blipFill>
        <p:spPr>
          <a:xfrm>
            <a:off x="251520" y="2420888"/>
            <a:ext cx="8710042" cy="2808312"/>
          </a:xfrm>
          <a:prstGeom prst="rect">
            <a:avLst/>
          </a:prstGeom>
        </p:spPr>
      </p:pic>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Agrupar 4"/>
          <p:cNvGrpSpPr/>
          <p:nvPr/>
        </p:nvGrpSpPr>
        <p:grpSpPr>
          <a:xfrm>
            <a:off x="959440" y="1052736"/>
            <a:ext cx="7225120" cy="739598"/>
            <a:chOff x="360036" y="196504"/>
            <a:chExt cx="7225120" cy="739598"/>
          </a:xfrm>
          <a:scene3d>
            <a:camera prst="orthographicFront"/>
            <a:lightRig rig="threePt" dir="t">
              <a:rot lat="0" lon="0" rev="7500000"/>
            </a:lightRig>
          </a:scene3d>
        </p:grpSpPr>
        <p:sp>
          <p:nvSpPr>
            <p:cNvPr id="6" name="Rectángulo redondeado 5"/>
            <p:cNvSpPr/>
            <p:nvPr/>
          </p:nvSpPr>
          <p:spPr>
            <a:xfrm>
              <a:off x="360036" y="196504"/>
              <a:ext cx="7225120" cy="739598"/>
            </a:xfrm>
            <a:prstGeom prst="roundRect">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Rectángulo 6"/>
            <p:cNvSpPr/>
            <p:nvPr/>
          </p:nvSpPr>
          <p:spPr>
            <a:xfrm>
              <a:off x="396140" y="232608"/>
              <a:ext cx="7152912" cy="6673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es-SV" sz="2800" kern="1200" dirty="0" smtClean="0"/>
                <a:t>Atenciones brindadas por oficina</a:t>
              </a:r>
            </a:p>
            <a:p>
              <a:pPr lvl="0" algn="ctr" defTabSz="1244600">
                <a:lnSpc>
                  <a:spcPct val="100000"/>
                </a:lnSpc>
                <a:spcBef>
                  <a:spcPct val="0"/>
                </a:spcBef>
                <a:spcAft>
                  <a:spcPts val="0"/>
                </a:spcAft>
              </a:pPr>
              <a:r>
                <a:rPr lang="es-SV" sz="1600" kern="1200" dirty="0" smtClean="0"/>
                <a:t>Junio 2013 – Mayo 2014*</a:t>
              </a:r>
              <a:endParaRPr lang="es-SV" sz="1600" kern="1200" dirty="0"/>
            </a:p>
          </p:txBody>
        </p:sp>
      </p:grpSp>
      <p:sp>
        <p:nvSpPr>
          <p:cNvPr id="8" name="CuadroTexto 16"/>
          <p:cNvSpPr txBox="1"/>
          <p:nvPr/>
        </p:nvSpPr>
        <p:spPr>
          <a:xfrm>
            <a:off x="251520" y="5733256"/>
            <a:ext cx="3312368" cy="307777"/>
          </a:xfrm>
          <a:prstGeom prst="rect">
            <a:avLst/>
          </a:prstGeom>
          <a:noFill/>
        </p:spPr>
        <p:txBody>
          <a:bodyPr wrap="square" rtlCol="0">
            <a:spAutoFit/>
          </a:bodyPr>
          <a:lstStyle/>
          <a:p>
            <a:r>
              <a:rPr lang="es-SV" sz="1400" dirty="0"/>
              <a:t>*Con proyecciones a mayo.</a:t>
            </a:r>
          </a:p>
        </p:txBody>
      </p:sp>
    </p:spTree>
    <p:extLst>
      <p:ext uri="{BB962C8B-B14F-4D97-AF65-F5344CB8AC3E}">
        <p14:creationId xmlns:p14="http://schemas.microsoft.com/office/powerpoint/2010/main" val="2310575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p:cNvGraphicFramePr>
            <a:graphicFrameLocks/>
          </p:cNvGraphicFramePr>
          <p:nvPr>
            <p:extLst/>
          </p:nvPr>
        </p:nvGraphicFramePr>
        <p:xfrm>
          <a:off x="-1188640" y="2203933"/>
          <a:ext cx="9144000" cy="4178325"/>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5"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sp>
        <p:nvSpPr>
          <p:cNvPr id="22" name="CuadroTexto 16"/>
          <p:cNvSpPr txBox="1"/>
          <p:nvPr/>
        </p:nvSpPr>
        <p:spPr>
          <a:xfrm>
            <a:off x="179512" y="6623867"/>
            <a:ext cx="2304256" cy="261610"/>
          </a:xfrm>
          <a:prstGeom prst="rect">
            <a:avLst/>
          </a:prstGeom>
          <a:noFill/>
        </p:spPr>
        <p:txBody>
          <a:bodyPr wrap="square" rtlCol="0">
            <a:spAutoFit/>
          </a:bodyPr>
          <a:lstStyle/>
          <a:p>
            <a:r>
              <a:rPr lang="es-SV" sz="1100" dirty="0"/>
              <a:t>*Con proyecciones a mayo.</a:t>
            </a:r>
          </a:p>
        </p:txBody>
      </p:sp>
      <p:pic>
        <p:nvPicPr>
          <p:cNvPr id="9" name="Imagen 2" descr="LOGOTIPO-PRESIDENCIA-FU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10 Diagrama"/>
          <p:cNvGraphicFramePr/>
          <p:nvPr>
            <p:extLst/>
          </p:nvPr>
        </p:nvGraphicFramePr>
        <p:xfrm>
          <a:off x="179512" y="629979"/>
          <a:ext cx="8712968" cy="9988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Explosión 1 11"/>
          <p:cNvSpPr/>
          <p:nvPr/>
        </p:nvSpPr>
        <p:spPr>
          <a:xfrm>
            <a:off x="6107032" y="1556792"/>
            <a:ext cx="3289504" cy="3888432"/>
          </a:xfrm>
          <a:prstGeom prst="irregularSeal1">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4" name="CuadroTexto 13"/>
          <p:cNvSpPr txBox="1"/>
          <p:nvPr/>
        </p:nvSpPr>
        <p:spPr>
          <a:xfrm>
            <a:off x="6658134" y="2716178"/>
            <a:ext cx="2440668" cy="1569660"/>
          </a:xfrm>
          <a:prstGeom prst="rect">
            <a:avLst/>
          </a:prstGeom>
          <a:noFill/>
        </p:spPr>
        <p:txBody>
          <a:bodyPr wrap="square" rtlCol="0">
            <a:spAutoFit/>
          </a:bodyPr>
          <a:lstStyle/>
          <a:p>
            <a:pPr algn="just"/>
            <a:r>
              <a:rPr lang="es-SV" sz="1600" dirty="0" smtClean="0"/>
              <a:t>El total de atenciones </a:t>
            </a:r>
          </a:p>
          <a:p>
            <a:pPr algn="just"/>
            <a:r>
              <a:rPr lang="es-SV" sz="1600" dirty="0" smtClean="0"/>
              <a:t>en </a:t>
            </a:r>
            <a:r>
              <a:rPr lang="es-SV" sz="1600" dirty="0" smtClean="0"/>
              <a:t>Oriente </a:t>
            </a:r>
            <a:r>
              <a:rPr lang="es-SV" sz="1600" dirty="0" smtClean="0"/>
              <a:t>asciende </a:t>
            </a:r>
            <a:r>
              <a:rPr lang="es-SV" sz="1600" dirty="0" smtClean="0"/>
              <a:t>a</a:t>
            </a:r>
            <a:r>
              <a:rPr lang="es-SV" sz="1200" dirty="0" smtClean="0"/>
              <a:t>   </a:t>
            </a:r>
            <a:r>
              <a:rPr lang="es-SV" sz="2400" b="1" u="sng" dirty="0" smtClean="0">
                <a:solidFill>
                  <a:srgbClr val="00CC00"/>
                </a:solidFill>
              </a:rPr>
              <a:t>6,109 </a:t>
            </a:r>
            <a:r>
              <a:rPr lang="es-SV" sz="1600" dirty="0" smtClean="0"/>
              <a:t>reflejando </a:t>
            </a:r>
          </a:p>
          <a:p>
            <a:pPr algn="ctr"/>
            <a:r>
              <a:rPr lang="es-SV" sz="1600" dirty="0" smtClean="0"/>
              <a:t>un incremento de </a:t>
            </a:r>
            <a:r>
              <a:rPr lang="es-SV" sz="2400" b="1" u="sng" dirty="0" smtClean="0">
                <a:solidFill>
                  <a:srgbClr val="00CC00"/>
                </a:solidFill>
              </a:rPr>
              <a:t>6.32%</a:t>
            </a:r>
            <a:endParaRPr lang="es-SV" sz="2400" b="1" u="sng" dirty="0">
              <a:solidFill>
                <a:srgbClr val="00CC00"/>
              </a:solidFill>
            </a:endParaRPr>
          </a:p>
        </p:txBody>
      </p:sp>
    </p:spTree>
    <p:extLst>
      <p:ext uri="{BB962C8B-B14F-4D97-AF65-F5344CB8AC3E}">
        <p14:creationId xmlns:p14="http://schemas.microsoft.com/office/powerpoint/2010/main" val="195899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115616" y="476672"/>
            <a:ext cx="7056784" cy="369332"/>
          </a:xfrm>
          <a:prstGeom prst="rect">
            <a:avLst/>
          </a:prstGeom>
          <a:noFill/>
        </p:spPr>
        <p:txBody>
          <a:bodyPr wrap="square" rtlCol="0">
            <a:spAutoFit/>
          </a:bodyPr>
          <a:lstStyle/>
          <a:p>
            <a:endParaRPr lang="es-SV" dirty="0"/>
          </a:p>
        </p:txBody>
      </p:sp>
      <p:pic>
        <p:nvPicPr>
          <p:cNvPr id="8" name="3 Imagen" descr="Logos-DC.png"/>
          <p:cNvPicPr>
            <a:picLocks noChangeAspect="1"/>
          </p:cNvPicPr>
          <p:nvPr/>
        </p:nvPicPr>
        <p:blipFill>
          <a:blip r:embed="rId4" cstate="print">
            <a:clrChange>
              <a:clrFrom>
                <a:srgbClr val="FFFFFF"/>
              </a:clrFrom>
              <a:clrTo>
                <a:srgbClr val="FFFFFF">
                  <a:alpha val="0"/>
                </a:srgbClr>
              </a:clrTo>
            </a:clrChange>
          </a:blip>
          <a:srcRect l="7426" r="1172" b="11040"/>
          <a:stretch>
            <a:fillRect/>
          </a:stretch>
        </p:blipFill>
        <p:spPr bwMode="auto">
          <a:xfrm>
            <a:off x="6300788" y="6057900"/>
            <a:ext cx="2844800" cy="800100"/>
          </a:xfrm>
          <a:prstGeom prst="rect">
            <a:avLst/>
          </a:prstGeom>
          <a:noFill/>
          <a:ln w="9525">
            <a:noFill/>
            <a:miter lim="800000"/>
            <a:headEnd/>
            <a:tailEnd/>
          </a:ln>
        </p:spPr>
      </p:pic>
      <p:sp>
        <p:nvSpPr>
          <p:cNvPr id="22" name="CuadroTexto 16"/>
          <p:cNvSpPr txBox="1"/>
          <p:nvPr/>
        </p:nvSpPr>
        <p:spPr>
          <a:xfrm>
            <a:off x="179512" y="6623867"/>
            <a:ext cx="2304256" cy="261610"/>
          </a:xfrm>
          <a:prstGeom prst="rect">
            <a:avLst/>
          </a:prstGeom>
          <a:noFill/>
        </p:spPr>
        <p:txBody>
          <a:bodyPr wrap="square" rtlCol="0">
            <a:spAutoFit/>
          </a:bodyPr>
          <a:lstStyle/>
          <a:p>
            <a:r>
              <a:rPr lang="es-SV" sz="1100" dirty="0"/>
              <a:t>*Con proyecciones a mayo.</a:t>
            </a:r>
          </a:p>
        </p:txBody>
      </p:sp>
      <p:pic>
        <p:nvPicPr>
          <p:cNvPr id="9" name="Imagen 2" descr="LOGOTIPO-PRESIDENCIA-FU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2811" y="49766"/>
            <a:ext cx="621189" cy="7962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10 Diagrama"/>
          <p:cNvGraphicFramePr/>
          <p:nvPr>
            <p:extLst/>
          </p:nvPr>
        </p:nvGraphicFramePr>
        <p:xfrm>
          <a:off x="179512" y="629979"/>
          <a:ext cx="8712968" cy="9988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Gráfico 9"/>
          <p:cNvGraphicFramePr>
            <a:graphicFrameLocks/>
          </p:cNvGraphicFramePr>
          <p:nvPr>
            <p:extLst/>
          </p:nvPr>
        </p:nvGraphicFramePr>
        <p:xfrm>
          <a:off x="207843" y="3140968"/>
          <a:ext cx="8712968" cy="2762819"/>
        </p:xfrm>
        <a:graphic>
          <a:graphicData uri="http://schemas.openxmlformats.org/drawingml/2006/chart">
            <c:chart xmlns:c="http://schemas.openxmlformats.org/drawingml/2006/chart" xmlns:r="http://schemas.openxmlformats.org/officeDocument/2006/relationships" r:id="rId11"/>
          </a:graphicData>
        </a:graphic>
      </p:graphicFrame>
      <p:pic>
        <p:nvPicPr>
          <p:cNvPr id="12" name="Imagen 11"/>
          <p:cNvPicPr>
            <a:picLocks noChangeAspect="1"/>
          </p:cNvPicPr>
          <p:nvPr/>
        </p:nvPicPr>
        <p:blipFill>
          <a:blip r:embed="rId12"/>
          <a:stretch>
            <a:fillRect/>
          </a:stretch>
        </p:blipFill>
        <p:spPr>
          <a:xfrm>
            <a:off x="8142889" y="1772816"/>
            <a:ext cx="872871" cy="1026006"/>
          </a:xfrm>
          <a:prstGeom prst="rect">
            <a:avLst/>
          </a:prstGeom>
        </p:spPr>
      </p:pic>
      <p:pic>
        <p:nvPicPr>
          <p:cNvPr id="14" name="Imagen 13"/>
          <p:cNvPicPr>
            <a:picLocks noChangeAspect="1"/>
          </p:cNvPicPr>
          <p:nvPr/>
        </p:nvPicPr>
        <p:blipFill>
          <a:blip r:embed="rId13"/>
          <a:stretch>
            <a:fillRect/>
          </a:stretch>
        </p:blipFill>
        <p:spPr>
          <a:xfrm>
            <a:off x="179512" y="1772816"/>
            <a:ext cx="886416" cy="1050785"/>
          </a:xfrm>
          <a:prstGeom prst="rect">
            <a:avLst/>
          </a:prstGeom>
          <a:noFill/>
        </p:spPr>
      </p:pic>
      <p:sp>
        <p:nvSpPr>
          <p:cNvPr id="2" name="CuadroTexto 1"/>
          <p:cNvSpPr txBox="1"/>
          <p:nvPr/>
        </p:nvSpPr>
        <p:spPr>
          <a:xfrm>
            <a:off x="1207788" y="1928876"/>
            <a:ext cx="6973384" cy="830997"/>
          </a:xfrm>
          <a:prstGeom prst="rect">
            <a:avLst/>
          </a:prstGeom>
          <a:noFill/>
        </p:spPr>
        <p:txBody>
          <a:bodyPr wrap="none" rtlCol="0">
            <a:spAutoFit/>
          </a:bodyPr>
          <a:lstStyle/>
          <a:p>
            <a:pPr algn="just"/>
            <a:r>
              <a:rPr lang="es-SV" dirty="0"/>
              <a:t>El </a:t>
            </a:r>
            <a:r>
              <a:rPr lang="es-SV" sz="2400" b="1" dirty="0">
                <a:solidFill>
                  <a:srgbClr val="440EF2"/>
                </a:solidFill>
              </a:rPr>
              <a:t>53% </a:t>
            </a:r>
            <a:r>
              <a:rPr lang="es-SV" dirty="0"/>
              <a:t>de los usuarios que utilizan los servicios de </a:t>
            </a:r>
            <a:r>
              <a:rPr lang="es-SV" dirty="0">
                <a:solidFill>
                  <a:schemeClr val="accent1"/>
                </a:solidFill>
                <a:latin typeface="Impact" panose="020B0806030902050204" pitchFamily="34" charset="0"/>
              </a:rPr>
              <a:t>La Defensoría </a:t>
            </a:r>
          </a:p>
          <a:p>
            <a:pPr algn="just"/>
            <a:r>
              <a:rPr lang="es-SV" dirty="0"/>
              <a:t>son hombres y el </a:t>
            </a:r>
            <a:r>
              <a:rPr lang="es-SV" sz="2400" b="1" dirty="0">
                <a:solidFill>
                  <a:srgbClr val="FF3399"/>
                </a:solidFill>
              </a:rPr>
              <a:t>47% </a:t>
            </a:r>
            <a:r>
              <a:rPr lang="es-SV" dirty="0" smtClean="0"/>
              <a:t>son mujeres </a:t>
            </a:r>
            <a:endParaRPr lang="es-SV" dirty="0"/>
          </a:p>
        </p:txBody>
      </p:sp>
    </p:spTree>
    <p:extLst>
      <p:ext uri="{BB962C8B-B14F-4D97-AF65-F5344CB8AC3E}">
        <p14:creationId xmlns:p14="http://schemas.microsoft.com/office/powerpoint/2010/main" val="3318564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5536" y="579609"/>
            <a:ext cx="8424936" cy="6305775"/>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6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10 Diagrama"/>
          <p:cNvGraphicFramePr/>
          <p:nvPr>
            <p:extLst>
              <p:ext uri="{D42A27DB-BD31-4B8C-83A1-F6EECF244321}">
                <p14:modId xmlns:p14="http://schemas.microsoft.com/office/powerpoint/2010/main" val="338465290"/>
              </p:ext>
            </p:extLst>
          </p:nvPr>
        </p:nvGraphicFramePr>
        <p:xfrm>
          <a:off x="611560" y="64145"/>
          <a:ext cx="7945193" cy="1060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0898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instituc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institucional</Template>
  <TotalTime>7292</TotalTime>
  <Words>3036</Words>
  <Application>Microsoft Office PowerPoint</Application>
  <PresentationFormat>Presentación en pantalla (4:3)</PresentationFormat>
  <Paragraphs>368</Paragraphs>
  <Slides>46</Slides>
  <Notes>44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46</vt:i4>
      </vt:variant>
    </vt:vector>
  </HeadingPairs>
  <TitlesOfParts>
    <vt:vector size="56" baseType="lpstr">
      <vt:lpstr>ＭＳ Ｐゴシック</vt:lpstr>
      <vt:lpstr>Arial</vt:lpstr>
      <vt:lpstr>Arial Narrow</vt:lpstr>
      <vt:lpstr>Calibri</vt:lpstr>
      <vt:lpstr>Frutiger-Black</vt:lpstr>
      <vt:lpstr>Frutiger-Light</vt:lpstr>
      <vt:lpstr>Impact</vt:lpstr>
      <vt:lpstr>Times New Roman</vt:lpstr>
      <vt:lpstr>Verdana</vt:lpstr>
      <vt:lpstr>Plantilla institucional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hazel montes</dc:creator>
  <cp:lastModifiedBy>PL-1O-L-082</cp:lastModifiedBy>
  <cp:revision>610</cp:revision>
  <cp:lastPrinted>2014-05-13T23:33:15Z</cp:lastPrinted>
  <dcterms:created xsi:type="dcterms:W3CDTF">2012-06-07T02:25:43Z</dcterms:created>
  <dcterms:modified xsi:type="dcterms:W3CDTF">2014-05-15T15:02:12Z</dcterms:modified>
</cp:coreProperties>
</file>