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780" r:id="rId2"/>
  </p:sldMasterIdLst>
  <p:notesMasterIdLst>
    <p:notesMasterId r:id="rId26"/>
  </p:notesMasterIdLst>
  <p:handoutMasterIdLst>
    <p:handoutMasterId r:id="rId27"/>
  </p:handoutMasterIdLst>
  <p:sldIdLst>
    <p:sldId id="256" r:id="rId3"/>
    <p:sldId id="325" r:id="rId4"/>
    <p:sldId id="295" r:id="rId5"/>
    <p:sldId id="316" r:id="rId6"/>
    <p:sldId id="297" r:id="rId7"/>
    <p:sldId id="298" r:id="rId8"/>
    <p:sldId id="299" r:id="rId9"/>
    <p:sldId id="317" r:id="rId10"/>
    <p:sldId id="301" r:id="rId11"/>
    <p:sldId id="318" r:id="rId12"/>
    <p:sldId id="303" r:id="rId13"/>
    <p:sldId id="304" r:id="rId14"/>
    <p:sldId id="319" r:id="rId15"/>
    <p:sldId id="320" r:id="rId16"/>
    <p:sldId id="307" r:id="rId17"/>
    <p:sldId id="321" r:id="rId18"/>
    <p:sldId id="326" r:id="rId19"/>
    <p:sldId id="322" r:id="rId20"/>
    <p:sldId id="327" r:id="rId21"/>
    <p:sldId id="323" r:id="rId22"/>
    <p:sldId id="313" r:id="rId23"/>
    <p:sldId id="324" r:id="rId24"/>
    <p:sldId id="283" r:id="rId25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88"/>
    <a:srgbClr val="36561C"/>
    <a:srgbClr val="008000"/>
    <a:srgbClr val="557630"/>
    <a:srgbClr val="502800"/>
    <a:srgbClr val="000000"/>
    <a:srgbClr val="66FF66"/>
    <a:srgbClr val="FFFF00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 autoAdjust="0"/>
    <p:restoredTop sz="93669" autoAdjust="0"/>
  </p:normalViewPr>
  <p:slideViewPr>
    <p:cSldViewPr snapToGrid="0">
      <p:cViewPr varScale="1">
        <p:scale>
          <a:sx n="91" d="100"/>
          <a:sy n="91" d="100"/>
        </p:scale>
        <p:origin x="1512" y="78"/>
      </p:cViewPr>
      <p:guideLst>
        <p:guide orient="horz" pos="1620"/>
        <p:guide pos="21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9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Valores expresados</a:t>
            </a:r>
            <a:r>
              <a:rPr lang="es-SV" baseline="0"/>
              <a:t> en nillones de US$</a:t>
            </a:r>
          </a:p>
          <a:p>
            <a:pPr>
              <a:defRPr/>
            </a:pPr>
            <a:r>
              <a:rPr lang="es-SV" baseline="0"/>
              <a:t>Meses enero a septiembre 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porAduana!$B$35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ACAJUTLA</c:v>
                </c:pt>
                <c:pt idx="1">
                  <c:v>SAN BARTOLO</c:v>
                </c:pt>
                <c:pt idx="2">
                  <c:v>AEROPUERTO MOR</c:v>
                </c:pt>
                <c:pt idx="3">
                  <c:v>TERRESTRE SANTA ANA</c:v>
                </c:pt>
                <c:pt idx="4">
                  <c:v>EL AMATILLO</c:v>
                </c:pt>
                <c:pt idx="5">
                  <c:v>EL POY</c:v>
                </c:pt>
                <c:pt idx="6">
                  <c:v>BODEGA GRAL. DEPOSITO (BODESA)</c:v>
                </c:pt>
                <c:pt idx="7">
                  <c:v>ALM.GRAL.DEP.OCCITE (AGDOSA)</c:v>
                </c:pt>
                <c:pt idx="8">
                  <c:v>LA HACHADURA</c:v>
                </c:pt>
                <c:pt idx="9">
                  <c:v>ANGUIATU</c:v>
                </c:pt>
              </c:strCache>
            </c:strRef>
          </c:cat>
          <c:val>
            <c:numRef>
              <c:f>porAduana!$B$36:$B$45</c:f>
              <c:numCache>
                <c:formatCode>"$"#,##0.00_);[Red]\("$"#,##0.00\)</c:formatCode>
                <c:ptCount val="10"/>
                <c:pt idx="0">
                  <c:v>2853.88</c:v>
                </c:pt>
                <c:pt idx="1">
                  <c:v>1949.28</c:v>
                </c:pt>
                <c:pt idx="2">
                  <c:v>893.43</c:v>
                </c:pt>
                <c:pt idx="3">
                  <c:v>285.75</c:v>
                </c:pt>
                <c:pt idx="4">
                  <c:v>232.27</c:v>
                </c:pt>
                <c:pt idx="5">
                  <c:v>167.18</c:v>
                </c:pt>
                <c:pt idx="6">
                  <c:v>112.64</c:v>
                </c:pt>
                <c:pt idx="7">
                  <c:v>101.49</c:v>
                </c:pt>
                <c:pt idx="8">
                  <c:v>0.76</c:v>
                </c:pt>
                <c:pt idx="9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2-4241-8757-1D1133738288}"/>
            </c:ext>
          </c:extLst>
        </c:ser>
        <c:ser>
          <c:idx val="1"/>
          <c:order val="1"/>
          <c:tx>
            <c:strRef>
              <c:f>porAduana!$C$35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ACAJUTLA</c:v>
                </c:pt>
                <c:pt idx="1">
                  <c:v>SAN BARTOLO</c:v>
                </c:pt>
                <c:pt idx="2">
                  <c:v>AEROPUERTO MOR</c:v>
                </c:pt>
                <c:pt idx="3">
                  <c:v>TERRESTRE SANTA ANA</c:v>
                </c:pt>
                <c:pt idx="4">
                  <c:v>EL AMATILLO</c:v>
                </c:pt>
                <c:pt idx="5">
                  <c:v>EL POY</c:v>
                </c:pt>
                <c:pt idx="6">
                  <c:v>BODEGA GRAL. DEPOSITO (BODESA)</c:v>
                </c:pt>
                <c:pt idx="7">
                  <c:v>ALM.GRAL.DEP.OCCITE (AGDOSA)</c:v>
                </c:pt>
                <c:pt idx="8">
                  <c:v>LA HACHADURA</c:v>
                </c:pt>
                <c:pt idx="9">
                  <c:v>ANGUIATU</c:v>
                </c:pt>
              </c:strCache>
            </c:strRef>
          </c:cat>
          <c:val>
            <c:numRef>
              <c:f>porAduana!$C$36:$C$45</c:f>
              <c:numCache>
                <c:formatCode>"$"#,##0.00_);[Red]\("$"#,##0.00\)</c:formatCode>
                <c:ptCount val="10"/>
                <c:pt idx="0">
                  <c:v>2385.67</c:v>
                </c:pt>
                <c:pt idx="1">
                  <c:v>723.11</c:v>
                </c:pt>
                <c:pt idx="2">
                  <c:v>891.32</c:v>
                </c:pt>
                <c:pt idx="3">
                  <c:v>162.59</c:v>
                </c:pt>
                <c:pt idx="4">
                  <c:v>429.11</c:v>
                </c:pt>
                <c:pt idx="5">
                  <c:v>225.04</c:v>
                </c:pt>
                <c:pt idx="6">
                  <c:v>115.6</c:v>
                </c:pt>
                <c:pt idx="7">
                  <c:v>97</c:v>
                </c:pt>
                <c:pt idx="8">
                  <c:v>415.52</c:v>
                </c:pt>
                <c:pt idx="9">
                  <c:v>632.95000000000005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42-4241-8757-1D1133738288}"/>
            </c:ext>
          </c:extLst>
        </c:ser>
        <c:ser>
          <c:idx val="2"/>
          <c:order val="2"/>
          <c:tx>
            <c:strRef>
              <c:f>porAduana!$D$35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ACAJUTLA</c:v>
                </c:pt>
                <c:pt idx="1">
                  <c:v>SAN BARTOLO</c:v>
                </c:pt>
                <c:pt idx="2">
                  <c:v>AEROPUERTO MOR</c:v>
                </c:pt>
                <c:pt idx="3">
                  <c:v>TERRESTRE SANTA ANA</c:v>
                </c:pt>
                <c:pt idx="4">
                  <c:v>EL AMATILLO</c:v>
                </c:pt>
                <c:pt idx="5">
                  <c:v>EL POY</c:v>
                </c:pt>
                <c:pt idx="6">
                  <c:v>BODEGA GRAL. DEPOSITO (BODESA)</c:v>
                </c:pt>
                <c:pt idx="7">
                  <c:v>ALM.GRAL.DEP.OCCITE (AGDOSA)</c:v>
                </c:pt>
                <c:pt idx="8">
                  <c:v>LA HACHADURA</c:v>
                </c:pt>
                <c:pt idx="9">
                  <c:v>ANGUIATU</c:v>
                </c:pt>
              </c:strCache>
            </c:strRef>
          </c:cat>
          <c:val>
            <c:numRef>
              <c:f>porAduana!$D$36:$D$45</c:f>
              <c:numCache>
                <c:formatCode>"$"#,##0.00_);[Red]\("$"#,##0.00\)</c:formatCode>
                <c:ptCount val="10"/>
                <c:pt idx="0">
                  <c:v>2262.35</c:v>
                </c:pt>
                <c:pt idx="1">
                  <c:v>741.38</c:v>
                </c:pt>
                <c:pt idx="2">
                  <c:v>1033.8699999999999</c:v>
                </c:pt>
                <c:pt idx="3">
                  <c:v>166.82</c:v>
                </c:pt>
                <c:pt idx="4">
                  <c:v>459.49</c:v>
                </c:pt>
                <c:pt idx="5">
                  <c:v>189.32</c:v>
                </c:pt>
                <c:pt idx="6">
                  <c:v>109.11</c:v>
                </c:pt>
                <c:pt idx="7">
                  <c:v>91.55</c:v>
                </c:pt>
                <c:pt idx="8">
                  <c:v>452.55</c:v>
                </c:pt>
                <c:pt idx="9">
                  <c:v>718.9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42-4241-8757-1D1133738288}"/>
            </c:ext>
          </c:extLst>
        </c:ser>
        <c:ser>
          <c:idx val="3"/>
          <c:order val="3"/>
          <c:tx>
            <c:strRef>
              <c:f>porAduana!$E$35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ACAJUTLA</c:v>
                </c:pt>
                <c:pt idx="1">
                  <c:v>SAN BARTOLO</c:v>
                </c:pt>
                <c:pt idx="2">
                  <c:v>AEROPUERTO MOR</c:v>
                </c:pt>
                <c:pt idx="3">
                  <c:v>TERRESTRE SANTA ANA</c:v>
                </c:pt>
                <c:pt idx="4">
                  <c:v>EL AMATILLO</c:v>
                </c:pt>
                <c:pt idx="5">
                  <c:v>EL POY</c:v>
                </c:pt>
                <c:pt idx="6">
                  <c:v>BODEGA GRAL. DEPOSITO (BODESA)</c:v>
                </c:pt>
                <c:pt idx="7">
                  <c:v>ALM.GRAL.DEP.OCCITE (AGDOSA)</c:v>
                </c:pt>
                <c:pt idx="8">
                  <c:v>LA HACHADURA</c:v>
                </c:pt>
                <c:pt idx="9">
                  <c:v>ANGUIATU</c:v>
                </c:pt>
              </c:strCache>
            </c:strRef>
          </c:cat>
          <c:val>
            <c:numRef>
              <c:f>porAduana!$E$36:$E$45</c:f>
              <c:numCache>
                <c:formatCode>"$"#,##0.00_);[Red]\("$"#,##0.00\)</c:formatCode>
                <c:ptCount val="10"/>
                <c:pt idx="0">
                  <c:v>2043.49</c:v>
                </c:pt>
                <c:pt idx="1">
                  <c:v>729.36</c:v>
                </c:pt>
                <c:pt idx="2">
                  <c:v>1130.8599999999999</c:v>
                </c:pt>
                <c:pt idx="3">
                  <c:v>184.33</c:v>
                </c:pt>
                <c:pt idx="4">
                  <c:v>440.85</c:v>
                </c:pt>
                <c:pt idx="5">
                  <c:v>147.16</c:v>
                </c:pt>
                <c:pt idx="6">
                  <c:v>93.55</c:v>
                </c:pt>
                <c:pt idx="7">
                  <c:v>102.32</c:v>
                </c:pt>
                <c:pt idx="8">
                  <c:v>430.72</c:v>
                </c:pt>
                <c:pt idx="9">
                  <c:v>680.16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42-4241-8757-1D1133738288}"/>
            </c:ext>
          </c:extLst>
        </c:ser>
        <c:ser>
          <c:idx val="4"/>
          <c:order val="4"/>
          <c:tx>
            <c:strRef>
              <c:f>porAduana!$F$35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ACAJUTLA</c:v>
                </c:pt>
                <c:pt idx="1">
                  <c:v>SAN BARTOLO</c:v>
                </c:pt>
                <c:pt idx="2">
                  <c:v>AEROPUERTO MOR</c:v>
                </c:pt>
                <c:pt idx="3">
                  <c:v>TERRESTRE SANTA ANA</c:v>
                </c:pt>
                <c:pt idx="4">
                  <c:v>EL AMATILLO</c:v>
                </c:pt>
                <c:pt idx="5">
                  <c:v>EL POY</c:v>
                </c:pt>
                <c:pt idx="6">
                  <c:v>BODEGA GRAL. DEPOSITO (BODESA)</c:v>
                </c:pt>
                <c:pt idx="7">
                  <c:v>ALM.GRAL.DEP.OCCITE (AGDOSA)</c:v>
                </c:pt>
                <c:pt idx="8">
                  <c:v>LA HACHADURA</c:v>
                </c:pt>
                <c:pt idx="9">
                  <c:v>ANGUIATU</c:v>
                </c:pt>
              </c:strCache>
            </c:strRef>
          </c:cat>
          <c:val>
            <c:numRef>
              <c:f>porAduana!$F$36:$F$45</c:f>
              <c:numCache>
                <c:formatCode>"$"#,##0.00_);[Red]\("$"#,##0.00\)</c:formatCode>
                <c:ptCount val="10"/>
                <c:pt idx="0">
                  <c:v>2217.13</c:v>
                </c:pt>
                <c:pt idx="1">
                  <c:v>738.99</c:v>
                </c:pt>
                <c:pt idx="2">
                  <c:v>664.04</c:v>
                </c:pt>
                <c:pt idx="3">
                  <c:v>172.81</c:v>
                </c:pt>
                <c:pt idx="4">
                  <c:v>464.46</c:v>
                </c:pt>
                <c:pt idx="5">
                  <c:v>156.09</c:v>
                </c:pt>
                <c:pt idx="6">
                  <c:v>108.58</c:v>
                </c:pt>
                <c:pt idx="7">
                  <c:v>95.25</c:v>
                </c:pt>
                <c:pt idx="8">
                  <c:v>445.53</c:v>
                </c:pt>
                <c:pt idx="9">
                  <c:v>645.87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42-4241-8757-1D1133738288}"/>
            </c:ext>
          </c:extLst>
        </c:ser>
        <c:ser>
          <c:idx val="5"/>
          <c:order val="5"/>
          <c:tx>
            <c:strRef>
              <c:f>porAduana!$G$35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ACAJUTLA</c:v>
                </c:pt>
                <c:pt idx="1">
                  <c:v>SAN BARTOLO</c:v>
                </c:pt>
                <c:pt idx="2">
                  <c:v>AEROPUERTO MOR</c:v>
                </c:pt>
                <c:pt idx="3">
                  <c:v>TERRESTRE SANTA ANA</c:v>
                </c:pt>
                <c:pt idx="4">
                  <c:v>EL AMATILLO</c:v>
                </c:pt>
                <c:pt idx="5">
                  <c:v>EL POY</c:v>
                </c:pt>
                <c:pt idx="6">
                  <c:v>BODEGA GRAL. DEPOSITO (BODESA)</c:v>
                </c:pt>
                <c:pt idx="7">
                  <c:v>ALM.GRAL.DEP.OCCITE (AGDOSA)</c:v>
                </c:pt>
                <c:pt idx="8">
                  <c:v>LA HACHADURA</c:v>
                </c:pt>
                <c:pt idx="9">
                  <c:v>ANGUIATU</c:v>
                </c:pt>
              </c:strCache>
            </c:strRef>
          </c:cat>
          <c:val>
            <c:numRef>
              <c:f>porAduana!$G$36:$G$45</c:f>
              <c:numCache>
                <c:formatCode>"$"#,##0.00_);[Red]\("$"#,##0.00\)</c:formatCode>
                <c:ptCount val="10"/>
                <c:pt idx="0">
                  <c:v>2669.29</c:v>
                </c:pt>
                <c:pt idx="1">
                  <c:v>897.12</c:v>
                </c:pt>
                <c:pt idx="2">
                  <c:v>718.27</c:v>
                </c:pt>
                <c:pt idx="3">
                  <c:v>200.3</c:v>
                </c:pt>
                <c:pt idx="4">
                  <c:v>498</c:v>
                </c:pt>
                <c:pt idx="5">
                  <c:v>180.09</c:v>
                </c:pt>
                <c:pt idx="6">
                  <c:v>98.25</c:v>
                </c:pt>
                <c:pt idx="7">
                  <c:v>94.69</c:v>
                </c:pt>
                <c:pt idx="8">
                  <c:v>509.68</c:v>
                </c:pt>
                <c:pt idx="9">
                  <c:v>679.17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42-4241-8757-1D1133738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9076111"/>
        <c:axId val="1539079855"/>
      </c:barChart>
      <c:catAx>
        <c:axId val="153907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39079855"/>
        <c:crosses val="autoZero"/>
        <c:auto val="1"/>
        <c:lblAlgn val="ctr"/>
        <c:lblOffset val="100"/>
        <c:noMultiLvlLbl val="0"/>
      </c:catAx>
      <c:valAx>
        <c:axId val="1539079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39076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Exportaciones Valor FOB por País Destino</a:t>
            </a:r>
          </a:p>
          <a:p>
            <a:pPr>
              <a:defRPr/>
            </a:pPr>
            <a:r>
              <a:rPr lang="es-SV"/>
              <a:t>Meses enero</a:t>
            </a:r>
            <a:r>
              <a:rPr lang="es-SV" baseline="0"/>
              <a:t> a septiembre</a:t>
            </a:r>
            <a:r>
              <a:rPr lang="es-SV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porPaisDestino!$B$35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porPaisDestino!$A$36:$A$45</c:f>
              <c:strCache>
                <c:ptCount val="10"/>
                <c:pt idx="0">
                  <c:v>Estados Unidos</c:v>
                </c:pt>
                <c:pt idx="1">
                  <c:v>Honduras</c:v>
                </c:pt>
                <c:pt idx="2">
                  <c:v>Guatemala</c:v>
                </c:pt>
                <c:pt idx="3">
                  <c:v>Nicaragua</c:v>
                </c:pt>
                <c:pt idx="4">
                  <c:v>Costa Rica</c:v>
                </c:pt>
                <c:pt idx="5">
                  <c:v>Panamá</c:v>
                </c:pt>
                <c:pt idx="6">
                  <c:v>Canadá</c:v>
                </c:pt>
                <c:pt idx="7">
                  <c:v>México</c:v>
                </c:pt>
                <c:pt idx="8">
                  <c:v>Territorio Extraduanal</c:v>
                </c:pt>
                <c:pt idx="9">
                  <c:v>República Dominicana</c:v>
                </c:pt>
              </c:strCache>
            </c:strRef>
          </c:cat>
          <c:val>
            <c:numRef>
              <c:f>porPaisDestino!$B$36:$B$45</c:f>
              <c:numCache>
                <c:formatCode>"$"#,##0.00_);[Red]\("$"#,##0.00\)</c:formatCode>
                <c:ptCount val="10"/>
                <c:pt idx="0">
                  <c:v>1893.42</c:v>
                </c:pt>
                <c:pt idx="1">
                  <c:v>632.47</c:v>
                </c:pt>
                <c:pt idx="2">
                  <c:v>576.45000000000005</c:v>
                </c:pt>
                <c:pt idx="3">
                  <c:v>267.39999999999998</c:v>
                </c:pt>
                <c:pt idx="4">
                  <c:v>183.9</c:v>
                </c:pt>
                <c:pt idx="5">
                  <c:v>112.76</c:v>
                </c:pt>
                <c:pt idx="6">
                  <c:v>69.739999999999995</c:v>
                </c:pt>
                <c:pt idx="7">
                  <c:v>63.46</c:v>
                </c:pt>
                <c:pt idx="8">
                  <c:v>61.41</c:v>
                </c:pt>
                <c:pt idx="9">
                  <c:v>55.82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7-4DB9-96AE-AA98B725E672}"/>
            </c:ext>
          </c:extLst>
        </c:ser>
        <c:ser>
          <c:idx val="1"/>
          <c:order val="1"/>
          <c:tx>
            <c:strRef>
              <c:f>porPaisDestino!$C$35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porPaisDestino!$A$36:$A$45</c:f>
              <c:strCache>
                <c:ptCount val="10"/>
                <c:pt idx="0">
                  <c:v>Estados Unidos</c:v>
                </c:pt>
                <c:pt idx="1">
                  <c:v>Honduras</c:v>
                </c:pt>
                <c:pt idx="2">
                  <c:v>Guatemala</c:v>
                </c:pt>
                <c:pt idx="3">
                  <c:v>Nicaragua</c:v>
                </c:pt>
                <c:pt idx="4">
                  <c:v>Costa Rica</c:v>
                </c:pt>
                <c:pt idx="5">
                  <c:v>Panamá</c:v>
                </c:pt>
                <c:pt idx="6">
                  <c:v>Canadá</c:v>
                </c:pt>
                <c:pt idx="7">
                  <c:v>México</c:v>
                </c:pt>
                <c:pt idx="8">
                  <c:v>Territorio Extraduanal</c:v>
                </c:pt>
                <c:pt idx="9">
                  <c:v>República Dominicana</c:v>
                </c:pt>
              </c:strCache>
            </c:strRef>
          </c:cat>
          <c:val>
            <c:numRef>
              <c:f>porPaisDestino!$C$36:$C$45</c:f>
              <c:numCache>
                <c:formatCode>"$"#,##0.00_);[Red]\("$"#,##0.00\)</c:formatCode>
                <c:ptCount val="10"/>
                <c:pt idx="0">
                  <c:v>1852.79</c:v>
                </c:pt>
                <c:pt idx="1">
                  <c:v>598.59</c:v>
                </c:pt>
                <c:pt idx="2">
                  <c:v>555.27</c:v>
                </c:pt>
                <c:pt idx="3">
                  <c:v>266.83999999999997</c:v>
                </c:pt>
                <c:pt idx="4">
                  <c:v>195.26</c:v>
                </c:pt>
                <c:pt idx="5">
                  <c:v>120.53</c:v>
                </c:pt>
                <c:pt idx="6">
                  <c:v>49.71</c:v>
                </c:pt>
                <c:pt idx="7">
                  <c:v>49.47</c:v>
                </c:pt>
                <c:pt idx="8">
                  <c:v>75.209999999999994</c:v>
                </c:pt>
                <c:pt idx="9">
                  <c:v>62.05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7-4DB9-96AE-AA98B725E672}"/>
            </c:ext>
          </c:extLst>
        </c:ser>
        <c:ser>
          <c:idx val="2"/>
          <c:order val="2"/>
          <c:tx>
            <c:strRef>
              <c:f>porPaisDestino!$D$35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porPaisDestino!$A$36:$A$45</c:f>
              <c:strCache>
                <c:ptCount val="10"/>
                <c:pt idx="0">
                  <c:v>Estados Unidos</c:v>
                </c:pt>
                <c:pt idx="1">
                  <c:v>Honduras</c:v>
                </c:pt>
                <c:pt idx="2">
                  <c:v>Guatemala</c:v>
                </c:pt>
                <c:pt idx="3">
                  <c:v>Nicaragua</c:v>
                </c:pt>
                <c:pt idx="4">
                  <c:v>Costa Rica</c:v>
                </c:pt>
                <c:pt idx="5">
                  <c:v>Panamá</c:v>
                </c:pt>
                <c:pt idx="6">
                  <c:v>Canadá</c:v>
                </c:pt>
                <c:pt idx="7">
                  <c:v>México</c:v>
                </c:pt>
                <c:pt idx="8">
                  <c:v>Territorio Extraduanal</c:v>
                </c:pt>
                <c:pt idx="9">
                  <c:v>República Dominicana</c:v>
                </c:pt>
              </c:strCache>
            </c:strRef>
          </c:cat>
          <c:val>
            <c:numRef>
              <c:f>porPaisDestino!$D$36:$D$45</c:f>
              <c:numCache>
                <c:formatCode>"$"#,##0.00_);[Red]\("$"#,##0.00\)</c:formatCode>
                <c:ptCount val="10"/>
                <c:pt idx="0">
                  <c:v>1972.78</c:v>
                </c:pt>
                <c:pt idx="1">
                  <c:v>620.02</c:v>
                </c:pt>
                <c:pt idx="2">
                  <c:v>602.33000000000004</c:v>
                </c:pt>
                <c:pt idx="3">
                  <c:v>293.23</c:v>
                </c:pt>
                <c:pt idx="4">
                  <c:v>188.11</c:v>
                </c:pt>
                <c:pt idx="5">
                  <c:v>109.69</c:v>
                </c:pt>
                <c:pt idx="6">
                  <c:v>41.82</c:v>
                </c:pt>
                <c:pt idx="7">
                  <c:v>50.82</c:v>
                </c:pt>
                <c:pt idx="8">
                  <c:v>68.42</c:v>
                </c:pt>
                <c:pt idx="9">
                  <c:v>78.55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37-4DB9-96AE-AA98B725E672}"/>
            </c:ext>
          </c:extLst>
        </c:ser>
        <c:ser>
          <c:idx val="3"/>
          <c:order val="3"/>
          <c:tx>
            <c:strRef>
              <c:f>porPaisDestino!$E$35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porPaisDestino!$A$36:$A$45</c:f>
              <c:strCache>
                <c:ptCount val="10"/>
                <c:pt idx="0">
                  <c:v>Estados Unidos</c:v>
                </c:pt>
                <c:pt idx="1">
                  <c:v>Honduras</c:v>
                </c:pt>
                <c:pt idx="2">
                  <c:v>Guatemala</c:v>
                </c:pt>
                <c:pt idx="3">
                  <c:v>Nicaragua</c:v>
                </c:pt>
                <c:pt idx="4">
                  <c:v>Costa Rica</c:v>
                </c:pt>
                <c:pt idx="5">
                  <c:v>Panamá</c:v>
                </c:pt>
                <c:pt idx="6">
                  <c:v>Canadá</c:v>
                </c:pt>
                <c:pt idx="7">
                  <c:v>México</c:v>
                </c:pt>
                <c:pt idx="8">
                  <c:v>Territorio Extraduanal</c:v>
                </c:pt>
                <c:pt idx="9">
                  <c:v>República Dominicana</c:v>
                </c:pt>
              </c:strCache>
            </c:strRef>
          </c:cat>
          <c:val>
            <c:numRef>
              <c:f>porPaisDestino!$E$36:$E$45</c:f>
              <c:numCache>
                <c:formatCode>"$"#,##0.00_);[Red]\("$"#,##0.00\)</c:formatCode>
                <c:ptCount val="10"/>
                <c:pt idx="0">
                  <c:v>1977.21</c:v>
                </c:pt>
                <c:pt idx="1">
                  <c:v>621.5</c:v>
                </c:pt>
                <c:pt idx="2">
                  <c:v>599.03</c:v>
                </c:pt>
                <c:pt idx="3">
                  <c:v>309.05</c:v>
                </c:pt>
                <c:pt idx="4">
                  <c:v>189.85</c:v>
                </c:pt>
                <c:pt idx="5">
                  <c:v>103.31</c:v>
                </c:pt>
                <c:pt idx="6">
                  <c:v>18.87</c:v>
                </c:pt>
                <c:pt idx="7">
                  <c:v>56.15</c:v>
                </c:pt>
                <c:pt idx="8">
                  <c:v>68.95</c:v>
                </c:pt>
                <c:pt idx="9">
                  <c:v>70.349999999999994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37-4DB9-96AE-AA98B725E672}"/>
            </c:ext>
          </c:extLst>
        </c:ser>
        <c:ser>
          <c:idx val="4"/>
          <c:order val="4"/>
          <c:tx>
            <c:strRef>
              <c:f>porPaisDestino!$F$35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porPaisDestino!$A$36:$A$45</c:f>
              <c:strCache>
                <c:ptCount val="10"/>
                <c:pt idx="0">
                  <c:v>Estados Unidos</c:v>
                </c:pt>
                <c:pt idx="1">
                  <c:v>Honduras</c:v>
                </c:pt>
                <c:pt idx="2">
                  <c:v>Guatemala</c:v>
                </c:pt>
                <c:pt idx="3">
                  <c:v>Nicaragua</c:v>
                </c:pt>
                <c:pt idx="4">
                  <c:v>Costa Rica</c:v>
                </c:pt>
                <c:pt idx="5">
                  <c:v>Panamá</c:v>
                </c:pt>
                <c:pt idx="6">
                  <c:v>Canadá</c:v>
                </c:pt>
                <c:pt idx="7">
                  <c:v>México</c:v>
                </c:pt>
                <c:pt idx="8">
                  <c:v>Territorio Extraduanal</c:v>
                </c:pt>
                <c:pt idx="9">
                  <c:v>República Dominicana</c:v>
                </c:pt>
              </c:strCache>
            </c:strRef>
          </c:cat>
          <c:val>
            <c:numRef>
              <c:f>porPaisDestino!$F$36:$F$45</c:f>
              <c:numCache>
                <c:formatCode>"$"#,##0.00_);[Red]\("$"#,##0.00\)</c:formatCode>
                <c:ptCount val="10"/>
                <c:pt idx="0">
                  <c:v>1953.2</c:v>
                </c:pt>
                <c:pt idx="1">
                  <c:v>652.74</c:v>
                </c:pt>
                <c:pt idx="2">
                  <c:v>629.44000000000005</c:v>
                </c:pt>
                <c:pt idx="3">
                  <c:v>327.96</c:v>
                </c:pt>
                <c:pt idx="4">
                  <c:v>199.86</c:v>
                </c:pt>
                <c:pt idx="5">
                  <c:v>99.12</c:v>
                </c:pt>
                <c:pt idx="6">
                  <c:v>37.14</c:v>
                </c:pt>
                <c:pt idx="7">
                  <c:v>79.98</c:v>
                </c:pt>
                <c:pt idx="8">
                  <c:v>69.87</c:v>
                </c:pt>
                <c:pt idx="9">
                  <c:v>69.94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37-4DB9-96AE-AA98B725E672}"/>
            </c:ext>
          </c:extLst>
        </c:ser>
        <c:ser>
          <c:idx val="5"/>
          <c:order val="5"/>
          <c:tx>
            <c:strRef>
              <c:f>porPaisDestino!$G$35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porPaisDestino!$A$36:$A$45</c:f>
              <c:strCache>
                <c:ptCount val="10"/>
                <c:pt idx="0">
                  <c:v>Estados Unidos</c:v>
                </c:pt>
                <c:pt idx="1">
                  <c:v>Honduras</c:v>
                </c:pt>
                <c:pt idx="2">
                  <c:v>Guatemala</c:v>
                </c:pt>
                <c:pt idx="3">
                  <c:v>Nicaragua</c:v>
                </c:pt>
                <c:pt idx="4">
                  <c:v>Costa Rica</c:v>
                </c:pt>
                <c:pt idx="5">
                  <c:v>Panamá</c:v>
                </c:pt>
                <c:pt idx="6">
                  <c:v>Canadá</c:v>
                </c:pt>
                <c:pt idx="7">
                  <c:v>México</c:v>
                </c:pt>
                <c:pt idx="8">
                  <c:v>Territorio Extraduanal</c:v>
                </c:pt>
                <c:pt idx="9">
                  <c:v>República Dominicana</c:v>
                </c:pt>
              </c:strCache>
            </c:strRef>
          </c:cat>
          <c:val>
            <c:numRef>
              <c:f>porPaisDestino!$G$36:$G$45</c:f>
              <c:numCache>
                <c:formatCode>"$"#,##0.00_);[Red]\("$"#,##0.00\)</c:formatCode>
                <c:ptCount val="10"/>
                <c:pt idx="0">
                  <c:v>1990.74</c:v>
                </c:pt>
                <c:pt idx="1">
                  <c:v>733.42</c:v>
                </c:pt>
                <c:pt idx="2">
                  <c:v>680.21</c:v>
                </c:pt>
                <c:pt idx="3">
                  <c:v>318.47000000000003</c:v>
                </c:pt>
                <c:pt idx="4">
                  <c:v>195.36</c:v>
                </c:pt>
                <c:pt idx="5">
                  <c:v>101.41</c:v>
                </c:pt>
                <c:pt idx="6">
                  <c:v>15.08</c:v>
                </c:pt>
                <c:pt idx="7">
                  <c:v>107.76</c:v>
                </c:pt>
                <c:pt idx="8">
                  <c:v>70.14</c:v>
                </c:pt>
                <c:pt idx="9">
                  <c:v>84.01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37-4DB9-96AE-AA98B725E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6632496"/>
        <c:axId val="1736627504"/>
      </c:barChart>
      <c:catAx>
        <c:axId val="1736632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36627504"/>
        <c:crosses val="autoZero"/>
        <c:auto val="1"/>
        <c:lblAlgn val="ctr"/>
        <c:lblOffset val="100"/>
        <c:noMultiLvlLbl val="0"/>
      </c:catAx>
      <c:valAx>
        <c:axId val="1736627504"/>
        <c:scaling>
          <c:orientation val="minMax"/>
          <c:max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36632496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Valor CIF por Producto</a:t>
            </a:r>
            <a:r>
              <a:rPr lang="es-SV" baseline="0"/>
              <a:t> enero a septiembre</a:t>
            </a:r>
          </a:p>
          <a:p>
            <a:pPr>
              <a:defRPr/>
            </a:pPr>
            <a:r>
              <a:rPr lang="es-SV" baseline="0"/>
              <a:t>En Millones de dólares 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porProducto!$B$34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porProducto!$A$35:$A$44</c:f>
              <c:strCache>
                <c:ptCount val="10"/>
                <c:pt idx="0">
                  <c:v>Productos Minerales</c:v>
                </c:pt>
                <c:pt idx="1">
                  <c:v>Maquinas, Aparatos y Material Eléctrico,...</c:v>
                </c:pt>
                <c:pt idx="2">
                  <c:v>Productos de las Industrias Químicas o Conexas</c:v>
                </c:pt>
                <c:pt idx="3">
                  <c:v>Pasta de Madera o de las demás materias fibrosas…,</c:v>
                </c:pt>
                <c:pt idx="4">
                  <c:v>Productos de las Industrias Alimentarias,…</c:v>
                </c:pt>
                <c:pt idx="5">
                  <c:v>Plástico y sus manufacturas, Caucho y sus manufacturas</c:v>
                </c:pt>
                <c:pt idx="6">
                  <c:v>Metales comunes y manufacturas de estos Metales</c:v>
                </c:pt>
                <c:pt idx="7">
                  <c:v>Material de Transporte</c:v>
                </c:pt>
                <c:pt idx="8">
                  <c:v>Productos de Reino Vegetal</c:v>
                </c:pt>
                <c:pt idx="9">
                  <c:v>Animales Vivos y Productos del Reino Animal</c:v>
                </c:pt>
              </c:strCache>
            </c:strRef>
          </c:cat>
          <c:val>
            <c:numRef>
              <c:f>porProducto!$B$35:$B$44</c:f>
              <c:numCache>
                <c:formatCode>"$"#,##0.00_);[Red]\("$"#,##0.00\)</c:formatCode>
                <c:ptCount val="10"/>
                <c:pt idx="0">
                  <c:v>1771.41</c:v>
                </c:pt>
                <c:pt idx="1">
                  <c:v>909.13</c:v>
                </c:pt>
                <c:pt idx="2">
                  <c:v>837.48</c:v>
                </c:pt>
                <c:pt idx="3">
                  <c:v>639.34</c:v>
                </c:pt>
                <c:pt idx="4">
                  <c:v>553.92999999999995</c:v>
                </c:pt>
                <c:pt idx="5">
                  <c:v>448.13</c:v>
                </c:pt>
                <c:pt idx="6">
                  <c:v>425.26</c:v>
                </c:pt>
                <c:pt idx="7">
                  <c:v>298.82</c:v>
                </c:pt>
                <c:pt idx="8">
                  <c:v>279.86</c:v>
                </c:pt>
                <c:pt idx="9">
                  <c:v>205.14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E-4816-A92B-CCA348E3E942}"/>
            </c:ext>
          </c:extLst>
        </c:ser>
        <c:ser>
          <c:idx val="1"/>
          <c:order val="1"/>
          <c:tx>
            <c:strRef>
              <c:f>porProducto!$C$34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porProducto!$A$35:$A$44</c:f>
              <c:strCache>
                <c:ptCount val="10"/>
                <c:pt idx="0">
                  <c:v>Productos Minerales</c:v>
                </c:pt>
                <c:pt idx="1">
                  <c:v>Maquinas, Aparatos y Material Eléctrico,...</c:v>
                </c:pt>
                <c:pt idx="2">
                  <c:v>Productos de las Industrias Químicas o Conexas</c:v>
                </c:pt>
                <c:pt idx="3">
                  <c:v>Pasta de Madera o de las demás materias fibrosas…,</c:v>
                </c:pt>
                <c:pt idx="4">
                  <c:v>Productos de las Industrias Alimentarias,…</c:v>
                </c:pt>
                <c:pt idx="5">
                  <c:v>Plástico y sus manufacturas, Caucho y sus manufacturas</c:v>
                </c:pt>
                <c:pt idx="6">
                  <c:v>Metales comunes y manufacturas de estos Metales</c:v>
                </c:pt>
                <c:pt idx="7">
                  <c:v>Material de Transporte</c:v>
                </c:pt>
                <c:pt idx="8">
                  <c:v>Productos de Reino Vegetal</c:v>
                </c:pt>
                <c:pt idx="9">
                  <c:v>Animales Vivos y Productos del Reino Animal</c:v>
                </c:pt>
              </c:strCache>
            </c:strRef>
          </c:cat>
          <c:val>
            <c:numRef>
              <c:f>porProducto!$C$35:$C$44</c:f>
              <c:numCache>
                <c:formatCode>"$"#,##0.00_);[Red]\("$"#,##0.00\)</c:formatCode>
                <c:ptCount val="10"/>
                <c:pt idx="0">
                  <c:v>1457.61</c:v>
                </c:pt>
                <c:pt idx="1">
                  <c:v>912.82</c:v>
                </c:pt>
                <c:pt idx="2">
                  <c:v>797.25</c:v>
                </c:pt>
                <c:pt idx="3">
                  <c:v>586.96</c:v>
                </c:pt>
                <c:pt idx="4">
                  <c:v>602.83000000000004</c:v>
                </c:pt>
                <c:pt idx="5">
                  <c:v>434.89</c:v>
                </c:pt>
                <c:pt idx="6">
                  <c:v>389.12</c:v>
                </c:pt>
                <c:pt idx="7">
                  <c:v>290.44</c:v>
                </c:pt>
                <c:pt idx="8">
                  <c:v>294.24</c:v>
                </c:pt>
                <c:pt idx="9">
                  <c:v>213.23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7E-4816-A92B-CCA348E3E942}"/>
            </c:ext>
          </c:extLst>
        </c:ser>
        <c:ser>
          <c:idx val="2"/>
          <c:order val="2"/>
          <c:tx>
            <c:strRef>
              <c:f>porProducto!$D$34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porProducto!$A$35:$A$44</c:f>
              <c:strCache>
                <c:ptCount val="10"/>
                <c:pt idx="0">
                  <c:v>Productos Minerales</c:v>
                </c:pt>
                <c:pt idx="1">
                  <c:v>Maquinas, Aparatos y Material Eléctrico,...</c:v>
                </c:pt>
                <c:pt idx="2">
                  <c:v>Productos de las Industrias Químicas o Conexas</c:v>
                </c:pt>
                <c:pt idx="3">
                  <c:v>Pasta de Madera o de las demás materias fibrosas…,</c:v>
                </c:pt>
                <c:pt idx="4">
                  <c:v>Productos de las Industrias Alimentarias,…</c:v>
                </c:pt>
                <c:pt idx="5">
                  <c:v>Plástico y sus manufacturas, Caucho y sus manufacturas</c:v>
                </c:pt>
                <c:pt idx="6">
                  <c:v>Metales comunes y manufacturas de estos Metales</c:v>
                </c:pt>
                <c:pt idx="7">
                  <c:v>Material de Transporte</c:v>
                </c:pt>
                <c:pt idx="8">
                  <c:v>Productos de Reino Vegetal</c:v>
                </c:pt>
                <c:pt idx="9">
                  <c:v>Animales Vivos y Productos del Reino Animal</c:v>
                </c:pt>
              </c:strCache>
            </c:strRef>
          </c:cat>
          <c:val>
            <c:numRef>
              <c:f>porProducto!$D$35:$D$44</c:f>
              <c:numCache>
                <c:formatCode>"$"#,##0.00_);[Red]\("$"#,##0.00\)</c:formatCode>
                <c:ptCount val="10"/>
                <c:pt idx="0">
                  <c:v>1175.27</c:v>
                </c:pt>
                <c:pt idx="1">
                  <c:v>1009.6</c:v>
                </c:pt>
                <c:pt idx="2">
                  <c:v>847.24</c:v>
                </c:pt>
                <c:pt idx="3">
                  <c:v>741.32</c:v>
                </c:pt>
                <c:pt idx="4">
                  <c:v>621.82000000000005</c:v>
                </c:pt>
                <c:pt idx="5">
                  <c:v>428.11</c:v>
                </c:pt>
                <c:pt idx="6">
                  <c:v>425.55</c:v>
                </c:pt>
                <c:pt idx="7">
                  <c:v>306.67</c:v>
                </c:pt>
                <c:pt idx="8">
                  <c:v>331.8</c:v>
                </c:pt>
                <c:pt idx="9">
                  <c:v>233.19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7E-4816-A92B-CCA348E3E942}"/>
            </c:ext>
          </c:extLst>
        </c:ser>
        <c:ser>
          <c:idx val="3"/>
          <c:order val="3"/>
          <c:tx>
            <c:strRef>
              <c:f>porProducto!$E$34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porProducto!$A$35:$A$44</c:f>
              <c:strCache>
                <c:ptCount val="10"/>
                <c:pt idx="0">
                  <c:v>Productos Minerales</c:v>
                </c:pt>
                <c:pt idx="1">
                  <c:v>Maquinas, Aparatos y Material Eléctrico,...</c:v>
                </c:pt>
                <c:pt idx="2">
                  <c:v>Productos de las Industrias Químicas o Conexas</c:v>
                </c:pt>
                <c:pt idx="3">
                  <c:v>Pasta de Madera o de las demás materias fibrosas…,</c:v>
                </c:pt>
                <c:pt idx="4">
                  <c:v>Productos de las Industrias Alimentarias,…</c:v>
                </c:pt>
                <c:pt idx="5">
                  <c:v>Plástico y sus manufacturas, Caucho y sus manufacturas</c:v>
                </c:pt>
                <c:pt idx="6">
                  <c:v>Metales comunes y manufacturas de estos Metales</c:v>
                </c:pt>
                <c:pt idx="7">
                  <c:v>Material de Transporte</c:v>
                </c:pt>
                <c:pt idx="8">
                  <c:v>Productos de Reino Vegetal</c:v>
                </c:pt>
                <c:pt idx="9">
                  <c:v>Animales Vivos y Productos del Reino Animal</c:v>
                </c:pt>
              </c:strCache>
            </c:strRef>
          </c:cat>
          <c:val>
            <c:numRef>
              <c:f>porProducto!$E$35:$E$44</c:f>
              <c:numCache>
                <c:formatCode>"$"#,##0.00_);[Red]\("$"#,##0.00\)</c:formatCode>
                <c:ptCount val="10"/>
                <c:pt idx="0">
                  <c:v>879.39</c:v>
                </c:pt>
                <c:pt idx="1">
                  <c:v>985.98</c:v>
                </c:pt>
                <c:pt idx="2">
                  <c:v>839.48</c:v>
                </c:pt>
                <c:pt idx="3">
                  <c:v>822.59</c:v>
                </c:pt>
                <c:pt idx="4">
                  <c:v>625.78</c:v>
                </c:pt>
                <c:pt idx="5">
                  <c:v>413.91</c:v>
                </c:pt>
                <c:pt idx="6">
                  <c:v>373.46</c:v>
                </c:pt>
                <c:pt idx="7">
                  <c:v>375.45</c:v>
                </c:pt>
                <c:pt idx="8">
                  <c:v>346.73</c:v>
                </c:pt>
                <c:pt idx="9">
                  <c:v>234.4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7E-4816-A92B-CCA348E3E942}"/>
            </c:ext>
          </c:extLst>
        </c:ser>
        <c:ser>
          <c:idx val="4"/>
          <c:order val="4"/>
          <c:tx>
            <c:strRef>
              <c:f>porProducto!$F$34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porProducto!$A$35:$A$44</c:f>
              <c:strCache>
                <c:ptCount val="10"/>
                <c:pt idx="0">
                  <c:v>Productos Minerales</c:v>
                </c:pt>
                <c:pt idx="1">
                  <c:v>Maquinas, Aparatos y Material Eléctrico,...</c:v>
                </c:pt>
                <c:pt idx="2">
                  <c:v>Productos de las Industrias Químicas o Conexas</c:v>
                </c:pt>
                <c:pt idx="3">
                  <c:v>Pasta de Madera o de las demás materias fibrosas…,</c:v>
                </c:pt>
                <c:pt idx="4">
                  <c:v>Productos de las Industrias Alimentarias,…</c:v>
                </c:pt>
                <c:pt idx="5">
                  <c:v>Plástico y sus manufacturas, Caucho y sus manufacturas</c:v>
                </c:pt>
                <c:pt idx="6">
                  <c:v>Metales comunes y manufacturas de estos Metales</c:v>
                </c:pt>
                <c:pt idx="7">
                  <c:v>Material de Transporte</c:v>
                </c:pt>
                <c:pt idx="8">
                  <c:v>Productos de Reino Vegetal</c:v>
                </c:pt>
                <c:pt idx="9">
                  <c:v>Animales Vivos y Productos del Reino Animal</c:v>
                </c:pt>
              </c:strCache>
            </c:strRef>
          </c:cat>
          <c:val>
            <c:numRef>
              <c:f>porProducto!$F$35:$F$44</c:f>
              <c:numCache>
                <c:formatCode>"$"#,##0.00_);[Red]\("$"#,##0.00\)</c:formatCode>
                <c:ptCount val="10"/>
                <c:pt idx="0">
                  <c:v>1018.64</c:v>
                </c:pt>
                <c:pt idx="1">
                  <c:v>962.56</c:v>
                </c:pt>
                <c:pt idx="2">
                  <c:v>803.52</c:v>
                </c:pt>
                <c:pt idx="3">
                  <c:v>411.95</c:v>
                </c:pt>
                <c:pt idx="4">
                  <c:v>624.46</c:v>
                </c:pt>
                <c:pt idx="5">
                  <c:v>416.72</c:v>
                </c:pt>
                <c:pt idx="6">
                  <c:v>443.15</c:v>
                </c:pt>
                <c:pt idx="7">
                  <c:v>376.77</c:v>
                </c:pt>
                <c:pt idx="8">
                  <c:v>314.35000000000002</c:v>
                </c:pt>
                <c:pt idx="9">
                  <c:v>239.14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7E-4816-A92B-CCA348E3E942}"/>
            </c:ext>
          </c:extLst>
        </c:ser>
        <c:ser>
          <c:idx val="5"/>
          <c:order val="5"/>
          <c:tx>
            <c:strRef>
              <c:f>porProducto!$G$34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porProducto!$A$35:$A$44</c:f>
              <c:strCache>
                <c:ptCount val="10"/>
                <c:pt idx="0">
                  <c:v>Productos Minerales</c:v>
                </c:pt>
                <c:pt idx="1">
                  <c:v>Maquinas, Aparatos y Material Eléctrico,...</c:v>
                </c:pt>
                <c:pt idx="2">
                  <c:v>Productos de las Industrias Químicas o Conexas</c:v>
                </c:pt>
                <c:pt idx="3">
                  <c:v>Pasta de Madera o de las demás materias fibrosas…,</c:v>
                </c:pt>
                <c:pt idx="4">
                  <c:v>Productos de las Industrias Alimentarias,…</c:v>
                </c:pt>
                <c:pt idx="5">
                  <c:v>Plástico y sus manufacturas, Caucho y sus manufacturas</c:v>
                </c:pt>
                <c:pt idx="6">
                  <c:v>Metales comunes y manufacturas de estos Metales</c:v>
                </c:pt>
                <c:pt idx="7">
                  <c:v>Material de Transporte</c:v>
                </c:pt>
                <c:pt idx="8">
                  <c:v>Productos de Reino Vegetal</c:v>
                </c:pt>
                <c:pt idx="9">
                  <c:v>Animales Vivos y Productos del Reino Animal</c:v>
                </c:pt>
              </c:strCache>
            </c:strRef>
          </c:cat>
          <c:val>
            <c:numRef>
              <c:f>porProducto!$G$35:$G$44</c:f>
              <c:numCache>
                <c:formatCode>"$"#,##0.00_);[Red]\("$"#,##0.00\)</c:formatCode>
                <c:ptCount val="10"/>
                <c:pt idx="0">
                  <c:v>1372.81</c:v>
                </c:pt>
                <c:pt idx="1">
                  <c:v>1096.29</c:v>
                </c:pt>
                <c:pt idx="2">
                  <c:v>869.13</c:v>
                </c:pt>
                <c:pt idx="3">
                  <c:v>438.72</c:v>
                </c:pt>
                <c:pt idx="4">
                  <c:v>669.51</c:v>
                </c:pt>
                <c:pt idx="5">
                  <c:v>452.5</c:v>
                </c:pt>
                <c:pt idx="6">
                  <c:v>535.94000000000005</c:v>
                </c:pt>
                <c:pt idx="7">
                  <c:v>406.2</c:v>
                </c:pt>
                <c:pt idx="8">
                  <c:v>356.45</c:v>
                </c:pt>
                <c:pt idx="9">
                  <c:v>254.29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7E-4816-A92B-CCA348E3E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2910207"/>
        <c:axId val="1622911039"/>
      </c:barChart>
      <c:catAx>
        <c:axId val="16229102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22911039"/>
        <c:crosses val="autoZero"/>
        <c:auto val="1"/>
        <c:lblAlgn val="ctr"/>
        <c:lblOffset val="100"/>
        <c:noMultiLvlLbl val="0"/>
      </c:catAx>
      <c:valAx>
        <c:axId val="1622911039"/>
        <c:scaling>
          <c:orientation val="minMax"/>
          <c:max val="1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22910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Valores expresados en millones de US$</a:t>
            </a:r>
          </a:p>
          <a:p>
            <a:pPr>
              <a:defRPr/>
            </a:pPr>
            <a:r>
              <a:rPr lang="es-SV"/>
              <a:t>Meses enero a septiembre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PorRegion!$B$32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PorRegion!$A$33:$A$42</c:f>
              <c:strCache>
                <c:ptCount val="10"/>
                <c:pt idx="0">
                  <c:v>AMERICA DEL NORTE</c:v>
                </c:pt>
                <c:pt idx="1">
                  <c:v>ASIA</c:v>
                </c:pt>
                <c:pt idx="2">
                  <c:v>AMERICA CENTRAL</c:v>
                </c:pt>
                <c:pt idx="3">
                  <c:v>AMERICA DEL SUR</c:v>
                </c:pt>
                <c:pt idx="4">
                  <c:v>EUROPA</c:v>
                </c:pt>
                <c:pt idx="5">
                  <c:v>EL CARIBE</c:v>
                </c:pt>
                <c:pt idx="6">
                  <c:v>OCEANIA</c:v>
                </c:pt>
                <c:pt idx="7">
                  <c:v>AFRICA</c:v>
                </c:pt>
                <c:pt idx="8">
                  <c:v>EXTRA ADUANAL</c:v>
                </c:pt>
                <c:pt idx="9">
                  <c:v>POLO SUR (REGION ANTARTICA)</c:v>
                </c:pt>
              </c:strCache>
            </c:strRef>
          </c:cat>
          <c:val>
            <c:numRef>
              <c:f>PorRegion!$B$33:$B$42</c:f>
              <c:numCache>
                <c:formatCode>"$"#,##0.00_);[Red]\("$"#,##0.00\)</c:formatCode>
                <c:ptCount val="10"/>
                <c:pt idx="0">
                  <c:v>3060.13</c:v>
                </c:pt>
                <c:pt idx="1">
                  <c:v>1273.6099999999999</c:v>
                </c:pt>
                <c:pt idx="2">
                  <c:v>1182.81</c:v>
                </c:pt>
                <c:pt idx="3">
                  <c:v>763.94</c:v>
                </c:pt>
                <c:pt idx="4">
                  <c:v>555.91999999999996</c:v>
                </c:pt>
                <c:pt idx="5">
                  <c:v>253.79</c:v>
                </c:pt>
                <c:pt idx="6">
                  <c:v>33.270000000000003</c:v>
                </c:pt>
                <c:pt idx="7">
                  <c:v>7.47</c:v>
                </c:pt>
                <c:pt idx="8">
                  <c:v>3.94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A-4EC8-B32A-314F49EAA7E8}"/>
            </c:ext>
          </c:extLst>
        </c:ser>
        <c:ser>
          <c:idx val="1"/>
          <c:order val="1"/>
          <c:tx>
            <c:strRef>
              <c:f>PorRegion!$C$32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PorRegion!$A$33:$A$42</c:f>
              <c:strCache>
                <c:ptCount val="10"/>
                <c:pt idx="0">
                  <c:v>AMERICA DEL NORTE</c:v>
                </c:pt>
                <c:pt idx="1">
                  <c:v>ASIA</c:v>
                </c:pt>
                <c:pt idx="2">
                  <c:v>AMERICA CENTRAL</c:v>
                </c:pt>
                <c:pt idx="3">
                  <c:v>AMERICA DEL SUR</c:v>
                </c:pt>
                <c:pt idx="4">
                  <c:v>EUROPA</c:v>
                </c:pt>
                <c:pt idx="5">
                  <c:v>EL CARIBE</c:v>
                </c:pt>
                <c:pt idx="6">
                  <c:v>OCEANIA</c:v>
                </c:pt>
                <c:pt idx="7">
                  <c:v>AFRICA</c:v>
                </c:pt>
                <c:pt idx="8">
                  <c:v>EXTRA ADUANAL</c:v>
                </c:pt>
                <c:pt idx="9">
                  <c:v>POLO SUR (REGION ANTARTICA)</c:v>
                </c:pt>
              </c:strCache>
            </c:strRef>
          </c:cat>
          <c:val>
            <c:numRef>
              <c:f>PorRegion!$C$33:$C$42</c:f>
              <c:numCache>
                <c:formatCode>"$"#,##0.00_);[Red]\("$"#,##0.00\)</c:formatCode>
                <c:ptCount val="10"/>
                <c:pt idx="0">
                  <c:v>3066.07</c:v>
                </c:pt>
                <c:pt idx="1">
                  <c:v>1265.1099999999999</c:v>
                </c:pt>
                <c:pt idx="2">
                  <c:v>1304.3800000000001</c:v>
                </c:pt>
                <c:pt idx="3">
                  <c:v>474.77</c:v>
                </c:pt>
                <c:pt idx="4">
                  <c:v>456.36</c:v>
                </c:pt>
                <c:pt idx="5">
                  <c:v>111.71</c:v>
                </c:pt>
                <c:pt idx="6">
                  <c:v>35.81</c:v>
                </c:pt>
                <c:pt idx="7">
                  <c:v>7.2</c:v>
                </c:pt>
                <c:pt idx="8">
                  <c:v>7.81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A-4EC8-B32A-314F49EAA7E8}"/>
            </c:ext>
          </c:extLst>
        </c:ser>
        <c:ser>
          <c:idx val="2"/>
          <c:order val="2"/>
          <c:tx>
            <c:strRef>
              <c:f>PorRegion!$D$32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PorRegion!$A$33:$A$42</c:f>
              <c:strCache>
                <c:ptCount val="10"/>
                <c:pt idx="0">
                  <c:v>AMERICA DEL NORTE</c:v>
                </c:pt>
                <c:pt idx="1">
                  <c:v>ASIA</c:v>
                </c:pt>
                <c:pt idx="2">
                  <c:v>AMERICA CENTRAL</c:v>
                </c:pt>
                <c:pt idx="3">
                  <c:v>AMERICA DEL SUR</c:v>
                </c:pt>
                <c:pt idx="4">
                  <c:v>EUROPA</c:v>
                </c:pt>
                <c:pt idx="5">
                  <c:v>EL CARIBE</c:v>
                </c:pt>
                <c:pt idx="6">
                  <c:v>OCEANIA</c:v>
                </c:pt>
                <c:pt idx="7">
                  <c:v>AFRICA</c:v>
                </c:pt>
                <c:pt idx="8">
                  <c:v>EXTRA ADUANAL</c:v>
                </c:pt>
                <c:pt idx="9">
                  <c:v>POLO SUR (REGION ANTARTICA)</c:v>
                </c:pt>
              </c:strCache>
            </c:strRef>
          </c:cat>
          <c:val>
            <c:numRef>
              <c:f>PorRegion!$D$33:$D$42</c:f>
              <c:numCache>
                <c:formatCode>"$"#,##0.00_);[Red]\("$"#,##0.00\)</c:formatCode>
                <c:ptCount val="10"/>
                <c:pt idx="0">
                  <c:v>3028.75</c:v>
                </c:pt>
                <c:pt idx="1">
                  <c:v>1456.43</c:v>
                </c:pt>
                <c:pt idx="2">
                  <c:v>1308.3900000000001</c:v>
                </c:pt>
                <c:pt idx="3">
                  <c:v>455.16</c:v>
                </c:pt>
                <c:pt idx="4">
                  <c:v>507.18</c:v>
                </c:pt>
                <c:pt idx="5">
                  <c:v>71.510000000000005</c:v>
                </c:pt>
                <c:pt idx="6">
                  <c:v>39.24</c:v>
                </c:pt>
                <c:pt idx="7">
                  <c:v>8.86</c:v>
                </c:pt>
                <c:pt idx="8">
                  <c:v>15.35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1A-4EC8-B32A-314F49EAA7E8}"/>
            </c:ext>
          </c:extLst>
        </c:ser>
        <c:ser>
          <c:idx val="3"/>
          <c:order val="3"/>
          <c:tx>
            <c:strRef>
              <c:f>PorRegion!$E$32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PorRegion!$A$33:$A$42</c:f>
              <c:strCache>
                <c:ptCount val="10"/>
                <c:pt idx="0">
                  <c:v>AMERICA DEL NORTE</c:v>
                </c:pt>
                <c:pt idx="1">
                  <c:v>ASIA</c:v>
                </c:pt>
                <c:pt idx="2">
                  <c:v>AMERICA CENTRAL</c:v>
                </c:pt>
                <c:pt idx="3">
                  <c:v>AMERICA DEL SUR</c:v>
                </c:pt>
                <c:pt idx="4">
                  <c:v>EUROPA</c:v>
                </c:pt>
                <c:pt idx="5">
                  <c:v>EL CARIBE</c:v>
                </c:pt>
                <c:pt idx="6">
                  <c:v>OCEANIA</c:v>
                </c:pt>
                <c:pt idx="7">
                  <c:v>AFRICA</c:v>
                </c:pt>
                <c:pt idx="8">
                  <c:v>EXTRA ADUANAL</c:v>
                </c:pt>
                <c:pt idx="9">
                  <c:v>POLO SUR (REGION ANTARTICA)</c:v>
                </c:pt>
              </c:strCache>
            </c:strRef>
          </c:cat>
          <c:val>
            <c:numRef>
              <c:f>PorRegion!$E$33:$E$42</c:f>
              <c:numCache>
                <c:formatCode>"$"#,##0.00_);[Red]\("$"#,##0.00\)</c:formatCode>
                <c:ptCount val="10"/>
                <c:pt idx="0">
                  <c:v>2896.6</c:v>
                </c:pt>
                <c:pt idx="1">
                  <c:v>1471.52</c:v>
                </c:pt>
                <c:pt idx="2">
                  <c:v>1250.6099999999999</c:v>
                </c:pt>
                <c:pt idx="3">
                  <c:v>473.78</c:v>
                </c:pt>
                <c:pt idx="4">
                  <c:v>482.09</c:v>
                </c:pt>
                <c:pt idx="5">
                  <c:v>68.099999999999994</c:v>
                </c:pt>
                <c:pt idx="6">
                  <c:v>33.409999999999997</c:v>
                </c:pt>
                <c:pt idx="7">
                  <c:v>7.69</c:v>
                </c:pt>
                <c:pt idx="8">
                  <c:v>14.17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1A-4EC8-B32A-314F49EAA7E8}"/>
            </c:ext>
          </c:extLst>
        </c:ser>
        <c:ser>
          <c:idx val="4"/>
          <c:order val="4"/>
          <c:tx>
            <c:strRef>
              <c:f>PorRegion!$F$32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PorRegion!$A$33:$A$42</c:f>
              <c:strCache>
                <c:ptCount val="10"/>
                <c:pt idx="0">
                  <c:v>AMERICA DEL NORTE</c:v>
                </c:pt>
                <c:pt idx="1">
                  <c:v>ASIA</c:v>
                </c:pt>
                <c:pt idx="2">
                  <c:v>AMERICA CENTRAL</c:v>
                </c:pt>
                <c:pt idx="3">
                  <c:v>AMERICA DEL SUR</c:v>
                </c:pt>
                <c:pt idx="4">
                  <c:v>EUROPA</c:v>
                </c:pt>
                <c:pt idx="5">
                  <c:v>EL CARIBE</c:v>
                </c:pt>
                <c:pt idx="6">
                  <c:v>OCEANIA</c:v>
                </c:pt>
                <c:pt idx="7">
                  <c:v>AFRICA</c:v>
                </c:pt>
                <c:pt idx="8">
                  <c:v>EXTRA ADUANAL</c:v>
                </c:pt>
                <c:pt idx="9">
                  <c:v>POLO SUR (REGION ANTARTICA)</c:v>
                </c:pt>
              </c:strCache>
            </c:strRef>
          </c:cat>
          <c:val>
            <c:numRef>
              <c:f>PorRegion!$F$33:$F$42</c:f>
              <c:numCache>
                <c:formatCode>"$"#,##0.00_);[Red]\("$"#,##0.00\)</c:formatCode>
                <c:ptCount val="10"/>
                <c:pt idx="0">
                  <c:v>2601.5100000000002</c:v>
                </c:pt>
                <c:pt idx="1">
                  <c:v>1484.31</c:v>
                </c:pt>
                <c:pt idx="2">
                  <c:v>1320.71</c:v>
                </c:pt>
                <c:pt idx="3">
                  <c:v>414.43</c:v>
                </c:pt>
                <c:pt idx="4">
                  <c:v>500.46</c:v>
                </c:pt>
                <c:pt idx="5">
                  <c:v>26.78</c:v>
                </c:pt>
                <c:pt idx="6">
                  <c:v>21.04</c:v>
                </c:pt>
                <c:pt idx="7">
                  <c:v>5.94</c:v>
                </c:pt>
                <c:pt idx="8">
                  <c:v>26.98</c:v>
                </c:pt>
                <c:pt idx="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1A-4EC8-B32A-314F49EAA7E8}"/>
            </c:ext>
          </c:extLst>
        </c:ser>
        <c:ser>
          <c:idx val="5"/>
          <c:order val="5"/>
          <c:tx>
            <c:strRef>
              <c:f>PorRegion!$G$32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PorRegion!$A$33:$A$42</c:f>
              <c:strCache>
                <c:ptCount val="10"/>
                <c:pt idx="0">
                  <c:v>AMERICA DEL NORTE</c:v>
                </c:pt>
                <c:pt idx="1">
                  <c:v>ASIA</c:v>
                </c:pt>
                <c:pt idx="2">
                  <c:v>AMERICA CENTRAL</c:v>
                </c:pt>
                <c:pt idx="3">
                  <c:v>AMERICA DEL SUR</c:v>
                </c:pt>
                <c:pt idx="4">
                  <c:v>EUROPA</c:v>
                </c:pt>
                <c:pt idx="5">
                  <c:v>EL CARIBE</c:v>
                </c:pt>
                <c:pt idx="6">
                  <c:v>OCEANIA</c:v>
                </c:pt>
                <c:pt idx="7">
                  <c:v>AFRICA</c:v>
                </c:pt>
                <c:pt idx="8">
                  <c:v>EXTRA ADUANAL</c:v>
                </c:pt>
                <c:pt idx="9">
                  <c:v>POLO SUR (REGION ANTARTICA)</c:v>
                </c:pt>
              </c:strCache>
            </c:strRef>
          </c:cat>
          <c:val>
            <c:numRef>
              <c:f>PorRegion!$G$33:$G$42</c:f>
              <c:numCache>
                <c:formatCode>"$"#,##0.00_);[Red]\("$"#,##0.00\)</c:formatCode>
                <c:ptCount val="10"/>
                <c:pt idx="0">
                  <c:v>3018.44</c:v>
                </c:pt>
                <c:pt idx="1">
                  <c:v>1665.86</c:v>
                </c:pt>
                <c:pt idx="2">
                  <c:v>1449.69</c:v>
                </c:pt>
                <c:pt idx="3">
                  <c:v>449.12</c:v>
                </c:pt>
                <c:pt idx="4">
                  <c:v>625.51</c:v>
                </c:pt>
                <c:pt idx="5">
                  <c:v>16.11</c:v>
                </c:pt>
                <c:pt idx="6">
                  <c:v>29.39</c:v>
                </c:pt>
                <c:pt idx="7">
                  <c:v>6.42</c:v>
                </c:pt>
                <c:pt idx="8">
                  <c:v>37.89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1A-4EC8-B32A-314F49EAA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2643888"/>
        <c:axId val="923446400"/>
      </c:barChart>
      <c:catAx>
        <c:axId val="97264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23446400"/>
        <c:crosses val="autoZero"/>
        <c:auto val="1"/>
        <c:lblAlgn val="ctr"/>
        <c:lblOffset val="100"/>
        <c:noMultiLvlLbl val="0"/>
      </c:catAx>
      <c:valAx>
        <c:axId val="92344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7264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Valores expresados en Millones de US$</a:t>
            </a:r>
          </a:p>
          <a:p>
            <a:pPr>
              <a:defRPr/>
            </a:pPr>
            <a:r>
              <a:rPr lang="es-SV"/>
              <a:t>Meses enero a septiembre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porPais!$B$35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porPais!$A$36:$A$45</c:f>
              <c:strCache>
                <c:ptCount val="10"/>
                <c:pt idx="0">
                  <c:v>Estados Unidos</c:v>
                </c:pt>
                <c:pt idx="1">
                  <c:v>China</c:v>
                </c:pt>
                <c:pt idx="2">
                  <c:v>Guatemala</c:v>
                </c:pt>
                <c:pt idx="3">
                  <c:v>México</c:v>
                </c:pt>
                <c:pt idx="4">
                  <c:v>Costa Rica</c:v>
                </c:pt>
                <c:pt idx="5">
                  <c:v>Honduras</c:v>
                </c:pt>
                <c:pt idx="6">
                  <c:v>Korea</c:v>
                </c:pt>
                <c:pt idx="7">
                  <c:v>Nicaragua</c:v>
                </c:pt>
                <c:pt idx="8">
                  <c:v>Japón</c:v>
                </c:pt>
                <c:pt idx="9">
                  <c:v>Alemania</c:v>
                </c:pt>
              </c:strCache>
            </c:strRef>
          </c:cat>
          <c:val>
            <c:numRef>
              <c:f>porPais!$B$36:$B$45</c:f>
              <c:numCache>
                <c:formatCode>"$"#,##0.00_);[Red]\("$"#,##0.00\)</c:formatCode>
                <c:ptCount val="10"/>
                <c:pt idx="0">
                  <c:v>2497.27</c:v>
                </c:pt>
                <c:pt idx="1">
                  <c:v>676.44</c:v>
                </c:pt>
                <c:pt idx="2">
                  <c:v>600.64</c:v>
                </c:pt>
                <c:pt idx="3">
                  <c:v>511.45</c:v>
                </c:pt>
                <c:pt idx="4">
                  <c:v>211.03</c:v>
                </c:pt>
                <c:pt idx="5">
                  <c:v>202.46</c:v>
                </c:pt>
                <c:pt idx="6">
                  <c:v>146.58000000000001</c:v>
                </c:pt>
                <c:pt idx="7">
                  <c:v>141.22</c:v>
                </c:pt>
                <c:pt idx="8">
                  <c:v>135.29</c:v>
                </c:pt>
                <c:pt idx="9">
                  <c:v>133.44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3-4984-A828-68ADD06CB3B9}"/>
            </c:ext>
          </c:extLst>
        </c:ser>
        <c:ser>
          <c:idx val="1"/>
          <c:order val="1"/>
          <c:tx>
            <c:strRef>
              <c:f>porPais!$C$35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porPais!$A$36:$A$45</c:f>
              <c:strCache>
                <c:ptCount val="10"/>
                <c:pt idx="0">
                  <c:v>Estados Unidos</c:v>
                </c:pt>
                <c:pt idx="1">
                  <c:v>China</c:v>
                </c:pt>
                <c:pt idx="2">
                  <c:v>Guatemala</c:v>
                </c:pt>
                <c:pt idx="3">
                  <c:v>México</c:v>
                </c:pt>
                <c:pt idx="4">
                  <c:v>Costa Rica</c:v>
                </c:pt>
                <c:pt idx="5">
                  <c:v>Honduras</c:v>
                </c:pt>
                <c:pt idx="6">
                  <c:v>Korea</c:v>
                </c:pt>
                <c:pt idx="7">
                  <c:v>Nicaragua</c:v>
                </c:pt>
                <c:pt idx="8">
                  <c:v>Japón</c:v>
                </c:pt>
                <c:pt idx="9">
                  <c:v>Alemania</c:v>
                </c:pt>
              </c:strCache>
            </c:strRef>
          </c:cat>
          <c:val>
            <c:numRef>
              <c:f>porPais!$C$36:$C$45</c:f>
              <c:numCache>
                <c:formatCode>"$"#,##0.00_);[Red]\("$"#,##0.00\)</c:formatCode>
                <c:ptCount val="10"/>
                <c:pt idx="0">
                  <c:v>2503.13</c:v>
                </c:pt>
                <c:pt idx="1">
                  <c:v>742.67</c:v>
                </c:pt>
                <c:pt idx="2">
                  <c:v>719.78</c:v>
                </c:pt>
                <c:pt idx="3">
                  <c:v>502.74</c:v>
                </c:pt>
                <c:pt idx="4">
                  <c:v>193.36</c:v>
                </c:pt>
                <c:pt idx="5">
                  <c:v>206.99</c:v>
                </c:pt>
                <c:pt idx="6">
                  <c:v>117.86</c:v>
                </c:pt>
                <c:pt idx="7">
                  <c:v>150.88999999999999</c:v>
                </c:pt>
                <c:pt idx="8">
                  <c:v>119.66</c:v>
                </c:pt>
                <c:pt idx="9">
                  <c:v>125.62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D3-4984-A828-68ADD06CB3B9}"/>
            </c:ext>
          </c:extLst>
        </c:ser>
        <c:ser>
          <c:idx val="2"/>
          <c:order val="2"/>
          <c:tx>
            <c:strRef>
              <c:f>porPais!$D$35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porPais!$A$36:$A$45</c:f>
              <c:strCache>
                <c:ptCount val="10"/>
                <c:pt idx="0">
                  <c:v>Estados Unidos</c:v>
                </c:pt>
                <c:pt idx="1">
                  <c:v>China</c:v>
                </c:pt>
                <c:pt idx="2">
                  <c:v>Guatemala</c:v>
                </c:pt>
                <c:pt idx="3">
                  <c:v>México</c:v>
                </c:pt>
                <c:pt idx="4">
                  <c:v>Costa Rica</c:v>
                </c:pt>
                <c:pt idx="5">
                  <c:v>Honduras</c:v>
                </c:pt>
                <c:pt idx="6">
                  <c:v>Korea</c:v>
                </c:pt>
                <c:pt idx="7">
                  <c:v>Nicaragua</c:v>
                </c:pt>
                <c:pt idx="8">
                  <c:v>Japón</c:v>
                </c:pt>
                <c:pt idx="9">
                  <c:v>Alemania</c:v>
                </c:pt>
              </c:strCache>
            </c:strRef>
          </c:cat>
          <c:val>
            <c:numRef>
              <c:f>porPais!$D$36:$D$45</c:f>
              <c:numCache>
                <c:formatCode>"$"#,##0.00_);[Red]\("$"#,##0.00\)</c:formatCode>
                <c:ptCount val="10"/>
                <c:pt idx="0">
                  <c:v>2445.52</c:v>
                </c:pt>
                <c:pt idx="1">
                  <c:v>878.82</c:v>
                </c:pt>
                <c:pt idx="2">
                  <c:v>709.22</c:v>
                </c:pt>
                <c:pt idx="3">
                  <c:v>521.41999999999996</c:v>
                </c:pt>
                <c:pt idx="4">
                  <c:v>182.9</c:v>
                </c:pt>
                <c:pt idx="5">
                  <c:v>212.65</c:v>
                </c:pt>
                <c:pt idx="6">
                  <c:v>132.25</c:v>
                </c:pt>
                <c:pt idx="7">
                  <c:v>178.99</c:v>
                </c:pt>
                <c:pt idx="8">
                  <c:v>124.61</c:v>
                </c:pt>
                <c:pt idx="9">
                  <c:v>142.27000000000001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D3-4984-A828-68ADD06CB3B9}"/>
            </c:ext>
          </c:extLst>
        </c:ser>
        <c:ser>
          <c:idx val="3"/>
          <c:order val="3"/>
          <c:tx>
            <c:strRef>
              <c:f>porPais!$E$35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porPais!$A$36:$A$45</c:f>
              <c:strCache>
                <c:ptCount val="10"/>
                <c:pt idx="0">
                  <c:v>Estados Unidos</c:v>
                </c:pt>
                <c:pt idx="1">
                  <c:v>China</c:v>
                </c:pt>
                <c:pt idx="2">
                  <c:v>Guatemala</c:v>
                </c:pt>
                <c:pt idx="3">
                  <c:v>México</c:v>
                </c:pt>
                <c:pt idx="4">
                  <c:v>Costa Rica</c:v>
                </c:pt>
                <c:pt idx="5">
                  <c:v>Honduras</c:v>
                </c:pt>
                <c:pt idx="6">
                  <c:v>Korea</c:v>
                </c:pt>
                <c:pt idx="7">
                  <c:v>Nicaragua</c:v>
                </c:pt>
                <c:pt idx="8">
                  <c:v>Japón</c:v>
                </c:pt>
                <c:pt idx="9">
                  <c:v>Alemania</c:v>
                </c:pt>
              </c:strCache>
            </c:strRef>
          </c:cat>
          <c:val>
            <c:numRef>
              <c:f>porPais!$E$36:$E$45</c:f>
              <c:numCache>
                <c:formatCode>"$"#,##0.00_);[Red]\("$"#,##0.00\)</c:formatCode>
                <c:ptCount val="10"/>
                <c:pt idx="0">
                  <c:v>2326.36</c:v>
                </c:pt>
                <c:pt idx="1">
                  <c:v>917.71</c:v>
                </c:pt>
                <c:pt idx="2">
                  <c:v>661.03</c:v>
                </c:pt>
                <c:pt idx="3">
                  <c:v>513.88</c:v>
                </c:pt>
                <c:pt idx="4">
                  <c:v>177.38</c:v>
                </c:pt>
                <c:pt idx="5">
                  <c:v>211.12</c:v>
                </c:pt>
                <c:pt idx="6">
                  <c:v>102.05</c:v>
                </c:pt>
                <c:pt idx="7">
                  <c:v>177.39</c:v>
                </c:pt>
                <c:pt idx="8">
                  <c:v>132.37</c:v>
                </c:pt>
                <c:pt idx="9">
                  <c:v>136.22999999999999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D3-4984-A828-68ADD06CB3B9}"/>
            </c:ext>
          </c:extLst>
        </c:ser>
        <c:ser>
          <c:idx val="4"/>
          <c:order val="4"/>
          <c:tx>
            <c:strRef>
              <c:f>porPais!$F$35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porPais!$A$36:$A$45</c:f>
              <c:strCache>
                <c:ptCount val="10"/>
                <c:pt idx="0">
                  <c:v>Estados Unidos</c:v>
                </c:pt>
                <c:pt idx="1">
                  <c:v>China</c:v>
                </c:pt>
                <c:pt idx="2">
                  <c:v>Guatemala</c:v>
                </c:pt>
                <c:pt idx="3">
                  <c:v>México</c:v>
                </c:pt>
                <c:pt idx="4">
                  <c:v>Costa Rica</c:v>
                </c:pt>
                <c:pt idx="5">
                  <c:v>Honduras</c:v>
                </c:pt>
                <c:pt idx="6">
                  <c:v>Korea</c:v>
                </c:pt>
                <c:pt idx="7">
                  <c:v>Nicaragua</c:v>
                </c:pt>
                <c:pt idx="8">
                  <c:v>Japón</c:v>
                </c:pt>
                <c:pt idx="9">
                  <c:v>Alemania</c:v>
                </c:pt>
              </c:strCache>
            </c:strRef>
          </c:cat>
          <c:val>
            <c:numRef>
              <c:f>porPais!$F$36:$F$45</c:f>
              <c:numCache>
                <c:formatCode>"$"#,##0.00_);[Red]\("$"#,##0.00\)</c:formatCode>
                <c:ptCount val="10"/>
                <c:pt idx="0">
                  <c:v>2018.06</c:v>
                </c:pt>
                <c:pt idx="1">
                  <c:v>869.59</c:v>
                </c:pt>
                <c:pt idx="2">
                  <c:v>695.86</c:v>
                </c:pt>
                <c:pt idx="3">
                  <c:v>526.54999999999995</c:v>
                </c:pt>
                <c:pt idx="4">
                  <c:v>176.33</c:v>
                </c:pt>
                <c:pt idx="5">
                  <c:v>206.44</c:v>
                </c:pt>
                <c:pt idx="6">
                  <c:v>155.74</c:v>
                </c:pt>
                <c:pt idx="7">
                  <c:v>190.72</c:v>
                </c:pt>
                <c:pt idx="8">
                  <c:v>135.46</c:v>
                </c:pt>
                <c:pt idx="9">
                  <c:v>133.11000000000001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D3-4984-A828-68ADD06CB3B9}"/>
            </c:ext>
          </c:extLst>
        </c:ser>
        <c:ser>
          <c:idx val="5"/>
          <c:order val="5"/>
          <c:tx>
            <c:strRef>
              <c:f>porPais!$G$35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porPais!$A$36:$A$45</c:f>
              <c:strCache>
                <c:ptCount val="10"/>
                <c:pt idx="0">
                  <c:v>Estados Unidos</c:v>
                </c:pt>
                <c:pt idx="1">
                  <c:v>China</c:v>
                </c:pt>
                <c:pt idx="2">
                  <c:v>Guatemala</c:v>
                </c:pt>
                <c:pt idx="3">
                  <c:v>México</c:v>
                </c:pt>
                <c:pt idx="4">
                  <c:v>Costa Rica</c:v>
                </c:pt>
                <c:pt idx="5">
                  <c:v>Honduras</c:v>
                </c:pt>
                <c:pt idx="6">
                  <c:v>Korea</c:v>
                </c:pt>
                <c:pt idx="7">
                  <c:v>Nicaragua</c:v>
                </c:pt>
                <c:pt idx="8">
                  <c:v>Japón</c:v>
                </c:pt>
                <c:pt idx="9">
                  <c:v>Alemania</c:v>
                </c:pt>
              </c:strCache>
            </c:strRef>
          </c:cat>
          <c:val>
            <c:numRef>
              <c:f>porPais!$G$36:$G$45</c:f>
              <c:numCache>
                <c:formatCode>"$"#,##0.00_);[Red]\("$"#,##0.00\)</c:formatCode>
                <c:ptCount val="10"/>
                <c:pt idx="0">
                  <c:v>2334.19</c:v>
                </c:pt>
                <c:pt idx="1">
                  <c:v>971.44</c:v>
                </c:pt>
                <c:pt idx="2">
                  <c:v>786.08</c:v>
                </c:pt>
                <c:pt idx="3">
                  <c:v>628.44000000000005</c:v>
                </c:pt>
                <c:pt idx="4">
                  <c:v>198.81</c:v>
                </c:pt>
                <c:pt idx="5">
                  <c:v>218.56</c:v>
                </c:pt>
                <c:pt idx="6">
                  <c:v>153.21</c:v>
                </c:pt>
                <c:pt idx="7">
                  <c:v>193.17</c:v>
                </c:pt>
                <c:pt idx="8">
                  <c:v>144.62</c:v>
                </c:pt>
                <c:pt idx="9">
                  <c:v>124.58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D3-4984-A828-68ADD06CB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9061184"/>
        <c:axId val="1099061600"/>
      </c:barChart>
      <c:catAx>
        <c:axId val="109906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99061600"/>
        <c:crosses val="autoZero"/>
        <c:auto val="1"/>
        <c:lblAlgn val="ctr"/>
        <c:lblOffset val="100"/>
        <c:noMultiLvlLbl val="0"/>
      </c:catAx>
      <c:valAx>
        <c:axId val="1099061600"/>
        <c:scaling>
          <c:orientation val="minMax"/>
          <c:max val="26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9906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600" dirty="0"/>
              <a:t>IMPORTACIONES VALOR CIF CON Y SIN TLC</a:t>
            </a:r>
          </a:p>
          <a:p>
            <a:pPr>
              <a:defRPr/>
            </a:pPr>
            <a:r>
              <a:rPr lang="es-SV" sz="1600" dirty="0"/>
              <a:t>EN MILLONES DE DOLARES ENERO A SEPTIEMBRE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conYsinLC!$A$19</c:f>
              <c:strCache>
                <c:ptCount val="1"/>
                <c:pt idx="0">
                  <c:v>SIN TLC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conYsinLC!$B$18:$G$18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conYsinLC!$B$19:$G$19</c:f>
              <c:numCache>
                <c:formatCode>"$"#,##0.00_);[Red]\("$"#,##0.00\)</c:formatCode>
                <c:ptCount val="6"/>
                <c:pt idx="0">
                  <c:v>6454.52</c:v>
                </c:pt>
                <c:pt idx="1">
                  <c:v>5979.35</c:v>
                </c:pt>
                <c:pt idx="2">
                  <c:v>6089.39</c:v>
                </c:pt>
                <c:pt idx="3">
                  <c:v>5844.03</c:v>
                </c:pt>
                <c:pt idx="4">
                  <c:v>5544.49</c:v>
                </c:pt>
                <c:pt idx="5">
                  <c:v>6288.78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3-45D1-A72F-38EFEABBB4B3}"/>
            </c:ext>
          </c:extLst>
        </c:ser>
        <c:ser>
          <c:idx val="1"/>
          <c:order val="1"/>
          <c:tx>
            <c:strRef>
              <c:f>conYsinLC!$A$20</c:f>
              <c:strCache>
                <c:ptCount val="1"/>
                <c:pt idx="0">
                  <c:v>CON TLC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conYsinLC!$B$18:$G$18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conYsinLC!$B$20:$G$20</c:f>
              <c:numCache>
                <c:formatCode>"$"#,##0.00_);[Red]\("$"#,##0.00\)</c:formatCode>
                <c:ptCount val="6"/>
                <c:pt idx="0">
                  <c:v>649.22</c:v>
                </c:pt>
                <c:pt idx="1">
                  <c:v>736.51</c:v>
                </c:pt>
                <c:pt idx="2">
                  <c:v>775.93</c:v>
                </c:pt>
                <c:pt idx="3">
                  <c:v>805.42</c:v>
                </c:pt>
                <c:pt idx="4">
                  <c:v>839.1</c:v>
                </c:pt>
                <c:pt idx="5">
                  <c:v>981.68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03-45D1-A72F-38EFEABBB4B3}"/>
            </c:ext>
          </c:extLst>
        </c:ser>
        <c:ser>
          <c:idx val="2"/>
          <c:order val="2"/>
          <c:tx>
            <c:strRef>
              <c:f>conYsinLC!$A$21</c:f>
              <c:strCache>
                <c:ptCount val="1"/>
                <c:pt idx="0">
                  <c:v>CONTINGENTE NACIONAL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conYsinLC!$B$18:$G$18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conYsinLC!$B$21:$G$21</c:f>
              <c:numCache>
                <c:formatCode>"$"#,##0.00_);[Red]\("$"#,##0.00\)</c:formatCode>
                <c:ptCount val="6"/>
                <c:pt idx="0">
                  <c:v>31.14</c:v>
                </c:pt>
                <c:pt idx="1">
                  <c:v>13.36</c:v>
                </c:pt>
                <c:pt idx="2">
                  <c:v>25.54</c:v>
                </c:pt>
                <c:pt idx="3">
                  <c:v>48.51</c:v>
                </c:pt>
                <c:pt idx="4">
                  <c:v>18.57</c:v>
                </c:pt>
                <c:pt idx="5">
                  <c:v>28.04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03-45D1-A72F-38EFEABBB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054450208"/>
        <c:axId val="1054436896"/>
      </c:barChart>
      <c:catAx>
        <c:axId val="10544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54436896"/>
        <c:crosses val="autoZero"/>
        <c:auto val="1"/>
        <c:lblAlgn val="ctr"/>
        <c:lblOffset val="100"/>
        <c:noMultiLvlLbl val="0"/>
      </c:catAx>
      <c:valAx>
        <c:axId val="1054436896"/>
        <c:scaling>
          <c:orientation val="minMax"/>
        </c:scaling>
        <c:delete val="0"/>
        <c:axPos val="l"/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5445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Valores</a:t>
            </a:r>
            <a:r>
              <a:rPr lang="es-SV" baseline="0"/>
              <a:t> expresados en Millones de US$</a:t>
            </a:r>
          </a:p>
          <a:p>
            <a:pPr>
              <a:defRPr/>
            </a:pPr>
            <a:r>
              <a:rPr lang="es-SV" baseline="0"/>
              <a:t>Enero a septiembre 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DetalleTLC!$B$38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DetalleTLC!$A$39:$A$51</c:f>
              <c:strCache>
                <c:ptCount val="13"/>
                <c:pt idx="0">
                  <c:v>TLC MEXICO</c:v>
                </c:pt>
                <c:pt idx="1">
                  <c:v>TLC ESTADOS UNIDOS</c:v>
                </c:pt>
                <c:pt idx="2">
                  <c:v>TLC ESTADOS UNIDOS C/ CONTINGENTE</c:v>
                </c:pt>
                <c:pt idx="3">
                  <c:v>TLC UNION EUROPEA</c:v>
                </c:pt>
                <c:pt idx="4">
                  <c:v>TLC CHILE</c:v>
                </c:pt>
                <c:pt idx="5">
                  <c:v>TLC COLOMBIA</c:v>
                </c:pt>
                <c:pt idx="6">
                  <c:v>TLC TAIWAN</c:v>
                </c:pt>
                <c:pt idx="7">
                  <c:v>TLC REPUBLICA DOMINICANA</c:v>
                </c:pt>
                <c:pt idx="8">
                  <c:v>TLC PANAMA</c:v>
                </c:pt>
                <c:pt idx="9">
                  <c:v>TLC UNION EUROPEA C/ CONTINGENTE</c:v>
                </c:pt>
                <c:pt idx="10">
                  <c:v>TLC ECUADOR</c:v>
                </c:pt>
                <c:pt idx="11">
                  <c:v>TLC CUBA</c:v>
                </c:pt>
                <c:pt idx="12">
                  <c:v>TLC MEXICO C/ SALVAGUARDA</c:v>
                </c:pt>
              </c:strCache>
            </c:strRef>
          </c:cat>
          <c:val>
            <c:numRef>
              <c:f>DetalleTLC!$B$39:$B$51</c:f>
              <c:numCache>
                <c:formatCode>"$"#,##0.00_);[Red]\("$"#,##0.00\)</c:formatCode>
                <c:ptCount val="13"/>
                <c:pt idx="0">
                  <c:v>282.63</c:v>
                </c:pt>
                <c:pt idx="1">
                  <c:v>256.82</c:v>
                </c:pt>
                <c:pt idx="2">
                  <c:v>65.319999999999993</c:v>
                </c:pt>
                <c:pt idx="3">
                  <c:v>0</c:v>
                </c:pt>
                <c:pt idx="4">
                  <c:v>25.01</c:v>
                </c:pt>
                <c:pt idx="5">
                  <c:v>6.34</c:v>
                </c:pt>
                <c:pt idx="6">
                  <c:v>6.91</c:v>
                </c:pt>
                <c:pt idx="7">
                  <c:v>0.54</c:v>
                </c:pt>
                <c:pt idx="8">
                  <c:v>5.65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3-4675-9A9D-72EE935A7DDF}"/>
            </c:ext>
          </c:extLst>
        </c:ser>
        <c:ser>
          <c:idx val="1"/>
          <c:order val="1"/>
          <c:tx>
            <c:strRef>
              <c:f>DetalleTLC!$C$38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DetalleTLC!$A$39:$A$51</c:f>
              <c:strCache>
                <c:ptCount val="13"/>
                <c:pt idx="0">
                  <c:v>TLC MEXICO</c:v>
                </c:pt>
                <c:pt idx="1">
                  <c:v>TLC ESTADOS UNIDOS</c:v>
                </c:pt>
                <c:pt idx="2">
                  <c:v>TLC ESTADOS UNIDOS C/ CONTINGENTE</c:v>
                </c:pt>
                <c:pt idx="3">
                  <c:v>TLC UNION EUROPEA</c:v>
                </c:pt>
                <c:pt idx="4">
                  <c:v>TLC CHILE</c:v>
                </c:pt>
                <c:pt idx="5">
                  <c:v>TLC COLOMBIA</c:v>
                </c:pt>
                <c:pt idx="6">
                  <c:v>TLC TAIWAN</c:v>
                </c:pt>
                <c:pt idx="7">
                  <c:v>TLC REPUBLICA DOMINICANA</c:v>
                </c:pt>
                <c:pt idx="8">
                  <c:v>TLC PANAMA</c:v>
                </c:pt>
                <c:pt idx="9">
                  <c:v>TLC UNION EUROPEA C/ CONTINGENTE</c:v>
                </c:pt>
                <c:pt idx="10">
                  <c:v>TLC ECUADOR</c:v>
                </c:pt>
                <c:pt idx="11">
                  <c:v>TLC CUBA</c:v>
                </c:pt>
                <c:pt idx="12">
                  <c:v>TLC MEXICO C/ SALVAGUARDA</c:v>
                </c:pt>
              </c:strCache>
            </c:strRef>
          </c:cat>
          <c:val>
            <c:numRef>
              <c:f>DetalleTLC!$C$39:$C$51</c:f>
              <c:numCache>
                <c:formatCode>"$"#,##0.00_);[Red]\("$"#,##0.00\)</c:formatCode>
                <c:ptCount val="13"/>
                <c:pt idx="0">
                  <c:v>316.07</c:v>
                </c:pt>
                <c:pt idx="1">
                  <c:v>274.45</c:v>
                </c:pt>
                <c:pt idx="2">
                  <c:v>83.4</c:v>
                </c:pt>
                <c:pt idx="3">
                  <c:v>16.95</c:v>
                </c:pt>
                <c:pt idx="4">
                  <c:v>30.66</c:v>
                </c:pt>
                <c:pt idx="5">
                  <c:v>7.07</c:v>
                </c:pt>
                <c:pt idx="6">
                  <c:v>7.24</c:v>
                </c:pt>
                <c:pt idx="7">
                  <c:v>0.11</c:v>
                </c:pt>
                <c:pt idx="8">
                  <c:v>0.37</c:v>
                </c:pt>
                <c:pt idx="9">
                  <c:v>0.15</c:v>
                </c:pt>
                <c:pt idx="10">
                  <c:v>0</c:v>
                </c:pt>
                <c:pt idx="11">
                  <c:v>0.03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3-4675-9A9D-72EE935A7DDF}"/>
            </c:ext>
          </c:extLst>
        </c:ser>
        <c:ser>
          <c:idx val="2"/>
          <c:order val="2"/>
          <c:tx>
            <c:strRef>
              <c:f>DetalleTLC!$D$38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DetalleTLC!$A$39:$A$51</c:f>
              <c:strCache>
                <c:ptCount val="13"/>
                <c:pt idx="0">
                  <c:v>TLC MEXICO</c:v>
                </c:pt>
                <c:pt idx="1">
                  <c:v>TLC ESTADOS UNIDOS</c:v>
                </c:pt>
                <c:pt idx="2">
                  <c:v>TLC ESTADOS UNIDOS C/ CONTINGENTE</c:v>
                </c:pt>
                <c:pt idx="3">
                  <c:v>TLC UNION EUROPEA</c:v>
                </c:pt>
                <c:pt idx="4">
                  <c:v>TLC CHILE</c:v>
                </c:pt>
                <c:pt idx="5">
                  <c:v>TLC COLOMBIA</c:v>
                </c:pt>
                <c:pt idx="6">
                  <c:v>TLC TAIWAN</c:v>
                </c:pt>
                <c:pt idx="7">
                  <c:v>TLC REPUBLICA DOMINICANA</c:v>
                </c:pt>
                <c:pt idx="8">
                  <c:v>TLC PANAMA</c:v>
                </c:pt>
                <c:pt idx="9">
                  <c:v>TLC UNION EUROPEA C/ CONTINGENTE</c:v>
                </c:pt>
                <c:pt idx="10">
                  <c:v>TLC ECUADOR</c:v>
                </c:pt>
                <c:pt idx="11">
                  <c:v>TLC CUBA</c:v>
                </c:pt>
                <c:pt idx="12">
                  <c:v>TLC MEXICO C/ SALVAGUARDA</c:v>
                </c:pt>
              </c:strCache>
            </c:strRef>
          </c:cat>
          <c:val>
            <c:numRef>
              <c:f>DetalleTLC!$D$39:$D$51</c:f>
              <c:numCache>
                <c:formatCode>"$"#,##0.00_);[Red]\("$"#,##0.00\)</c:formatCode>
                <c:ptCount val="13"/>
                <c:pt idx="0">
                  <c:v>319.92</c:v>
                </c:pt>
                <c:pt idx="1">
                  <c:v>295.51</c:v>
                </c:pt>
                <c:pt idx="2">
                  <c:v>86.97</c:v>
                </c:pt>
                <c:pt idx="3">
                  <c:v>29.49</c:v>
                </c:pt>
                <c:pt idx="4">
                  <c:v>23.94</c:v>
                </c:pt>
                <c:pt idx="5">
                  <c:v>10.48</c:v>
                </c:pt>
                <c:pt idx="6">
                  <c:v>7.52</c:v>
                </c:pt>
                <c:pt idx="7">
                  <c:v>0.93</c:v>
                </c:pt>
                <c:pt idx="8">
                  <c:v>0.28000000000000003</c:v>
                </c:pt>
                <c:pt idx="9">
                  <c:v>0.86</c:v>
                </c:pt>
                <c:pt idx="10">
                  <c:v>0</c:v>
                </c:pt>
                <c:pt idx="11">
                  <c:v>0.03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3-4675-9A9D-72EE935A7DDF}"/>
            </c:ext>
          </c:extLst>
        </c:ser>
        <c:ser>
          <c:idx val="3"/>
          <c:order val="3"/>
          <c:tx>
            <c:strRef>
              <c:f>DetalleTLC!$E$38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DetalleTLC!$A$39:$A$51</c:f>
              <c:strCache>
                <c:ptCount val="13"/>
                <c:pt idx="0">
                  <c:v>TLC MEXICO</c:v>
                </c:pt>
                <c:pt idx="1">
                  <c:v>TLC ESTADOS UNIDOS</c:v>
                </c:pt>
                <c:pt idx="2">
                  <c:v>TLC ESTADOS UNIDOS C/ CONTINGENTE</c:v>
                </c:pt>
                <c:pt idx="3">
                  <c:v>TLC UNION EUROPEA</c:v>
                </c:pt>
                <c:pt idx="4">
                  <c:v>TLC CHILE</c:v>
                </c:pt>
                <c:pt idx="5">
                  <c:v>TLC COLOMBIA</c:v>
                </c:pt>
                <c:pt idx="6">
                  <c:v>TLC TAIWAN</c:v>
                </c:pt>
                <c:pt idx="7">
                  <c:v>TLC REPUBLICA DOMINICANA</c:v>
                </c:pt>
                <c:pt idx="8">
                  <c:v>TLC PANAMA</c:v>
                </c:pt>
                <c:pt idx="9">
                  <c:v>TLC UNION EUROPEA C/ CONTINGENTE</c:v>
                </c:pt>
                <c:pt idx="10">
                  <c:v>TLC ECUADOR</c:v>
                </c:pt>
                <c:pt idx="11">
                  <c:v>TLC CUBA</c:v>
                </c:pt>
                <c:pt idx="12">
                  <c:v>TLC MEXICO C/ SALVAGUARDA</c:v>
                </c:pt>
              </c:strCache>
            </c:strRef>
          </c:cat>
          <c:val>
            <c:numRef>
              <c:f>DetalleTLC!$E$39:$E$51</c:f>
              <c:numCache>
                <c:formatCode>"$"#,##0.00_);[Red]\("$"#,##0.00\)</c:formatCode>
                <c:ptCount val="13"/>
                <c:pt idx="0">
                  <c:v>317.07</c:v>
                </c:pt>
                <c:pt idx="1">
                  <c:v>313.8</c:v>
                </c:pt>
                <c:pt idx="2">
                  <c:v>84.27</c:v>
                </c:pt>
                <c:pt idx="3">
                  <c:v>39.840000000000003</c:v>
                </c:pt>
                <c:pt idx="4">
                  <c:v>24.15</c:v>
                </c:pt>
                <c:pt idx="5">
                  <c:v>15.62</c:v>
                </c:pt>
                <c:pt idx="6">
                  <c:v>7.38</c:v>
                </c:pt>
                <c:pt idx="7">
                  <c:v>2</c:v>
                </c:pt>
                <c:pt idx="8">
                  <c:v>0.24</c:v>
                </c:pt>
                <c:pt idx="9">
                  <c:v>1.03</c:v>
                </c:pt>
                <c:pt idx="10">
                  <c:v>0</c:v>
                </c:pt>
                <c:pt idx="11">
                  <c:v>0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E3-4675-9A9D-72EE935A7DDF}"/>
            </c:ext>
          </c:extLst>
        </c:ser>
        <c:ser>
          <c:idx val="4"/>
          <c:order val="4"/>
          <c:tx>
            <c:strRef>
              <c:f>DetalleTLC!$F$38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DetalleTLC!$A$39:$A$51</c:f>
              <c:strCache>
                <c:ptCount val="13"/>
                <c:pt idx="0">
                  <c:v>TLC MEXICO</c:v>
                </c:pt>
                <c:pt idx="1">
                  <c:v>TLC ESTADOS UNIDOS</c:v>
                </c:pt>
                <c:pt idx="2">
                  <c:v>TLC ESTADOS UNIDOS C/ CONTINGENTE</c:v>
                </c:pt>
                <c:pt idx="3">
                  <c:v>TLC UNION EUROPEA</c:v>
                </c:pt>
                <c:pt idx="4">
                  <c:v>TLC CHILE</c:v>
                </c:pt>
                <c:pt idx="5">
                  <c:v>TLC COLOMBIA</c:v>
                </c:pt>
                <c:pt idx="6">
                  <c:v>TLC TAIWAN</c:v>
                </c:pt>
                <c:pt idx="7">
                  <c:v>TLC REPUBLICA DOMINICANA</c:v>
                </c:pt>
                <c:pt idx="8">
                  <c:v>TLC PANAMA</c:v>
                </c:pt>
                <c:pt idx="9">
                  <c:v>TLC UNION EUROPEA C/ CONTINGENTE</c:v>
                </c:pt>
                <c:pt idx="10">
                  <c:v>TLC ECUADOR</c:v>
                </c:pt>
                <c:pt idx="11">
                  <c:v>TLC CUBA</c:v>
                </c:pt>
                <c:pt idx="12">
                  <c:v>TLC MEXICO C/ SALVAGUARDA</c:v>
                </c:pt>
              </c:strCache>
            </c:strRef>
          </c:cat>
          <c:val>
            <c:numRef>
              <c:f>DetalleTLC!$F$39:$F$51</c:f>
              <c:numCache>
                <c:formatCode>"$"#,##0.00_);[Red]\("$"#,##0.00\)</c:formatCode>
                <c:ptCount val="13"/>
                <c:pt idx="0">
                  <c:v>326.26</c:v>
                </c:pt>
                <c:pt idx="1">
                  <c:v>323.76</c:v>
                </c:pt>
                <c:pt idx="2">
                  <c:v>80.91</c:v>
                </c:pt>
                <c:pt idx="3">
                  <c:v>48.16</c:v>
                </c:pt>
                <c:pt idx="4">
                  <c:v>25.83</c:v>
                </c:pt>
                <c:pt idx="5">
                  <c:v>22.2</c:v>
                </c:pt>
                <c:pt idx="6">
                  <c:v>7.76</c:v>
                </c:pt>
                <c:pt idx="7">
                  <c:v>2.5299999999999998</c:v>
                </c:pt>
                <c:pt idx="8">
                  <c:v>0.53</c:v>
                </c:pt>
                <c:pt idx="9">
                  <c:v>1.1399999999999999</c:v>
                </c:pt>
                <c:pt idx="10">
                  <c:v>0</c:v>
                </c:pt>
                <c:pt idx="11">
                  <c:v>0.02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E3-4675-9A9D-72EE935A7DDF}"/>
            </c:ext>
          </c:extLst>
        </c:ser>
        <c:ser>
          <c:idx val="5"/>
          <c:order val="5"/>
          <c:tx>
            <c:strRef>
              <c:f>DetalleTLC!$G$38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DetalleTLC!$A$39:$A$51</c:f>
              <c:strCache>
                <c:ptCount val="13"/>
                <c:pt idx="0">
                  <c:v>TLC MEXICO</c:v>
                </c:pt>
                <c:pt idx="1">
                  <c:v>TLC ESTADOS UNIDOS</c:v>
                </c:pt>
                <c:pt idx="2">
                  <c:v>TLC ESTADOS UNIDOS C/ CONTINGENTE</c:v>
                </c:pt>
                <c:pt idx="3">
                  <c:v>TLC UNION EUROPEA</c:v>
                </c:pt>
                <c:pt idx="4">
                  <c:v>TLC CHILE</c:v>
                </c:pt>
                <c:pt idx="5">
                  <c:v>TLC COLOMBIA</c:v>
                </c:pt>
                <c:pt idx="6">
                  <c:v>TLC TAIWAN</c:v>
                </c:pt>
                <c:pt idx="7">
                  <c:v>TLC REPUBLICA DOMINICANA</c:v>
                </c:pt>
                <c:pt idx="8">
                  <c:v>TLC PANAMA</c:v>
                </c:pt>
                <c:pt idx="9">
                  <c:v>TLC UNION EUROPEA C/ CONTINGENTE</c:v>
                </c:pt>
                <c:pt idx="10">
                  <c:v>TLC ECUADOR</c:v>
                </c:pt>
                <c:pt idx="11">
                  <c:v>TLC CUBA</c:v>
                </c:pt>
                <c:pt idx="12">
                  <c:v>TLC MEXICO C/ SALVAGUARDA</c:v>
                </c:pt>
              </c:strCache>
            </c:strRef>
          </c:cat>
          <c:val>
            <c:numRef>
              <c:f>DetalleTLC!$G$39:$G$51</c:f>
              <c:numCache>
                <c:formatCode>"$"#,##0.00_);[Red]\("$"#,##0.00\)</c:formatCode>
                <c:ptCount val="13"/>
                <c:pt idx="0">
                  <c:v>358.32</c:v>
                </c:pt>
                <c:pt idx="1">
                  <c:v>387.2</c:v>
                </c:pt>
                <c:pt idx="2">
                  <c:v>95.21</c:v>
                </c:pt>
                <c:pt idx="3">
                  <c:v>71.53</c:v>
                </c:pt>
                <c:pt idx="4">
                  <c:v>23.53</c:v>
                </c:pt>
                <c:pt idx="5">
                  <c:v>29.29</c:v>
                </c:pt>
                <c:pt idx="6">
                  <c:v>9.23</c:v>
                </c:pt>
                <c:pt idx="7">
                  <c:v>1.92</c:v>
                </c:pt>
                <c:pt idx="8">
                  <c:v>0.48</c:v>
                </c:pt>
                <c:pt idx="9">
                  <c:v>1.26</c:v>
                </c:pt>
                <c:pt idx="10">
                  <c:v>3.7</c:v>
                </c:pt>
                <c:pt idx="11">
                  <c:v>0.02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E3-4675-9A9D-72EE935A7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4447296"/>
        <c:axId val="1054451456"/>
      </c:barChart>
      <c:catAx>
        <c:axId val="105444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54451456"/>
        <c:crosses val="autoZero"/>
        <c:auto val="1"/>
        <c:lblAlgn val="ctr"/>
        <c:lblOffset val="100"/>
        <c:noMultiLvlLbl val="0"/>
      </c:catAx>
      <c:valAx>
        <c:axId val="1054451456"/>
        <c:scaling>
          <c:orientation val="minMax"/>
          <c:max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5444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Exportaciones Valor FOB</a:t>
            </a:r>
          </a:p>
          <a:p>
            <a:pPr>
              <a:defRPr/>
            </a:pPr>
            <a:r>
              <a:rPr lang="es-SV"/>
              <a:t>Meses enero a septiembre </a:t>
            </a:r>
            <a:r>
              <a:rPr lang="es-SV" baseline="0"/>
              <a:t> 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porAduana!$B$35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ANGUIATU</c:v>
                </c:pt>
                <c:pt idx="1">
                  <c:v>EL AMATILLO</c:v>
                </c:pt>
                <c:pt idx="2">
                  <c:v>ACAJUTLA</c:v>
                </c:pt>
                <c:pt idx="3">
                  <c:v>Z.F. EXPORTSALVA</c:v>
                </c:pt>
                <c:pt idx="4">
                  <c:v>LA HACHADURA</c:v>
                </c:pt>
                <c:pt idx="5">
                  <c:v>EL POY</c:v>
                </c:pt>
                <c:pt idx="6">
                  <c:v>Z.F. AMERICAN PARK</c:v>
                </c:pt>
                <c:pt idx="7">
                  <c:v>Z.F. SAN BARTOLO</c:v>
                </c:pt>
                <c:pt idx="8">
                  <c:v>SAN CRISTOBAL</c:v>
                </c:pt>
                <c:pt idx="9">
                  <c:v>AEROPUERTO MOR</c:v>
                </c:pt>
              </c:strCache>
            </c:strRef>
          </c:cat>
          <c:val>
            <c:numRef>
              <c:f>porAduana!$B$36:$B$45</c:f>
              <c:numCache>
                <c:formatCode>"$"#,##0.00_);[Red]\("$"#,##0.00\)</c:formatCode>
                <c:ptCount val="10"/>
                <c:pt idx="0">
                  <c:v>755.98</c:v>
                </c:pt>
                <c:pt idx="1">
                  <c:v>589.29</c:v>
                </c:pt>
                <c:pt idx="2">
                  <c:v>542.29</c:v>
                </c:pt>
                <c:pt idx="3">
                  <c:v>396.35</c:v>
                </c:pt>
                <c:pt idx="4">
                  <c:v>366.76</c:v>
                </c:pt>
                <c:pt idx="5">
                  <c:v>346.23</c:v>
                </c:pt>
                <c:pt idx="6">
                  <c:v>231.29</c:v>
                </c:pt>
                <c:pt idx="7">
                  <c:v>219.4</c:v>
                </c:pt>
                <c:pt idx="8">
                  <c:v>116.99</c:v>
                </c:pt>
                <c:pt idx="9">
                  <c:v>108.22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C-42DC-837A-EF16BB235071}"/>
            </c:ext>
          </c:extLst>
        </c:ser>
        <c:ser>
          <c:idx val="1"/>
          <c:order val="1"/>
          <c:tx>
            <c:strRef>
              <c:f>porAduana!$C$35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ANGUIATU</c:v>
                </c:pt>
                <c:pt idx="1">
                  <c:v>EL AMATILLO</c:v>
                </c:pt>
                <c:pt idx="2">
                  <c:v>ACAJUTLA</c:v>
                </c:pt>
                <c:pt idx="3">
                  <c:v>Z.F. EXPORTSALVA</c:v>
                </c:pt>
                <c:pt idx="4">
                  <c:v>LA HACHADURA</c:v>
                </c:pt>
                <c:pt idx="5">
                  <c:v>EL POY</c:v>
                </c:pt>
                <c:pt idx="6">
                  <c:v>Z.F. AMERICAN PARK</c:v>
                </c:pt>
                <c:pt idx="7">
                  <c:v>Z.F. SAN BARTOLO</c:v>
                </c:pt>
                <c:pt idx="8">
                  <c:v>SAN CRISTOBAL</c:v>
                </c:pt>
                <c:pt idx="9">
                  <c:v>AEROPUERTO MOR</c:v>
                </c:pt>
              </c:strCache>
            </c:strRef>
          </c:cat>
          <c:val>
            <c:numRef>
              <c:f>porAduana!$C$36:$C$45</c:f>
              <c:numCache>
                <c:formatCode>"$"#,##0.00_);[Red]\("$"#,##0.00\)</c:formatCode>
                <c:ptCount val="10"/>
                <c:pt idx="0">
                  <c:v>1435.23</c:v>
                </c:pt>
                <c:pt idx="1">
                  <c:v>620.71</c:v>
                </c:pt>
                <c:pt idx="2">
                  <c:v>535.21</c:v>
                </c:pt>
                <c:pt idx="3">
                  <c:v>46.62</c:v>
                </c:pt>
                <c:pt idx="4">
                  <c:v>405.19</c:v>
                </c:pt>
                <c:pt idx="5">
                  <c:v>490.57</c:v>
                </c:pt>
                <c:pt idx="6">
                  <c:v>34.92</c:v>
                </c:pt>
                <c:pt idx="7">
                  <c:v>34.93</c:v>
                </c:pt>
                <c:pt idx="8">
                  <c:v>139.38999999999999</c:v>
                </c:pt>
                <c:pt idx="9">
                  <c:v>253.4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C-42DC-837A-EF16BB235071}"/>
            </c:ext>
          </c:extLst>
        </c:ser>
        <c:ser>
          <c:idx val="2"/>
          <c:order val="2"/>
          <c:tx>
            <c:strRef>
              <c:f>porAduana!$D$35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ANGUIATU</c:v>
                </c:pt>
                <c:pt idx="1">
                  <c:v>EL AMATILLO</c:v>
                </c:pt>
                <c:pt idx="2">
                  <c:v>ACAJUTLA</c:v>
                </c:pt>
                <c:pt idx="3">
                  <c:v>Z.F. EXPORTSALVA</c:v>
                </c:pt>
                <c:pt idx="4">
                  <c:v>LA HACHADURA</c:v>
                </c:pt>
                <c:pt idx="5">
                  <c:v>EL POY</c:v>
                </c:pt>
                <c:pt idx="6">
                  <c:v>Z.F. AMERICAN PARK</c:v>
                </c:pt>
                <c:pt idx="7">
                  <c:v>Z.F. SAN BARTOLO</c:v>
                </c:pt>
                <c:pt idx="8">
                  <c:v>SAN CRISTOBAL</c:v>
                </c:pt>
                <c:pt idx="9">
                  <c:v>AEROPUERTO MOR</c:v>
                </c:pt>
              </c:strCache>
            </c:strRef>
          </c:cat>
          <c:val>
            <c:numRef>
              <c:f>porAduana!$D$36:$D$45</c:f>
              <c:numCache>
                <c:formatCode>"$"#,##0.00_);[Red]\("$"#,##0.00\)</c:formatCode>
                <c:ptCount val="10"/>
                <c:pt idx="0">
                  <c:v>1424.97</c:v>
                </c:pt>
                <c:pt idx="1">
                  <c:v>678.03</c:v>
                </c:pt>
                <c:pt idx="2">
                  <c:v>531.1</c:v>
                </c:pt>
                <c:pt idx="3">
                  <c:v>63.78</c:v>
                </c:pt>
                <c:pt idx="4">
                  <c:v>431.13</c:v>
                </c:pt>
                <c:pt idx="5">
                  <c:v>600.85</c:v>
                </c:pt>
                <c:pt idx="6">
                  <c:v>38.71</c:v>
                </c:pt>
                <c:pt idx="7">
                  <c:v>46.4</c:v>
                </c:pt>
                <c:pt idx="8">
                  <c:v>141.44</c:v>
                </c:pt>
                <c:pt idx="9">
                  <c:v>241.35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C-42DC-837A-EF16BB235071}"/>
            </c:ext>
          </c:extLst>
        </c:ser>
        <c:ser>
          <c:idx val="3"/>
          <c:order val="3"/>
          <c:tx>
            <c:strRef>
              <c:f>porAduana!$E$35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ANGUIATU</c:v>
                </c:pt>
                <c:pt idx="1">
                  <c:v>EL AMATILLO</c:v>
                </c:pt>
                <c:pt idx="2">
                  <c:v>ACAJUTLA</c:v>
                </c:pt>
                <c:pt idx="3">
                  <c:v>Z.F. EXPORTSALVA</c:v>
                </c:pt>
                <c:pt idx="4">
                  <c:v>LA HACHADURA</c:v>
                </c:pt>
                <c:pt idx="5">
                  <c:v>EL POY</c:v>
                </c:pt>
                <c:pt idx="6">
                  <c:v>Z.F. AMERICAN PARK</c:v>
                </c:pt>
                <c:pt idx="7">
                  <c:v>Z.F. SAN BARTOLO</c:v>
                </c:pt>
                <c:pt idx="8">
                  <c:v>SAN CRISTOBAL</c:v>
                </c:pt>
                <c:pt idx="9">
                  <c:v>AEROPUERTO MOR</c:v>
                </c:pt>
              </c:strCache>
            </c:strRef>
          </c:cat>
          <c:val>
            <c:numRef>
              <c:f>porAduana!$E$36:$E$45</c:f>
              <c:numCache>
                <c:formatCode>"$"#,##0.00_);[Red]\("$"#,##0.00\)</c:formatCode>
                <c:ptCount val="10"/>
                <c:pt idx="0">
                  <c:v>1263.28</c:v>
                </c:pt>
                <c:pt idx="1">
                  <c:v>662.16</c:v>
                </c:pt>
                <c:pt idx="2">
                  <c:v>475.89</c:v>
                </c:pt>
                <c:pt idx="3">
                  <c:v>73.16</c:v>
                </c:pt>
                <c:pt idx="4">
                  <c:v>418.27</c:v>
                </c:pt>
                <c:pt idx="5">
                  <c:v>762.88</c:v>
                </c:pt>
                <c:pt idx="6">
                  <c:v>46.63</c:v>
                </c:pt>
                <c:pt idx="7">
                  <c:v>61.81</c:v>
                </c:pt>
                <c:pt idx="8">
                  <c:v>149.16</c:v>
                </c:pt>
                <c:pt idx="9">
                  <c:v>203.5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CC-42DC-837A-EF16BB235071}"/>
            </c:ext>
          </c:extLst>
        </c:ser>
        <c:ser>
          <c:idx val="4"/>
          <c:order val="4"/>
          <c:tx>
            <c:strRef>
              <c:f>porAduana!$F$35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ANGUIATU</c:v>
                </c:pt>
                <c:pt idx="1">
                  <c:v>EL AMATILLO</c:v>
                </c:pt>
                <c:pt idx="2">
                  <c:v>ACAJUTLA</c:v>
                </c:pt>
                <c:pt idx="3">
                  <c:v>Z.F. EXPORTSALVA</c:v>
                </c:pt>
                <c:pt idx="4">
                  <c:v>LA HACHADURA</c:v>
                </c:pt>
                <c:pt idx="5">
                  <c:v>EL POY</c:v>
                </c:pt>
                <c:pt idx="6">
                  <c:v>Z.F. AMERICAN PARK</c:v>
                </c:pt>
                <c:pt idx="7">
                  <c:v>Z.F. SAN BARTOLO</c:v>
                </c:pt>
                <c:pt idx="8">
                  <c:v>SAN CRISTOBAL</c:v>
                </c:pt>
                <c:pt idx="9">
                  <c:v>AEROPUERTO MOR</c:v>
                </c:pt>
              </c:strCache>
            </c:strRef>
          </c:cat>
          <c:val>
            <c:numRef>
              <c:f>porAduana!$F$36:$F$45</c:f>
              <c:numCache>
                <c:formatCode>"$"#,##0.00_);[Red]\("$"#,##0.00\)</c:formatCode>
                <c:ptCount val="10"/>
                <c:pt idx="0">
                  <c:v>1383.81</c:v>
                </c:pt>
                <c:pt idx="1">
                  <c:v>692.17</c:v>
                </c:pt>
                <c:pt idx="2">
                  <c:v>564.01</c:v>
                </c:pt>
                <c:pt idx="3">
                  <c:v>66.459999999999994</c:v>
                </c:pt>
                <c:pt idx="4">
                  <c:v>456.68</c:v>
                </c:pt>
                <c:pt idx="5">
                  <c:v>691.57</c:v>
                </c:pt>
                <c:pt idx="6">
                  <c:v>58.29</c:v>
                </c:pt>
                <c:pt idx="7">
                  <c:v>119.61</c:v>
                </c:pt>
                <c:pt idx="8">
                  <c:v>139.19999999999999</c:v>
                </c:pt>
                <c:pt idx="9">
                  <c:v>175.06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CC-42DC-837A-EF16BB235071}"/>
            </c:ext>
          </c:extLst>
        </c:ser>
        <c:ser>
          <c:idx val="5"/>
          <c:order val="5"/>
          <c:tx>
            <c:strRef>
              <c:f>porAduana!$G$35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porAduana!$A$36:$A$45</c:f>
              <c:strCache>
                <c:ptCount val="10"/>
                <c:pt idx="0">
                  <c:v>ANGUIATU</c:v>
                </c:pt>
                <c:pt idx="1">
                  <c:v>EL AMATILLO</c:v>
                </c:pt>
                <c:pt idx="2">
                  <c:v>ACAJUTLA</c:v>
                </c:pt>
                <c:pt idx="3">
                  <c:v>Z.F. EXPORTSALVA</c:v>
                </c:pt>
                <c:pt idx="4">
                  <c:v>LA HACHADURA</c:v>
                </c:pt>
                <c:pt idx="5">
                  <c:v>EL POY</c:v>
                </c:pt>
                <c:pt idx="6">
                  <c:v>Z.F. AMERICAN PARK</c:v>
                </c:pt>
                <c:pt idx="7">
                  <c:v>Z.F. SAN BARTOLO</c:v>
                </c:pt>
                <c:pt idx="8">
                  <c:v>SAN CRISTOBAL</c:v>
                </c:pt>
                <c:pt idx="9">
                  <c:v>AEROPUERTO MOR</c:v>
                </c:pt>
              </c:strCache>
            </c:strRef>
          </c:cat>
          <c:val>
            <c:numRef>
              <c:f>porAduana!$G$36:$G$45</c:f>
              <c:numCache>
                <c:formatCode>"$"#,##0.00_);[Red]\("$"#,##0.00\)</c:formatCode>
                <c:ptCount val="10"/>
                <c:pt idx="0">
                  <c:v>1309.42</c:v>
                </c:pt>
                <c:pt idx="1">
                  <c:v>666.42</c:v>
                </c:pt>
                <c:pt idx="2">
                  <c:v>589.53</c:v>
                </c:pt>
                <c:pt idx="3">
                  <c:v>69.55</c:v>
                </c:pt>
                <c:pt idx="4">
                  <c:v>525.89</c:v>
                </c:pt>
                <c:pt idx="5">
                  <c:v>745.23</c:v>
                </c:pt>
                <c:pt idx="6">
                  <c:v>64.42</c:v>
                </c:pt>
                <c:pt idx="7">
                  <c:v>110.4</c:v>
                </c:pt>
                <c:pt idx="8">
                  <c:v>159.56</c:v>
                </c:pt>
                <c:pt idx="9">
                  <c:v>221.27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CC-42DC-837A-EF16BB235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7810736"/>
        <c:axId val="1627812400"/>
      </c:barChart>
      <c:catAx>
        <c:axId val="162781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27812400"/>
        <c:crosses val="autoZero"/>
        <c:auto val="1"/>
        <c:lblAlgn val="ctr"/>
        <c:lblOffset val="100"/>
        <c:noMultiLvlLbl val="0"/>
      </c:catAx>
      <c:valAx>
        <c:axId val="162781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2781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Valores expresados en Millones de US$</a:t>
            </a:r>
          </a:p>
          <a:p>
            <a:pPr>
              <a:defRPr/>
            </a:pPr>
            <a:r>
              <a:rPr lang="es-SV"/>
              <a:t>Meses enero a septiembre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PorProducto!$B$35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PorProducto!$A$36:$A$46</c:f>
              <c:strCache>
                <c:ptCount val="11"/>
                <c:pt idx="0">
                  <c:v>Materias Textiles y sus Manufacturas</c:v>
                </c:pt>
                <c:pt idx="1">
                  <c:v>Productos de las Industrias Alimentarias,…</c:v>
                </c:pt>
                <c:pt idx="2">
                  <c:v>Productos de Reino Vegetal</c:v>
                </c:pt>
                <c:pt idx="3">
                  <c:v>Plástico y sus manufacturas, Caucho y sus manu…,</c:v>
                </c:pt>
                <c:pt idx="4">
                  <c:v>Pasta de Madera o de las demás materias…,</c:v>
                </c:pt>
                <c:pt idx="5">
                  <c:v>Metales comunes y manufacturas de estos Metales</c:v>
                </c:pt>
                <c:pt idx="6">
                  <c:v>Productos de las Industrias Químicas o Conexas</c:v>
                </c:pt>
                <c:pt idx="7">
                  <c:v>Maquinas, Aparatos y Material Eléctrico,…</c:v>
                </c:pt>
                <c:pt idx="8">
                  <c:v>Productos Minerales</c:v>
                </c:pt>
                <c:pt idx="9">
                  <c:v>Mercancías y Productos Diversos</c:v>
                </c:pt>
                <c:pt idx="10">
                  <c:v>Otros Productos</c:v>
                </c:pt>
              </c:strCache>
            </c:strRef>
          </c:cat>
          <c:val>
            <c:numRef>
              <c:f>PorProducto!$B$36:$B$46</c:f>
              <c:numCache>
                <c:formatCode>"$"#,##0.00_);[Red]\("$"#,##0.00\)</c:formatCode>
                <c:ptCount val="11"/>
                <c:pt idx="0">
                  <c:v>1816.74</c:v>
                </c:pt>
                <c:pt idx="1">
                  <c:v>709.15</c:v>
                </c:pt>
                <c:pt idx="2">
                  <c:v>317.33</c:v>
                </c:pt>
                <c:pt idx="3">
                  <c:v>285.38</c:v>
                </c:pt>
                <c:pt idx="4">
                  <c:v>234.91</c:v>
                </c:pt>
                <c:pt idx="5">
                  <c:v>228.09</c:v>
                </c:pt>
                <c:pt idx="6">
                  <c:v>227.57</c:v>
                </c:pt>
                <c:pt idx="7">
                  <c:v>216.18</c:v>
                </c:pt>
                <c:pt idx="8">
                  <c:v>97.73</c:v>
                </c:pt>
                <c:pt idx="9">
                  <c:v>58.64</c:v>
                </c:pt>
                <c:pt idx="10">
                  <c:v>215.009999999999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6-4D04-9E9C-DC190A339531}"/>
            </c:ext>
          </c:extLst>
        </c:ser>
        <c:ser>
          <c:idx val="1"/>
          <c:order val="1"/>
          <c:tx>
            <c:strRef>
              <c:f>PorProducto!$C$35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PorProducto!$A$36:$A$46</c:f>
              <c:strCache>
                <c:ptCount val="11"/>
                <c:pt idx="0">
                  <c:v>Materias Textiles y sus Manufacturas</c:v>
                </c:pt>
                <c:pt idx="1">
                  <c:v>Productos de las Industrias Alimentarias,…</c:v>
                </c:pt>
                <c:pt idx="2">
                  <c:v>Productos de Reino Vegetal</c:v>
                </c:pt>
                <c:pt idx="3">
                  <c:v>Plástico y sus manufacturas, Caucho y sus manu…,</c:v>
                </c:pt>
                <c:pt idx="4">
                  <c:v>Pasta de Madera o de las demás materias…,</c:v>
                </c:pt>
                <c:pt idx="5">
                  <c:v>Metales comunes y manufacturas de estos Metales</c:v>
                </c:pt>
                <c:pt idx="6">
                  <c:v>Productos de las Industrias Químicas o Conexas</c:v>
                </c:pt>
                <c:pt idx="7">
                  <c:v>Maquinas, Aparatos y Material Eléctrico,…</c:v>
                </c:pt>
                <c:pt idx="8">
                  <c:v>Productos Minerales</c:v>
                </c:pt>
                <c:pt idx="9">
                  <c:v>Mercancías y Productos Diversos</c:v>
                </c:pt>
                <c:pt idx="10">
                  <c:v>Otros Productos</c:v>
                </c:pt>
              </c:strCache>
            </c:strRef>
          </c:cat>
          <c:val>
            <c:numRef>
              <c:f>PorProducto!$C$36:$C$46</c:f>
              <c:numCache>
                <c:formatCode>"$"#,##0.00_);[Red]\("$"#,##0.00\)</c:formatCode>
                <c:ptCount val="11"/>
                <c:pt idx="0">
                  <c:v>1853.19</c:v>
                </c:pt>
                <c:pt idx="1">
                  <c:v>608.83000000000004</c:v>
                </c:pt>
                <c:pt idx="2">
                  <c:v>173.25</c:v>
                </c:pt>
                <c:pt idx="3">
                  <c:v>301.48</c:v>
                </c:pt>
                <c:pt idx="4">
                  <c:v>227.67</c:v>
                </c:pt>
                <c:pt idx="5">
                  <c:v>194.96</c:v>
                </c:pt>
                <c:pt idx="6">
                  <c:v>246.25</c:v>
                </c:pt>
                <c:pt idx="7">
                  <c:v>240.24</c:v>
                </c:pt>
                <c:pt idx="8">
                  <c:v>96.79</c:v>
                </c:pt>
                <c:pt idx="9">
                  <c:v>64.16</c:v>
                </c:pt>
                <c:pt idx="10">
                  <c:v>209.35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76-4D04-9E9C-DC190A339531}"/>
            </c:ext>
          </c:extLst>
        </c:ser>
        <c:ser>
          <c:idx val="2"/>
          <c:order val="2"/>
          <c:tx>
            <c:strRef>
              <c:f>PorProducto!$D$35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PorProducto!$A$36:$A$46</c:f>
              <c:strCache>
                <c:ptCount val="11"/>
                <c:pt idx="0">
                  <c:v>Materias Textiles y sus Manufacturas</c:v>
                </c:pt>
                <c:pt idx="1">
                  <c:v>Productos de las Industrias Alimentarias,…</c:v>
                </c:pt>
                <c:pt idx="2">
                  <c:v>Productos de Reino Vegetal</c:v>
                </c:pt>
                <c:pt idx="3">
                  <c:v>Plástico y sus manufacturas, Caucho y sus manu…,</c:v>
                </c:pt>
                <c:pt idx="4">
                  <c:v>Pasta de Madera o de las demás materias…,</c:v>
                </c:pt>
                <c:pt idx="5">
                  <c:v>Metales comunes y manufacturas de estos Metales</c:v>
                </c:pt>
                <c:pt idx="6">
                  <c:v>Productos de las Industrias Químicas o Conexas</c:v>
                </c:pt>
                <c:pt idx="7">
                  <c:v>Maquinas, Aparatos y Material Eléctrico,…</c:v>
                </c:pt>
                <c:pt idx="8">
                  <c:v>Productos Minerales</c:v>
                </c:pt>
                <c:pt idx="9">
                  <c:v>Mercancías y Productos Diversos</c:v>
                </c:pt>
                <c:pt idx="10">
                  <c:v>Otros Productos</c:v>
                </c:pt>
              </c:strCache>
            </c:strRef>
          </c:cat>
          <c:val>
            <c:numRef>
              <c:f>PorProducto!$D$36:$D$46</c:f>
              <c:numCache>
                <c:formatCode>"$"#,##0.00_);[Red]\("$"#,##0.00\)</c:formatCode>
                <c:ptCount val="11"/>
                <c:pt idx="0">
                  <c:v>1969.97</c:v>
                </c:pt>
                <c:pt idx="1">
                  <c:v>632.52</c:v>
                </c:pt>
                <c:pt idx="2">
                  <c:v>225.71</c:v>
                </c:pt>
                <c:pt idx="3">
                  <c:v>312.42</c:v>
                </c:pt>
                <c:pt idx="4">
                  <c:v>230.78</c:v>
                </c:pt>
                <c:pt idx="5">
                  <c:v>206.73</c:v>
                </c:pt>
                <c:pt idx="6">
                  <c:v>278.51</c:v>
                </c:pt>
                <c:pt idx="7">
                  <c:v>228.91</c:v>
                </c:pt>
                <c:pt idx="8">
                  <c:v>73.760000000000005</c:v>
                </c:pt>
                <c:pt idx="9">
                  <c:v>70.650000000000006</c:v>
                </c:pt>
                <c:pt idx="10">
                  <c:v>225.57000000000099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76-4D04-9E9C-DC190A339531}"/>
            </c:ext>
          </c:extLst>
        </c:ser>
        <c:ser>
          <c:idx val="3"/>
          <c:order val="3"/>
          <c:tx>
            <c:strRef>
              <c:f>PorProducto!$E$35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PorProducto!$A$36:$A$46</c:f>
              <c:strCache>
                <c:ptCount val="11"/>
                <c:pt idx="0">
                  <c:v>Materias Textiles y sus Manufacturas</c:v>
                </c:pt>
                <c:pt idx="1">
                  <c:v>Productos de las Industrias Alimentarias,…</c:v>
                </c:pt>
                <c:pt idx="2">
                  <c:v>Productos de Reino Vegetal</c:v>
                </c:pt>
                <c:pt idx="3">
                  <c:v>Plástico y sus manufacturas, Caucho y sus manu…,</c:v>
                </c:pt>
                <c:pt idx="4">
                  <c:v>Pasta de Madera o de las demás materias…,</c:v>
                </c:pt>
                <c:pt idx="5">
                  <c:v>Metales comunes y manufacturas de estos Metales</c:v>
                </c:pt>
                <c:pt idx="6">
                  <c:v>Productos de las Industrias Químicas o Conexas</c:v>
                </c:pt>
                <c:pt idx="7">
                  <c:v>Maquinas, Aparatos y Material Eléctrico,…</c:v>
                </c:pt>
                <c:pt idx="8">
                  <c:v>Productos Minerales</c:v>
                </c:pt>
                <c:pt idx="9">
                  <c:v>Mercancías y Productos Diversos</c:v>
                </c:pt>
                <c:pt idx="10">
                  <c:v>Otros Productos</c:v>
                </c:pt>
              </c:strCache>
            </c:strRef>
          </c:cat>
          <c:val>
            <c:numRef>
              <c:f>PorProducto!$E$36:$E$46</c:f>
              <c:numCache>
                <c:formatCode>"$"#,##0.00_);[Red]\("$"#,##0.00\)</c:formatCode>
                <c:ptCount val="11"/>
                <c:pt idx="0">
                  <c:v>1967.12</c:v>
                </c:pt>
                <c:pt idx="1">
                  <c:v>572.29</c:v>
                </c:pt>
                <c:pt idx="2">
                  <c:v>183.66</c:v>
                </c:pt>
                <c:pt idx="3">
                  <c:v>306.33</c:v>
                </c:pt>
                <c:pt idx="4">
                  <c:v>226.38</c:v>
                </c:pt>
                <c:pt idx="5">
                  <c:v>194.44</c:v>
                </c:pt>
                <c:pt idx="6">
                  <c:v>307.67</c:v>
                </c:pt>
                <c:pt idx="7">
                  <c:v>236.8</c:v>
                </c:pt>
                <c:pt idx="8">
                  <c:v>110.82</c:v>
                </c:pt>
                <c:pt idx="9">
                  <c:v>76.39</c:v>
                </c:pt>
                <c:pt idx="10">
                  <c:v>189.37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76-4D04-9E9C-DC190A339531}"/>
            </c:ext>
          </c:extLst>
        </c:ser>
        <c:ser>
          <c:idx val="4"/>
          <c:order val="4"/>
          <c:tx>
            <c:strRef>
              <c:f>PorProducto!$F$35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PorProducto!$A$36:$A$46</c:f>
              <c:strCache>
                <c:ptCount val="11"/>
                <c:pt idx="0">
                  <c:v>Materias Textiles y sus Manufacturas</c:v>
                </c:pt>
                <c:pt idx="1">
                  <c:v>Productos de las Industrias Alimentarias,…</c:v>
                </c:pt>
                <c:pt idx="2">
                  <c:v>Productos de Reino Vegetal</c:v>
                </c:pt>
                <c:pt idx="3">
                  <c:v>Plástico y sus manufacturas, Caucho y sus manu…,</c:v>
                </c:pt>
                <c:pt idx="4">
                  <c:v>Pasta de Madera o de las demás materias…,</c:v>
                </c:pt>
                <c:pt idx="5">
                  <c:v>Metales comunes y manufacturas de estos Metales</c:v>
                </c:pt>
                <c:pt idx="6">
                  <c:v>Productos de las Industrias Químicas o Conexas</c:v>
                </c:pt>
                <c:pt idx="7">
                  <c:v>Maquinas, Aparatos y Material Eléctrico,…</c:v>
                </c:pt>
                <c:pt idx="8">
                  <c:v>Productos Minerales</c:v>
                </c:pt>
                <c:pt idx="9">
                  <c:v>Mercancías y Productos Diversos</c:v>
                </c:pt>
                <c:pt idx="10">
                  <c:v>Otros Productos</c:v>
                </c:pt>
              </c:strCache>
            </c:strRef>
          </c:cat>
          <c:val>
            <c:numRef>
              <c:f>PorProducto!$F$36:$F$46</c:f>
              <c:numCache>
                <c:formatCode>"$"#,##0.00_);[Red]\("$"#,##0.00\)</c:formatCode>
                <c:ptCount val="11"/>
                <c:pt idx="0">
                  <c:v>2004.78</c:v>
                </c:pt>
                <c:pt idx="1">
                  <c:v>670.84</c:v>
                </c:pt>
                <c:pt idx="2">
                  <c:v>185.58</c:v>
                </c:pt>
                <c:pt idx="3">
                  <c:v>316.13</c:v>
                </c:pt>
                <c:pt idx="4">
                  <c:v>240.1</c:v>
                </c:pt>
                <c:pt idx="5">
                  <c:v>212.86</c:v>
                </c:pt>
                <c:pt idx="6">
                  <c:v>299.31</c:v>
                </c:pt>
                <c:pt idx="7">
                  <c:v>267.39</c:v>
                </c:pt>
                <c:pt idx="8">
                  <c:v>128.19999999999999</c:v>
                </c:pt>
                <c:pt idx="9">
                  <c:v>75.27</c:v>
                </c:pt>
                <c:pt idx="10">
                  <c:v>215.34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76-4D04-9E9C-DC190A339531}"/>
            </c:ext>
          </c:extLst>
        </c:ser>
        <c:ser>
          <c:idx val="5"/>
          <c:order val="5"/>
          <c:tx>
            <c:strRef>
              <c:f>PorProducto!$G$35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PorProducto!$A$36:$A$46</c:f>
              <c:strCache>
                <c:ptCount val="11"/>
                <c:pt idx="0">
                  <c:v>Materias Textiles y sus Manufacturas</c:v>
                </c:pt>
                <c:pt idx="1">
                  <c:v>Productos de las Industrias Alimentarias,…</c:v>
                </c:pt>
                <c:pt idx="2">
                  <c:v>Productos de Reino Vegetal</c:v>
                </c:pt>
                <c:pt idx="3">
                  <c:v>Plástico y sus manufacturas, Caucho y sus manu…,</c:v>
                </c:pt>
                <c:pt idx="4">
                  <c:v>Pasta de Madera o de las demás materias…,</c:v>
                </c:pt>
                <c:pt idx="5">
                  <c:v>Metales comunes y manufacturas de estos Metales</c:v>
                </c:pt>
                <c:pt idx="6">
                  <c:v>Productos de las Industrias Químicas o Conexas</c:v>
                </c:pt>
                <c:pt idx="7">
                  <c:v>Maquinas, Aparatos y Material Eléctrico,…</c:v>
                </c:pt>
                <c:pt idx="8">
                  <c:v>Productos Minerales</c:v>
                </c:pt>
                <c:pt idx="9">
                  <c:v>Mercancías y Productos Diversos</c:v>
                </c:pt>
                <c:pt idx="10">
                  <c:v>Otros Productos</c:v>
                </c:pt>
              </c:strCache>
            </c:strRef>
          </c:cat>
          <c:val>
            <c:numRef>
              <c:f>PorProducto!$G$36:$G$46</c:f>
              <c:numCache>
                <c:formatCode>"$"#,##0.00_);[Red]\("$"#,##0.00\)</c:formatCode>
                <c:ptCount val="11"/>
                <c:pt idx="0">
                  <c:v>2082.34</c:v>
                </c:pt>
                <c:pt idx="1">
                  <c:v>629.33000000000004</c:v>
                </c:pt>
                <c:pt idx="2">
                  <c:v>180.43</c:v>
                </c:pt>
                <c:pt idx="3">
                  <c:v>307.87</c:v>
                </c:pt>
                <c:pt idx="4">
                  <c:v>253.06</c:v>
                </c:pt>
                <c:pt idx="5">
                  <c:v>252.13</c:v>
                </c:pt>
                <c:pt idx="6">
                  <c:v>303.39999999999998</c:v>
                </c:pt>
                <c:pt idx="7">
                  <c:v>324.82</c:v>
                </c:pt>
                <c:pt idx="8">
                  <c:v>138.28</c:v>
                </c:pt>
                <c:pt idx="9">
                  <c:v>74.38</c:v>
                </c:pt>
                <c:pt idx="10">
                  <c:v>205.99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76-4D04-9E9C-DC190A339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85775872"/>
        <c:axId val="1685777952"/>
      </c:barChart>
      <c:catAx>
        <c:axId val="1685775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85777952"/>
        <c:crosses val="autoZero"/>
        <c:auto val="1"/>
        <c:lblAlgn val="ctr"/>
        <c:lblOffset val="100"/>
        <c:noMultiLvlLbl val="0"/>
      </c:catAx>
      <c:valAx>
        <c:axId val="1685777952"/>
        <c:scaling>
          <c:orientation val="minMax"/>
          <c:max val="2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85775872"/>
        <c:crosses val="autoZero"/>
        <c:crossBetween val="between"/>
        <c:majorUnit val="7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Exportacion FOB por Región Destino</a:t>
            </a:r>
          </a:p>
          <a:p>
            <a:pPr>
              <a:defRPr/>
            </a:pPr>
            <a:r>
              <a:rPr lang="es-SV"/>
              <a:t>Meses enero a septiembre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porREgión!$B$31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porREgión!$A$32:$A$40</c:f>
              <c:strCache>
                <c:ptCount val="9"/>
                <c:pt idx="0">
                  <c:v>AMERICA DEL NORTE</c:v>
                </c:pt>
                <c:pt idx="1">
                  <c:v>AMERICA CENTRAL</c:v>
                </c:pt>
                <c:pt idx="2">
                  <c:v>EUROPA</c:v>
                </c:pt>
                <c:pt idx="3">
                  <c:v>ASIA</c:v>
                </c:pt>
                <c:pt idx="4">
                  <c:v>EL CARIBE</c:v>
                </c:pt>
                <c:pt idx="5">
                  <c:v>AMERICA DEL SUR</c:v>
                </c:pt>
                <c:pt idx="6">
                  <c:v>EXTRA ADUANAL</c:v>
                </c:pt>
                <c:pt idx="7">
                  <c:v>OCEANIA</c:v>
                </c:pt>
                <c:pt idx="8">
                  <c:v>AFRICA</c:v>
                </c:pt>
              </c:strCache>
            </c:strRef>
          </c:cat>
          <c:val>
            <c:numRef>
              <c:f>porREgión!$B$32:$B$40</c:f>
              <c:numCache>
                <c:formatCode>"$"#,##0.00_);[Red]\("$"#,##0.00\)</c:formatCode>
                <c:ptCount val="9"/>
                <c:pt idx="0">
                  <c:v>2033.77</c:v>
                </c:pt>
                <c:pt idx="1">
                  <c:v>1781.99</c:v>
                </c:pt>
                <c:pt idx="2">
                  <c:v>206.97</c:v>
                </c:pt>
                <c:pt idx="3">
                  <c:v>146.63999999999999</c:v>
                </c:pt>
                <c:pt idx="4">
                  <c:v>99.69</c:v>
                </c:pt>
                <c:pt idx="5">
                  <c:v>63.07</c:v>
                </c:pt>
                <c:pt idx="6">
                  <c:v>61.41</c:v>
                </c:pt>
                <c:pt idx="7">
                  <c:v>6.92</c:v>
                </c:pt>
                <c:pt idx="8">
                  <c:v>6.27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6-4454-B3FB-364AAF35801E}"/>
            </c:ext>
          </c:extLst>
        </c:ser>
        <c:ser>
          <c:idx val="1"/>
          <c:order val="1"/>
          <c:tx>
            <c:strRef>
              <c:f>porREgión!$C$31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porREgión!$A$32:$A$40</c:f>
              <c:strCache>
                <c:ptCount val="9"/>
                <c:pt idx="0">
                  <c:v>AMERICA DEL NORTE</c:v>
                </c:pt>
                <c:pt idx="1">
                  <c:v>AMERICA CENTRAL</c:v>
                </c:pt>
                <c:pt idx="2">
                  <c:v>EUROPA</c:v>
                </c:pt>
                <c:pt idx="3">
                  <c:v>ASIA</c:v>
                </c:pt>
                <c:pt idx="4">
                  <c:v>EL CARIBE</c:v>
                </c:pt>
                <c:pt idx="5">
                  <c:v>AMERICA DEL SUR</c:v>
                </c:pt>
                <c:pt idx="6">
                  <c:v>EXTRA ADUANAL</c:v>
                </c:pt>
                <c:pt idx="7">
                  <c:v>OCEANIA</c:v>
                </c:pt>
                <c:pt idx="8">
                  <c:v>AFRICA</c:v>
                </c:pt>
              </c:strCache>
            </c:strRef>
          </c:cat>
          <c:val>
            <c:numRef>
              <c:f>porREgión!$C$32:$C$40</c:f>
              <c:numCache>
                <c:formatCode>"$"#,##0.00_);[Red]\("$"#,##0.00\)</c:formatCode>
                <c:ptCount val="9"/>
                <c:pt idx="0">
                  <c:v>1958.16</c:v>
                </c:pt>
                <c:pt idx="1">
                  <c:v>1745.03</c:v>
                </c:pt>
                <c:pt idx="2">
                  <c:v>165.02</c:v>
                </c:pt>
                <c:pt idx="3">
                  <c:v>92.84</c:v>
                </c:pt>
                <c:pt idx="4">
                  <c:v>99.41</c:v>
                </c:pt>
                <c:pt idx="5">
                  <c:v>47.26</c:v>
                </c:pt>
                <c:pt idx="6">
                  <c:v>75.209999999999994</c:v>
                </c:pt>
                <c:pt idx="7">
                  <c:v>29.81</c:v>
                </c:pt>
                <c:pt idx="8">
                  <c:v>3.42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6-4454-B3FB-364AAF35801E}"/>
            </c:ext>
          </c:extLst>
        </c:ser>
        <c:ser>
          <c:idx val="2"/>
          <c:order val="2"/>
          <c:tx>
            <c:strRef>
              <c:f>porREgión!$D$31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porREgión!$A$32:$A$40</c:f>
              <c:strCache>
                <c:ptCount val="9"/>
                <c:pt idx="0">
                  <c:v>AMERICA DEL NORTE</c:v>
                </c:pt>
                <c:pt idx="1">
                  <c:v>AMERICA CENTRAL</c:v>
                </c:pt>
                <c:pt idx="2">
                  <c:v>EUROPA</c:v>
                </c:pt>
                <c:pt idx="3">
                  <c:v>ASIA</c:v>
                </c:pt>
                <c:pt idx="4">
                  <c:v>EL CARIBE</c:v>
                </c:pt>
                <c:pt idx="5">
                  <c:v>AMERICA DEL SUR</c:v>
                </c:pt>
                <c:pt idx="6">
                  <c:v>EXTRA ADUANAL</c:v>
                </c:pt>
                <c:pt idx="7">
                  <c:v>OCEANIA</c:v>
                </c:pt>
                <c:pt idx="8">
                  <c:v>AFRICA</c:v>
                </c:pt>
              </c:strCache>
            </c:strRef>
          </c:cat>
          <c:val>
            <c:numRef>
              <c:f>porREgión!$D$32:$D$40</c:f>
              <c:numCache>
                <c:formatCode>"$"#,##0.00_);[Red]\("$"#,##0.00\)</c:formatCode>
                <c:ptCount val="9"/>
                <c:pt idx="0">
                  <c:v>2067.56</c:v>
                </c:pt>
                <c:pt idx="1">
                  <c:v>1823.61</c:v>
                </c:pt>
                <c:pt idx="2">
                  <c:v>150.4</c:v>
                </c:pt>
                <c:pt idx="3">
                  <c:v>129.38999999999999</c:v>
                </c:pt>
                <c:pt idx="4">
                  <c:v>118.3</c:v>
                </c:pt>
                <c:pt idx="5">
                  <c:v>52.82</c:v>
                </c:pt>
                <c:pt idx="6">
                  <c:v>68.42</c:v>
                </c:pt>
                <c:pt idx="7">
                  <c:v>38.49</c:v>
                </c:pt>
                <c:pt idx="8">
                  <c:v>6.52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86-4454-B3FB-364AAF35801E}"/>
            </c:ext>
          </c:extLst>
        </c:ser>
        <c:ser>
          <c:idx val="3"/>
          <c:order val="3"/>
          <c:tx>
            <c:strRef>
              <c:f>porREgión!$E$31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porREgión!$A$32:$A$40</c:f>
              <c:strCache>
                <c:ptCount val="9"/>
                <c:pt idx="0">
                  <c:v>AMERICA DEL NORTE</c:v>
                </c:pt>
                <c:pt idx="1">
                  <c:v>AMERICA CENTRAL</c:v>
                </c:pt>
                <c:pt idx="2">
                  <c:v>EUROPA</c:v>
                </c:pt>
                <c:pt idx="3">
                  <c:v>ASIA</c:v>
                </c:pt>
                <c:pt idx="4">
                  <c:v>EL CARIBE</c:v>
                </c:pt>
                <c:pt idx="5">
                  <c:v>AMERICA DEL SUR</c:v>
                </c:pt>
                <c:pt idx="6">
                  <c:v>EXTRA ADUANAL</c:v>
                </c:pt>
                <c:pt idx="7">
                  <c:v>OCEANIA</c:v>
                </c:pt>
                <c:pt idx="8">
                  <c:v>AFRICA</c:v>
                </c:pt>
              </c:strCache>
            </c:strRef>
          </c:cat>
          <c:val>
            <c:numRef>
              <c:f>porREgión!$E$32:$E$40</c:f>
              <c:numCache>
                <c:formatCode>"$"#,##0.00_);[Red]\("$"#,##0.00\)</c:formatCode>
                <c:ptCount val="9"/>
                <c:pt idx="0">
                  <c:v>2052.6799999999998</c:v>
                </c:pt>
                <c:pt idx="1">
                  <c:v>1831.4</c:v>
                </c:pt>
                <c:pt idx="2">
                  <c:v>146.22</c:v>
                </c:pt>
                <c:pt idx="3">
                  <c:v>101.52</c:v>
                </c:pt>
                <c:pt idx="4">
                  <c:v>114.22</c:v>
                </c:pt>
                <c:pt idx="5">
                  <c:v>47.22</c:v>
                </c:pt>
                <c:pt idx="6">
                  <c:v>68.95</c:v>
                </c:pt>
                <c:pt idx="7">
                  <c:v>6.23</c:v>
                </c:pt>
                <c:pt idx="8">
                  <c:v>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86-4454-B3FB-364AAF35801E}"/>
            </c:ext>
          </c:extLst>
        </c:ser>
        <c:ser>
          <c:idx val="4"/>
          <c:order val="4"/>
          <c:tx>
            <c:strRef>
              <c:f>porREgión!$F$31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porREgión!$A$32:$A$40</c:f>
              <c:strCache>
                <c:ptCount val="9"/>
                <c:pt idx="0">
                  <c:v>AMERICA DEL NORTE</c:v>
                </c:pt>
                <c:pt idx="1">
                  <c:v>AMERICA CENTRAL</c:v>
                </c:pt>
                <c:pt idx="2">
                  <c:v>EUROPA</c:v>
                </c:pt>
                <c:pt idx="3">
                  <c:v>ASIA</c:v>
                </c:pt>
                <c:pt idx="4">
                  <c:v>EL CARIBE</c:v>
                </c:pt>
                <c:pt idx="5">
                  <c:v>AMERICA DEL SUR</c:v>
                </c:pt>
                <c:pt idx="6">
                  <c:v>EXTRA ADUANAL</c:v>
                </c:pt>
                <c:pt idx="7">
                  <c:v>OCEANIA</c:v>
                </c:pt>
                <c:pt idx="8">
                  <c:v>AFRICA</c:v>
                </c:pt>
              </c:strCache>
            </c:strRef>
          </c:cat>
          <c:val>
            <c:numRef>
              <c:f>porREgión!$F$32:$F$40</c:f>
              <c:numCache>
                <c:formatCode>"$"#,##0.00_);[Red]\("$"#,##0.00\)</c:formatCode>
                <c:ptCount val="9"/>
                <c:pt idx="0">
                  <c:v>2070.4499999999998</c:v>
                </c:pt>
                <c:pt idx="1">
                  <c:v>1921.95</c:v>
                </c:pt>
                <c:pt idx="2">
                  <c:v>151.44</c:v>
                </c:pt>
                <c:pt idx="3">
                  <c:v>191.24</c:v>
                </c:pt>
                <c:pt idx="4">
                  <c:v>120.02</c:v>
                </c:pt>
                <c:pt idx="5">
                  <c:v>77.97</c:v>
                </c:pt>
                <c:pt idx="6">
                  <c:v>69.87</c:v>
                </c:pt>
                <c:pt idx="7">
                  <c:v>5.84</c:v>
                </c:pt>
                <c:pt idx="8">
                  <c:v>7.02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86-4454-B3FB-364AAF35801E}"/>
            </c:ext>
          </c:extLst>
        </c:ser>
        <c:ser>
          <c:idx val="5"/>
          <c:order val="5"/>
          <c:tx>
            <c:strRef>
              <c:f>porREgión!$G$31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porREgión!$A$32:$A$40</c:f>
              <c:strCache>
                <c:ptCount val="9"/>
                <c:pt idx="0">
                  <c:v>AMERICA DEL NORTE</c:v>
                </c:pt>
                <c:pt idx="1">
                  <c:v>AMERICA CENTRAL</c:v>
                </c:pt>
                <c:pt idx="2">
                  <c:v>EUROPA</c:v>
                </c:pt>
                <c:pt idx="3">
                  <c:v>ASIA</c:v>
                </c:pt>
                <c:pt idx="4">
                  <c:v>EL CARIBE</c:v>
                </c:pt>
                <c:pt idx="5">
                  <c:v>AMERICA DEL SUR</c:v>
                </c:pt>
                <c:pt idx="6">
                  <c:v>EXTRA ADUANAL</c:v>
                </c:pt>
                <c:pt idx="7">
                  <c:v>OCEANIA</c:v>
                </c:pt>
                <c:pt idx="8">
                  <c:v>AFRICA</c:v>
                </c:pt>
              </c:strCache>
            </c:strRef>
          </c:cat>
          <c:val>
            <c:numRef>
              <c:f>porREgión!$G$32:$G$40</c:f>
              <c:numCache>
                <c:formatCode>"$"#,##0.00_);[Red]\("$"#,##0.00\)</c:formatCode>
                <c:ptCount val="9"/>
                <c:pt idx="0">
                  <c:v>2113.6999999999998</c:v>
                </c:pt>
                <c:pt idx="1">
                  <c:v>2047.81</c:v>
                </c:pt>
                <c:pt idx="2">
                  <c:v>139.26</c:v>
                </c:pt>
                <c:pt idx="3">
                  <c:v>154.41999999999999</c:v>
                </c:pt>
                <c:pt idx="4">
                  <c:v>154.58000000000001</c:v>
                </c:pt>
                <c:pt idx="5">
                  <c:v>56.45</c:v>
                </c:pt>
                <c:pt idx="6">
                  <c:v>70.14</c:v>
                </c:pt>
                <c:pt idx="7">
                  <c:v>5.83</c:v>
                </c:pt>
                <c:pt idx="8">
                  <c:v>9.85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86-4454-B3FB-364AAF358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0394224"/>
        <c:axId val="1690395472"/>
      </c:barChart>
      <c:catAx>
        <c:axId val="169039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90395472"/>
        <c:crosses val="autoZero"/>
        <c:auto val="1"/>
        <c:lblAlgn val="ctr"/>
        <c:lblOffset val="100"/>
        <c:noMultiLvlLbl val="0"/>
      </c:catAx>
      <c:valAx>
        <c:axId val="169039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903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825D8-970B-9A40-9550-B2BFC4271532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B89C7-A26D-A041-8A86-9A2C6311355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62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5679-1C33-024F-817B-C64D4C75219C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813F9-E751-AE41-A7B0-267934B6E52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9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13F9-E751-AE41-A7B0-267934B6E5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13F9-E751-AE41-A7B0-267934B6E5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4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13F9-E751-AE41-A7B0-267934B6E5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13F9-E751-AE41-A7B0-267934B6E5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43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13F9-E751-AE41-A7B0-267934B6E5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3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813F9-E751-AE41-A7B0-267934B6E5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>
            <a:lvl1pPr>
              <a:defRPr>
                <a:solidFill>
                  <a:srgbClr val="0029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987599DE-A591-4793-899B-4F4F3036C38E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944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7BCB6587-8194-4983-BA1E-D6111F64127D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5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4D3CC692-51A2-46AA-A78A-12A3C746E6BB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76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FF71C714-069C-47A3-B4D8-07AEB4B522D2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55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22C7E3CF-BF1F-4210-9735-2C889DC62EEB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5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6C2D7EFD-2A89-49B4-AA13-EC8A18B4BA74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37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4AE75138-AC6E-4E4E-8D5F-02B554D405FE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19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78F68F14-B56B-4090-A40E-BBDEF7554D62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92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1B03E4E0-9DDB-48CB-A8C4-B3A2F271F5E1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0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09775"/>
            <a:ext cx="6858000" cy="918482"/>
          </a:xfrm>
          <a:prstGeom prst="rect">
            <a:avLst/>
          </a:prstGeom>
          <a:solidFill>
            <a:srgbClr val="00293D"/>
          </a:solidFill>
          <a:ln>
            <a:noFill/>
          </a:ln>
          <a:effectLst>
            <a:outerShdw blurRad="40000" dist="23000" dir="5400000" rotWithShape="0">
              <a:srgbClr val="00293D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095626"/>
            <a:ext cx="4800600" cy="11334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70996" y="4229101"/>
            <a:ext cx="3837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293D"/>
                </a:solidFill>
                <a:latin typeface="Cambria"/>
                <a:cs typeface="Cambria"/>
              </a:rPr>
              <a:t>Connect.</a:t>
            </a:r>
            <a:r>
              <a:rPr lang="en-US" sz="2400" b="1" baseline="0" smtClean="0">
                <a:solidFill>
                  <a:srgbClr val="00293D"/>
                </a:solidFill>
                <a:latin typeface="Cambria"/>
                <a:cs typeface="Cambria"/>
              </a:rPr>
              <a:t>  Create.  Commit.</a:t>
            </a:r>
            <a:endParaRPr lang="en-US" sz="2400" b="1">
              <a:solidFill>
                <a:srgbClr val="00293D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D57F5C2B-B68C-4983-B159-0F99E246D8F8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91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/>
            <a:fld id="{17D8018A-BB96-46F5-9AB0-10CF214B337C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9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2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>
            <a:normAutofit/>
          </a:bodyPr>
          <a:lstStyle>
            <a:lvl1pPr>
              <a:buSzPct val="110000"/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  <a:solidFill>
            <a:srgbClr val="00293D"/>
          </a:solidFill>
          <a:ln>
            <a:solidFill>
              <a:srgbClr val="00293D"/>
            </a:solidFill>
          </a:ln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  <a:ln>
            <a:solidFill>
              <a:srgbClr val="00293D"/>
            </a:solidFill>
          </a:ln>
        </p:spPr>
        <p:txBody>
          <a:bodyPr>
            <a:normAutofit/>
          </a:bodyPr>
          <a:lstStyle>
            <a:lvl1pPr>
              <a:buClr>
                <a:srgbClr val="00293D"/>
              </a:buClr>
              <a:buSzPct val="110000"/>
              <a:buFontTx/>
              <a:buBlip>
                <a:blip r:embed="rId2"/>
              </a:buBlip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  <a:solidFill>
            <a:srgbClr val="00293D"/>
          </a:solidFill>
          <a:ln>
            <a:solidFill>
              <a:srgbClr val="00293D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1350" b="1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342900" rtl="0" eaLnBrk="1" latinLnBrk="0" hangingPunct="1">
              <a:spcBef>
                <a:spcPct val="20000"/>
              </a:spcBef>
              <a:buClr>
                <a:srgbClr val="36561C"/>
              </a:buClr>
              <a:buSzPct val="11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  <a:ln>
            <a:solidFill>
              <a:srgbClr val="00293D"/>
            </a:solidFill>
          </a:ln>
        </p:spPr>
        <p:txBody>
          <a:bodyPr>
            <a:normAutofit/>
          </a:bodyPr>
          <a:lstStyle>
            <a:lvl1pPr>
              <a:buSzPct val="110000"/>
              <a:buFontTx/>
              <a:buBlip>
                <a:blip r:embed="rId2"/>
              </a:buBlip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  <a:solidFill>
            <a:srgbClr val="00293D"/>
          </a:solidFill>
          <a:ln>
            <a:solidFill>
              <a:srgbClr val="00293D"/>
            </a:solidFill>
          </a:ln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  <a:ln>
            <a:solidFill>
              <a:srgbClr val="00293D"/>
            </a:solidFill>
          </a:ln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  <a:solidFill>
            <a:srgbClr val="36561C"/>
          </a:solidFill>
          <a:ln>
            <a:solidFill>
              <a:srgbClr val="00293D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1350" b="1" kern="1200" smtClean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342900" rtl="0" eaLnBrk="1" latinLnBrk="0" hangingPunct="1">
              <a:spcBef>
                <a:spcPct val="20000"/>
              </a:spcBef>
              <a:buClr>
                <a:srgbClr val="36561C"/>
              </a:buClr>
              <a:buSzPct val="11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  <a:ln>
            <a:solidFill>
              <a:srgbClr val="36561C"/>
            </a:solidFill>
          </a:ln>
        </p:spPr>
        <p:txBody>
          <a:bodyPr>
            <a:normAutofit/>
          </a:bodyPr>
          <a:lstStyle>
            <a:lvl1pPr>
              <a:buClr>
                <a:srgbClr val="36561C"/>
              </a:buClr>
              <a:buSzPct val="110000"/>
              <a:buFontTx/>
              <a:buBlip>
                <a:blip r:embed="rId2"/>
              </a:buBlip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8447"/>
            <a:ext cx="6858000" cy="918482"/>
          </a:xfrm>
          <a:prstGeom prst="rect">
            <a:avLst/>
          </a:prstGeom>
          <a:solidFill>
            <a:srgbClr val="0029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5400675" cy="68528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3328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D8C0A1A4-02F2-E742-9432-4D70B4663C8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8" r:id="rId2"/>
    <p:sldLayoutId id="2147483674" r:id="rId3"/>
    <p:sldLayoutId id="2147483779" r:id="rId4"/>
    <p:sldLayoutId id="2147483775" r:id="rId5"/>
    <p:sldLayoutId id="2147483675" r:id="rId6"/>
    <p:sldLayoutId id="2147483676" r:id="rId7"/>
    <p:sldLayoutId id="2147483677" r:id="rId8"/>
    <p:sldLayoutId id="2147483776" r:id="rId9"/>
    <p:sldLayoutId id="2147483678" r:id="rId10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100" b="1" kern="1200" baseline="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36561C"/>
        </a:buClr>
        <a:buSzPct val="110000"/>
        <a:buFontTx/>
        <a:buBlip>
          <a:blip r:embed="rId12"/>
        </a:buBlip>
        <a:defRPr sz="15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36561C"/>
        </a:buClr>
        <a:buFont typeface="Arial"/>
        <a:buChar char="–"/>
        <a:defRPr sz="135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36561C"/>
        </a:buClr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36561C"/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36561C"/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/>
            <a:fld id="{6EC07D2B-FCA7-41AF-999D-5B283D5F15DB}" type="datetime1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27/11/2018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/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/>
            <a:fld id="{76A47597-0047-404D-80B8-BDC308D6A568}" type="slidenum">
              <a:rPr lang="es-SV" smtClean="0">
                <a:solidFill>
                  <a:prstClr val="black">
                    <a:tint val="75000"/>
                  </a:prstClr>
                </a:solidFill>
              </a:rPr>
              <a:pPr defTabSz="514350"/>
              <a:t>‹Nº›</a:t>
            </a:fld>
            <a:endParaRPr lang="es-S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9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6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0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go MH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3175"/>
            <a:ext cx="14859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/>
          <p:nvPr/>
        </p:nvSpPr>
        <p:spPr>
          <a:xfrm>
            <a:off x="725213" y="1757390"/>
            <a:ext cx="5223641" cy="135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eaLnBrk="1" hangingPunct="1">
              <a:spcBef>
                <a:spcPct val="20000"/>
              </a:spcBef>
              <a:buClr>
                <a:srgbClr val="8DC63F"/>
              </a:buClr>
              <a:buFont typeface="Arial" charset="0"/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indent="0" algn="ctr" eaLnBrk="0" hangingPunct="0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eaLnBrk="0" hangingPunct="0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eaLnBrk="0" hangingPunct="0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eaLnBrk="0" hangingPunct="0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algn="ctr"/>
            <a:r>
              <a:rPr lang="en-US" sz="55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Rockwell Condensed" panose="02060603050405020104" pitchFamily="18" charset="0"/>
              </a:rPr>
              <a:t>ESTADÍSTICAS DE </a:t>
            </a:r>
            <a:endParaRPr lang="en-US" sz="55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Rockwell Condensed" panose="02060603050405020104" pitchFamily="18" charset="0"/>
            </a:endParaRPr>
          </a:p>
          <a:p>
            <a:pPr algn="ctr"/>
            <a:r>
              <a:rPr lang="en-US" sz="55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Rockwell Condensed" panose="02060603050405020104" pitchFamily="18" charset="0"/>
              </a:rPr>
              <a:t>COMERCIO EXTERIOR</a:t>
            </a:r>
          </a:p>
          <a:p>
            <a:pPr algn="ctr"/>
            <a:r>
              <a:rPr lang="en-US" sz="3675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Rockwell Condensed" panose="02060603050405020104" pitchFamily="18" charset="0"/>
              </a:rPr>
              <a:t>2013-2018</a:t>
            </a:r>
          </a:p>
          <a:p>
            <a:pPr algn="ctr"/>
            <a:r>
              <a:rPr lang="en-US" sz="34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Rockwell Condensed" panose="02060603050405020104" pitchFamily="18" charset="0"/>
              </a:rPr>
              <a:t>ENERO - SEPTIEMBRE</a:t>
            </a:r>
            <a:endParaRPr lang="en-US" sz="3400" b="1" i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1221008" y="4138452"/>
            <a:ext cx="4642253" cy="36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0" indent="0" eaLnBrk="1" hangingPunct="1">
              <a:spcBef>
                <a:spcPct val="20000"/>
              </a:spcBef>
              <a:buClr>
                <a:srgbClr val="8DC63F"/>
              </a:buClr>
              <a:buFont typeface="Arial" charset="0"/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indent="0" algn="ctr" eaLnBrk="0" hangingPunct="0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eaLnBrk="0" hangingPunct="0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eaLnBrk="0" hangingPunct="0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eaLnBrk="0" hangingPunct="0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algn="ctr"/>
            <a:r>
              <a:rPr lang="en-US" sz="195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Bodoni MT Condensed" panose="02070606080606020203" pitchFamily="18" charset="0"/>
              </a:rPr>
              <a:t>DIRECCIÓN GENERAL DE ADUANAS</a:t>
            </a:r>
          </a:p>
          <a:p>
            <a:pPr algn="ctr"/>
            <a:r>
              <a:rPr lang="en-US" sz="195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Bodoni MT Condensed" panose="02070606080606020203" pitchFamily="18" charset="0"/>
              </a:rPr>
              <a:t>UNIDAD DE PLANIFICACIÓN Y GESTIÓN DE LA CALIDAD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922" y="120698"/>
            <a:ext cx="2663078" cy="497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21283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294290" y="157076"/>
            <a:ext cx="545629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CIF POR PAÍS DE ORIGEN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924858"/>
              </p:ext>
            </p:extLst>
          </p:nvPr>
        </p:nvGraphicFramePr>
        <p:xfrm>
          <a:off x="294289" y="747251"/>
          <a:ext cx="6126175" cy="379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42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52" y="26952"/>
            <a:ext cx="2680447" cy="403354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-1" y="133921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VALOR CIF CON/SIN TLC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4490"/>
              </p:ext>
            </p:extLst>
          </p:nvPr>
        </p:nvGraphicFramePr>
        <p:xfrm>
          <a:off x="490382" y="880666"/>
          <a:ext cx="6172203" cy="808950"/>
        </p:xfrm>
        <a:graphic>
          <a:graphicData uri="http://schemas.openxmlformats.org/drawingml/2006/table">
            <a:tbl>
              <a:tblPr/>
              <a:tblGrid>
                <a:gridCol w="1665117">
                  <a:extLst>
                    <a:ext uri="{9D8B030D-6E8A-4147-A177-3AD203B41FA5}">
                      <a16:colId xmlns:a16="http://schemas.microsoft.com/office/drawing/2014/main" val="2721045212"/>
                    </a:ext>
                  </a:extLst>
                </a:gridCol>
                <a:gridCol w="751181">
                  <a:extLst>
                    <a:ext uri="{9D8B030D-6E8A-4147-A177-3AD203B41FA5}">
                      <a16:colId xmlns:a16="http://schemas.microsoft.com/office/drawing/2014/main" val="1617285992"/>
                    </a:ext>
                  </a:extLst>
                </a:gridCol>
                <a:gridCol w="751181">
                  <a:extLst>
                    <a:ext uri="{9D8B030D-6E8A-4147-A177-3AD203B41FA5}">
                      <a16:colId xmlns:a16="http://schemas.microsoft.com/office/drawing/2014/main" val="4229134925"/>
                    </a:ext>
                  </a:extLst>
                </a:gridCol>
                <a:gridCol w="751181">
                  <a:extLst>
                    <a:ext uri="{9D8B030D-6E8A-4147-A177-3AD203B41FA5}">
                      <a16:colId xmlns:a16="http://schemas.microsoft.com/office/drawing/2014/main" val="1449515474"/>
                    </a:ext>
                  </a:extLst>
                </a:gridCol>
                <a:gridCol w="751181">
                  <a:extLst>
                    <a:ext uri="{9D8B030D-6E8A-4147-A177-3AD203B41FA5}">
                      <a16:colId xmlns:a16="http://schemas.microsoft.com/office/drawing/2014/main" val="1141264325"/>
                    </a:ext>
                  </a:extLst>
                </a:gridCol>
                <a:gridCol w="751181">
                  <a:extLst>
                    <a:ext uri="{9D8B030D-6E8A-4147-A177-3AD203B41FA5}">
                      <a16:colId xmlns:a16="http://schemas.microsoft.com/office/drawing/2014/main" val="3120151397"/>
                    </a:ext>
                  </a:extLst>
                </a:gridCol>
                <a:gridCol w="751181">
                  <a:extLst>
                    <a:ext uri="{9D8B030D-6E8A-4147-A177-3AD203B41FA5}">
                      <a16:colId xmlns:a16="http://schemas.microsoft.com/office/drawing/2014/main" val="4044265695"/>
                    </a:ext>
                  </a:extLst>
                </a:gridCol>
              </a:tblGrid>
              <a:tr h="159626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CIF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122735"/>
                  </a:ext>
                </a:extLst>
              </a:tr>
              <a:tr h="159626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SIN TLC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$6,454.52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$5,979.35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$6,089.39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$5,844.03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$5,544.49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$6,288.78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880429"/>
                  </a:ext>
                </a:extLst>
              </a:tr>
              <a:tr h="159626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CON TLC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$649.22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$736.51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$775.93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$805.42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$839.10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$981.68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858546"/>
                  </a:ext>
                </a:extLst>
              </a:tr>
              <a:tr h="159626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CONTINGENTE NACIONAL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$31.14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$13.36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$25.54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$48.51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$18.57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$28.04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966275"/>
                  </a:ext>
                </a:extLst>
              </a:tr>
              <a:tr h="159626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$7,134.88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$6,729.22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$6,890.86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$6,697.96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$6,402.16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$7,298.50</a:t>
                      </a:r>
                    </a:p>
                  </a:txBody>
                  <a:tcPr marL="9390" marR="9390" marT="9390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32832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762374"/>
              </p:ext>
            </p:extLst>
          </p:nvPr>
        </p:nvGraphicFramePr>
        <p:xfrm>
          <a:off x="196645" y="1689615"/>
          <a:ext cx="6465940" cy="284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4219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52" y="26952"/>
            <a:ext cx="2680447" cy="436083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155009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VALOR CIF CON TLC (DETALLE)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756673" y="560508"/>
            <a:ext cx="315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Enero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67197"/>
              </p:ext>
            </p:extLst>
          </p:nvPr>
        </p:nvGraphicFramePr>
        <p:xfrm>
          <a:off x="342899" y="1084546"/>
          <a:ext cx="6172202" cy="3475706"/>
        </p:xfrm>
        <a:graphic>
          <a:graphicData uri="http://schemas.openxmlformats.org/drawingml/2006/table">
            <a:tbl>
              <a:tblPr/>
              <a:tblGrid>
                <a:gridCol w="2011166">
                  <a:extLst>
                    <a:ext uri="{9D8B030D-6E8A-4147-A177-3AD203B41FA5}">
                      <a16:colId xmlns:a16="http://schemas.microsoft.com/office/drawing/2014/main" val="555347358"/>
                    </a:ext>
                  </a:extLst>
                </a:gridCol>
                <a:gridCol w="693506">
                  <a:extLst>
                    <a:ext uri="{9D8B030D-6E8A-4147-A177-3AD203B41FA5}">
                      <a16:colId xmlns:a16="http://schemas.microsoft.com/office/drawing/2014/main" val="411330101"/>
                    </a:ext>
                  </a:extLst>
                </a:gridCol>
                <a:gridCol w="693506">
                  <a:extLst>
                    <a:ext uri="{9D8B030D-6E8A-4147-A177-3AD203B41FA5}">
                      <a16:colId xmlns:a16="http://schemas.microsoft.com/office/drawing/2014/main" val="240594997"/>
                    </a:ext>
                  </a:extLst>
                </a:gridCol>
                <a:gridCol w="693506">
                  <a:extLst>
                    <a:ext uri="{9D8B030D-6E8A-4147-A177-3AD203B41FA5}">
                      <a16:colId xmlns:a16="http://schemas.microsoft.com/office/drawing/2014/main" val="2053718869"/>
                    </a:ext>
                  </a:extLst>
                </a:gridCol>
                <a:gridCol w="693506">
                  <a:extLst>
                    <a:ext uri="{9D8B030D-6E8A-4147-A177-3AD203B41FA5}">
                      <a16:colId xmlns:a16="http://schemas.microsoft.com/office/drawing/2014/main" val="2981158543"/>
                    </a:ext>
                  </a:extLst>
                </a:gridCol>
                <a:gridCol w="693506">
                  <a:extLst>
                    <a:ext uri="{9D8B030D-6E8A-4147-A177-3AD203B41FA5}">
                      <a16:colId xmlns:a16="http://schemas.microsoft.com/office/drawing/2014/main" val="1635114420"/>
                    </a:ext>
                  </a:extLst>
                </a:gridCol>
                <a:gridCol w="693506">
                  <a:extLst>
                    <a:ext uri="{9D8B030D-6E8A-4147-A177-3AD203B41FA5}">
                      <a16:colId xmlns:a16="http://schemas.microsoft.com/office/drawing/2014/main" val="2563932202"/>
                    </a:ext>
                  </a:extLst>
                </a:gridCol>
              </a:tblGrid>
              <a:tr h="219136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CIF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86744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MEXICO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$282.63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$316.07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$319.92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$317.07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$326.26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$358.32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70213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ESTADOS UNIDOS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$256.82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$274.45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$295.51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$313.80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$323.76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$387.20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253388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ESTADOS UNIDOS C/ CONTINGENTE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$65.32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$83.40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$86.97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$84.27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$80.91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$95.21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979725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UNION EUROPEA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$16.95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$29.49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$39.84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$48.16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$71.53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946741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CHILE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$25.01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$30.66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$23.94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$24.15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$25.83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$23.53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334248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COLOMBIA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$6.34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$7.07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$10.48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$15.62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$22.20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$29.29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484708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TAIWAN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$6.91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$7.24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$7.52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$7.38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$7.76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$9.23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07576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REPUBLICA DOMINICANA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$0.54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$0.11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$0.93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$2.53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$1.92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622389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PANAMA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$5.65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$0.37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$0.28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$0.24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$0.53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$0.48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421310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UNION EUROPEA C/ CONTINGENTE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$0.15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$0.86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$1.03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$1.14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$1.26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210340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ECUADOR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$3.70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971221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CUBA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762018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TLC MEXICO C/ SALVAGUARDA</a:t>
                      </a:r>
                    </a:p>
                  </a:txBody>
                  <a:tcPr marL="8669" marR="8669" marT="866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227995"/>
                  </a:ext>
                </a:extLst>
              </a:tr>
              <a:tr h="219136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 CON TLC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$649.22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$736.51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$775.93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$805.42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$839.10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$981.68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2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935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52" y="26952"/>
            <a:ext cx="2680447" cy="421283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155009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CIF CON TLC (DETALLE)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787919"/>
              </p:ext>
            </p:extLst>
          </p:nvPr>
        </p:nvGraphicFramePr>
        <p:xfrm>
          <a:off x="255639" y="764247"/>
          <a:ext cx="6331974" cy="389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8789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249884"/>
            <a:ext cx="5608865" cy="47148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84076" y="3109092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Declaraciones con estatus “Liquidadas”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84076" y="3429144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Período </a:t>
            </a: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de liquidación del 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01 de </a:t>
            </a:r>
            <a:r>
              <a:rPr lang="en-US" sz="1200" dirty="0" err="1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enero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al </a:t>
            </a:r>
            <a:r>
              <a:rPr lang="es-SV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30 de septiembre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de los </a:t>
            </a:r>
            <a:r>
              <a:rPr lang="en-US" sz="1200" dirty="0" err="1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años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2013 </a:t>
            </a: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al 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2018</a:t>
            </a:r>
            <a:endParaRPr lang="en-US" sz="1200" dirty="0">
              <a:solidFill>
                <a:srgbClr val="557630"/>
              </a:solidFill>
              <a:latin typeface="Cambria" panose="02040503050406030204" pitchFamily="18" charset="0"/>
              <a:ea typeface="Osaka"/>
              <a:cs typeface="Osaka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84076" y="3770379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Regímenes: Exportaciones definitivas, Re-</a:t>
            </a:r>
            <a:r>
              <a:rPr lang="en-US" sz="1200" dirty="0" err="1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exportaciones</a:t>
            </a:r>
            <a:endParaRPr lang="en-US" sz="1200" dirty="0">
              <a:solidFill>
                <a:srgbClr val="557630"/>
              </a:solidFill>
              <a:latin typeface="Cambria" panose="02040503050406030204" pitchFamily="18" charset="0"/>
              <a:ea typeface="Osaka"/>
              <a:cs typeface="Osak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4076" y="4119376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Valor económico: Monto FOB de las declaraciones expresados en millones de dólares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84076" y="4434919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Aduanas:  Teledespacho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84076" y="2747561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s-SV" sz="1200" dirty="0">
                <a:solidFill>
                  <a:srgbClr val="557630"/>
                </a:solidFill>
                <a:ea typeface="Osaka"/>
                <a:cs typeface="Osaka"/>
              </a:rPr>
              <a:t>Fuente: Sistema Transaccional </a:t>
            </a:r>
            <a:r>
              <a:rPr lang="es-SV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SIDUNEA</a:t>
            </a:r>
            <a:r>
              <a:rPr lang="es-SV" sz="1200" dirty="0">
                <a:solidFill>
                  <a:srgbClr val="557630"/>
                </a:solidFill>
                <a:ea typeface="Osaka"/>
                <a:cs typeface="Osaka"/>
              </a:rPr>
              <a:t> (Cognos IBM)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510089" y="1250731"/>
            <a:ext cx="5778000" cy="1089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EXPORTACIONES DE EL SALVADOR </a:t>
            </a:r>
          </a:p>
          <a:p>
            <a:pPr algn="ctr"/>
            <a:r>
              <a:rPr lang="es-SV" dirty="0" smtClean="0"/>
              <a:t>REGISTRADOS POR LA DIRECCIÓN GENERAL DE ADUANAS</a:t>
            </a:r>
            <a:endParaRPr lang="es-SV" dirty="0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136972" y="2392280"/>
            <a:ext cx="2501125" cy="25199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67866" tIns="33338" rIns="67866" bIns="33338" anchor="ctr" anchorCtr="0">
            <a:spAutoFit/>
          </a:bodyPr>
          <a:lstStyle/>
          <a:p>
            <a:pPr marL="171450" indent="-171450" eaLnBrk="0" hangingPunct="0">
              <a:buFont typeface="Wingdings" panose="05000000000000000000" pitchFamily="2" charset="2"/>
              <a:buChar char="Ø"/>
            </a:pPr>
            <a:r>
              <a:rPr lang="es-SV" sz="1200" b="1" dirty="0" smtClean="0">
                <a:solidFill>
                  <a:srgbClr val="557630"/>
                </a:solidFill>
                <a:ea typeface="Osaka"/>
                <a:cs typeface="Osaka"/>
              </a:rPr>
              <a:t>Criterios</a:t>
            </a:r>
            <a:r>
              <a:rPr lang="en-US" sz="1200" b="1" dirty="0" smtClean="0">
                <a:solidFill>
                  <a:srgbClr val="557630"/>
                </a:solidFill>
                <a:ea typeface="Osaka"/>
                <a:cs typeface="Osaka"/>
              </a:rPr>
              <a:t> </a:t>
            </a:r>
            <a:r>
              <a:rPr lang="es-SV" sz="1200" b="1" dirty="0" smtClean="0">
                <a:solidFill>
                  <a:srgbClr val="557630"/>
                </a:solidFill>
                <a:ea typeface="Osaka"/>
                <a:cs typeface="Osaka"/>
              </a:rPr>
              <a:t>Aplicados</a:t>
            </a:r>
            <a:r>
              <a:rPr lang="en-US" sz="1200" b="1" dirty="0" smtClean="0">
                <a:solidFill>
                  <a:srgbClr val="557630"/>
                </a:solidFill>
                <a:ea typeface="Osaka"/>
                <a:cs typeface="Osaka"/>
              </a:rPr>
              <a:t>:</a:t>
            </a:r>
            <a:endParaRPr lang="en-US" sz="1200" b="1" dirty="0">
              <a:solidFill>
                <a:srgbClr val="557630"/>
              </a:solidFill>
              <a:ea typeface="Osaka"/>
              <a:cs typeface="Osaka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52" y="26952"/>
            <a:ext cx="2680447" cy="4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00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67087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204133"/>
            <a:ext cx="5951765" cy="471488"/>
          </a:xfrm>
        </p:spPr>
        <p:txBody>
          <a:bodyPr>
            <a:noAutofit/>
          </a:bodyPr>
          <a:lstStyle/>
          <a:p>
            <a:r>
              <a:rPr lang="en-US" sz="1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VALOR FOB ADUANA TELEDESPACHO</a:t>
            </a:r>
            <a:endParaRPr lang="en-US" sz="195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61297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1124606" y="701990"/>
            <a:ext cx="4023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e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67128"/>
              </p:ext>
            </p:extLst>
          </p:nvPr>
        </p:nvGraphicFramePr>
        <p:xfrm>
          <a:off x="537885" y="1371606"/>
          <a:ext cx="5683621" cy="3092817"/>
        </p:xfrm>
        <a:graphic>
          <a:graphicData uri="http://schemas.openxmlformats.org/drawingml/2006/table">
            <a:tbl>
              <a:tblPr/>
              <a:tblGrid>
                <a:gridCol w="1430935">
                  <a:extLst>
                    <a:ext uri="{9D8B030D-6E8A-4147-A177-3AD203B41FA5}">
                      <a16:colId xmlns:a16="http://schemas.microsoft.com/office/drawing/2014/main" val="3636099572"/>
                    </a:ext>
                  </a:extLst>
                </a:gridCol>
                <a:gridCol w="708781">
                  <a:extLst>
                    <a:ext uri="{9D8B030D-6E8A-4147-A177-3AD203B41FA5}">
                      <a16:colId xmlns:a16="http://schemas.microsoft.com/office/drawing/2014/main" val="3929838675"/>
                    </a:ext>
                  </a:extLst>
                </a:gridCol>
                <a:gridCol w="708781">
                  <a:extLst>
                    <a:ext uri="{9D8B030D-6E8A-4147-A177-3AD203B41FA5}">
                      <a16:colId xmlns:a16="http://schemas.microsoft.com/office/drawing/2014/main" val="2363641723"/>
                    </a:ext>
                  </a:extLst>
                </a:gridCol>
                <a:gridCol w="708781">
                  <a:extLst>
                    <a:ext uri="{9D8B030D-6E8A-4147-A177-3AD203B41FA5}">
                      <a16:colId xmlns:a16="http://schemas.microsoft.com/office/drawing/2014/main" val="3353683641"/>
                    </a:ext>
                  </a:extLst>
                </a:gridCol>
                <a:gridCol w="708781">
                  <a:extLst>
                    <a:ext uri="{9D8B030D-6E8A-4147-A177-3AD203B41FA5}">
                      <a16:colId xmlns:a16="http://schemas.microsoft.com/office/drawing/2014/main" val="1506497979"/>
                    </a:ext>
                  </a:extLst>
                </a:gridCol>
                <a:gridCol w="708781">
                  <a:extLst>
                    <a:ext uri="{9D8B030D-6E8A-4147-A177-3AD203B41FA5}">
                      <a16:colId xmlns:a16="http://schemas.microsoft.com/office/drawing/2014/main" val="1189061723"/>
                    </a:ext>
                  </a:extLst>
                </a:gridCol>
                <a:gridCol w="708781">
                  <a:extLst>
                    <a:ext uri="{9D8B030D-6E8A-4147-A177-3AD203B41FA5}">
                      <a16:colId xmlns:a16="http://schemas.microsoft.com/office/drawing/2014/main" val="722569850"/>
                    </a:ext>
                  </a:extLst>
                </a:gridCol>
              </a:tblGrid>
              <a:tr h="237909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FOB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94974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ANGUIATU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$755.98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$1,435.23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$1,424.97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$1,263.28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$1,383.81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$1,309.42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66880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EL AMATILLO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$589.29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$620.71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$678.03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$662.16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$692.17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$666.42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46070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ACAJUTLA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$542.29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$535.21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$531.10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$475.89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$564.01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$589.53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006805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Z.F. EXPORTSALVA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$396.35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$46.62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$73.16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764246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LA HACHADURA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$366.76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$405.19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$431.13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$418.27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$456.68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$525.89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942058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EL POY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$346.23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$490.57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$600.85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$762.88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$691.57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$745.23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529174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Z.F. AMERICAN PARK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$231.29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$34.92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$38.71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$46.63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$58.29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$64.42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68689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Z.F. SAN BARTOLO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$219.40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$34.93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$46.40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$61.81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$119.61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$110.40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365362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SAN CRISTOBAL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$116.99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$139.39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$141.44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$149.16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$139.20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$159.56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324864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AEROPUERTO MOR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$108.22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$253.40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$241.35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$203.50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$175.06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$221.27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829575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OTRAS ADUANAS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$733.94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$257.77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$254.53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$268.94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$290.35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816016"/>
                  </a:ext>
                </a:extLst>
              </a:tr>
              <a:tr h="237909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$4,406.73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$4,216.16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$4,455.52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$4,371.28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$4,615.81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$4,752.04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90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491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69389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236784"/>
            <a:ext cx="6011917" cy="471488"/>
          </a:xfrm>
        </p:spPr>
        <p:txBody>
          <a:bodyPr>
            <a:noAutofit/>
          </a:bodyPr>
          <a:lstStyle/>
          <a:p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VALOR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FOB ADUANA TELEDESPACHO</a:t>
            </a:r>
            <a:endParaRPr lang="en-US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61297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60573"/>
              </p:ext>
            </p:extLst>
          </p:nvPr>
        </p:nvGraphicFramePr>
        <p:xfrm>
          <a:off x="400144" y="881583"/>
          <a:ext cx="5976938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8998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71808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203914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VALOR FOB POR PRODUCTOS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61297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1956931" y="594474"/>
            <a:ext cx="316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enero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94671"/>
              </p:ext>
            </p:extLst>
          </p:nvPr>
        </p:nvGraphicFramePr>
        <p:xfrm>
          <a:off x="342899" y="1138515"/>
          <a:ext cx="6172202" cy="3533034"/>
        </p:xfrm>
        <a:graphic>
          <a:graphicData uri="http://schemas.openxmlformats.org/drawingml/2006/table">
            <a:tbl>
              <a:tblPr/>
              <a:tblGrid>
                <a:gridCol w="2532404">
                  <a:extLst>
                    <a:ext uri="{9D8B030D-6E8A-4147-A177-3AD203B41FA5}">
                      <a16:colId xmlns:a16="http://schemas.microsoft.com/office/drawing/2014/main" val="1718488034"/>
                    </a:ext>
                  </a:extLst>
                </a:gridCol>
                <a:gridCol w="606633">
                  <a:extLst>
                    <a:ext uri="{9D8B030D-6E8A-4147-A177-3AD203B41FA5}">
                      <a16:colId xmlns:a16="http://schemas.microsoft.com/office/drawing/2014/main" val="1323654288"/>
                    </a:ext>
                  </a:extLst>
                </a:gridCol>
                <a:gridCol w="606633">
                  <a:extLst>
                    <a:ext uri="{9D8B030D-6E8A-4147-A177-3AD203B41FA5}">
                      <a16:colId xmlns:a16="http://schemas.microsoft.com/office/drawing/2014/main" val="215799229"/>
                    </a:ext>
                  </a:extLst>
                </a:gridCol>
                <a:gridCol w="606633">
                  <a:extLst>
                    <a:ext uri="{9D8B030D-6E8A-4147-A177-3AD203B41FA5}">
                      <a16:colId xmlns:a16="http://schemas.microsoft.com/office/drawing/2014/main" val="429589715"/>
                    </a:ext>
                  </a:extLst>
                </a:gridCol>
                <a:gridCol w="606633">
                  <a:extLst>
                    <a:ext uri="{9D8B030D-6E8A-4147-A177-3AD203B41FA5}">
                      <a16:colId xmlns:a16="http://schemas.microsoft.com/office/drawing/2014/main" val="2752934384"/>
                    </a:ext>
                  </a:extLst>
                </a:gridCol>
                <a:gridCol w="606633">
                  <a:extLst>
                    <a:ext uri="{9D8B030D-6E8A-4147-A177-3AD203B41FA5}">
                      <a16:colId xmlns:a16="http://schemas.microsoft.com/office/drawing/2014/main" val="2884118595"/>
                    </a:ext>
                  </a:extLst>
                </a:gridCol>
                <a:gridCol w="606633">
                  <a:extLst>
                    <a:ext uri="{9D8B030D-6E8A-4147-A177-3AD203B41FA5}">
                      <a16:colId xmlns:a16="http://schemas.microsoft.com/office/drawing/2014/main" val="1168469815"/>
                    </a:ext>
                  </a:extLst>
                </a:gridCol>
              </a:tblGrid>
              <a:tr h="259287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FOB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41271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Materias Textiles y sus Manufacturas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$1,816.74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$1,853.19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$1,969.97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$1,967.12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$2,004.78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$2,082.34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146850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de las Industrias Alimentarias,…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$709.15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$608.83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$632.52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$572.29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$670.84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$629.33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726306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de Reino Vegetal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$317.33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$173.25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$225.71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$183.66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$185.58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$180.43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494109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Plástico y sus manufacturas, Caucho y sus manu…,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$285.38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$301.48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$312.42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$306.33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$316.13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$307.87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54293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Pasta de Madera o de las demás materias…,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$234.91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$227.67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$230.78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$226.38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$240.10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$253.06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376271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Metales comunes y manufacturas de estos Metales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$228.09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$194.96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$206.73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$194.44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$212.86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$252.13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821875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de las Industrias Químicas o Conexas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$227.57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$246.25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$278.51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$307.67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$299.31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$303.40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321729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Maquinas, Aparatos y Material Eléctrico,…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$216.18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$240.24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$228.91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$236.80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$267.39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$324.82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868252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Minerales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$97.73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$96.79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$73.76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$110.82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$128.20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$138.28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62870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Mercancías y Productos Diversos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$58.64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$64.16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$70.65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$76.39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$75.27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$74.38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818159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Otros Productos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$215.01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$209.35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$225.57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$189.37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$215.34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$205.99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341073"/>
                  </a:ext>
                </a:extLst>
              </a:tr>
              <a:tr h="259287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$4,406.73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$4,216.16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$4,455.52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$4,371.28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$4,615.81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$4,752.04</a:t>
                      </a:r>
                    </a:p>
                  </a:txBody>
                  <a:tcPr marL="8588" marR="8588" marT="8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1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09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21283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203914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FOB POR PRODUCTOS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61297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470779"/>
              </p:ext>
            </p:extLst>
          </p:nvPr>
        </p:nvGraphicFramePr>
        <p:xfrm>
          <a:off x="394447" y="806824"/>
          <a:ext cx="6015318" cy="372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9138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25828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540328" y="196976"/>
            <a:ext cx="5383729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 VALOR FOB POR REGIÓN DESTINO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1758884" y="685842"/>
            <a:ext cx="3274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de enero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85232"/>
              </p:ext>
            </p:extLst>
          </p:nvPr>
        </p:nvGraphicFramePr>
        <p:xfrm>
          <a:off x="444499" y="1380569"/>
          <a:ext cx="5969001" cy="2653552"/>
        </p:xfrm>
        <a:graphic>
          <a:graphicData uri="http://schemas.openxmlformats.org/drawingml/2006/table">
            <a:tbl>
              <a:tblPr/>
              <a:tblGrid>
                <a:gridCol w="1399431">
                  <a:extLst>
                    <a:ext uri="{9D8B030D-6E8A-4147-A177-3AD203B41FA5}">
                      <a16:colId xmlns:a16="http://schemas.microsoft.com/office/drawing/2014/main" val="2827150764"/>
                    </a:ext>
                  </a:extLst>
                </a:gridCol>
                <a:gridCol w="761595">
                  <a:extLst>
                    <a:ext uri="{9D8B030D-6E8A-4147-A177-3AD203B41FA5}">
                      <a16:colId xmlns:a16="http://schemas.microsoft.com/office/drawing/2014/main" val="958262083"/>
                    </a:ext>
                  </a:extLst>
                </a:gridCol>
                <a:gridCol w="761595">
                  <a:extLst>
                    <a:ext uri="{9D8B030D-6E8A-4147-A177-3AD203B41FA5}">
                      <a16:colId xmlns:a16="http://schemas.microsoft.com/office/drawing/2014/main" val="2029628602"/>
                    </a:ext>
                  </a:extLst>
                </a:gridCol>
                <a:gridCol w="761595">
                  <a:extLst>
                    <a:ext uri="{9D8B030D-6E8A-4147-A177-3AD203B41FA5}">
                      <a16:colId xmlns:a16="http://schemas.microsoft.com/office/drawing/2014/main" val="1580655145"/>
                    </a:ext>
                  </a:extLst>
                </a:gridCol>
                <a:gridCol w="761595">
                  <a:extLst>
                    <a:ext uri="{9D8B030D-6E8A-4147-A177-3AD203B41FA5}">
                      <a16:colId xmlns:a16="http://schemas.microsoft.com/office/drawing/2014/main" val="1540699876"/>
                    </a:ext>
                  </a:extLst>
                </a:gridCol>
                <a:gridCol w="761595">
                  <a:extLst>
                    <a:ext uri="{9D8B030D-6E8A-4147-A177-3AD203B41FA5}">
                      <a16:colId xmlns:a16="http://schemas.microsoft.com/office/drawing/2014/main" val="1000345164"/>
                    </a:ext>
                  </a:extLst>
                </a:gridCol>
                <a:gridCol w="761595">
                  <a:extLst>
                    <a:ext uri="{9D8B030D-6E8A-4147-A177-3AD203B41FA5}">
                      <a16:colId xmlns:a16="http://schemas.microsoft.com/office/drawing/2014/main" val="893806493"/>
                    </a:ext>
                  </a:extLst>
                </a:gridCol>
              </a:tblGrid>
              <a:tr h="241232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FOB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729304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AMERICA DEL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$2,033.77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$1,958.16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$2,067.56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$2,052.68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$2,070.45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$2,113.70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377879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AMERICA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$1,781.99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$1,745.03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$1,823.61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$1,831.40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$1,921.95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$2,047.81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231745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EUROPA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$206.97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$165.02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$150.40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$146.22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$151.44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$139.26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874144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ASIA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$146.64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$92.84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$129.39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$101.52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$191.24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$154.42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4274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EL CARIBE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$99.69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$99.41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$118.30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$114.22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$120.02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$154.58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527968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AMERICA DEL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$47.26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$52.82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$47.22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$77.97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$56.45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604178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EXTRA ADUANAL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$61.41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$75.21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$68.95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$70.14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103415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OCEANIA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$38.49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664120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1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AFRICA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128016"/>
                  </a:ext>
                </a:extLst>
              </a:tr>
              <a:tr h="241232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$4,406.73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$4,216.16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$4,455.52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$4,371.28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$4,615.81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$4,752.04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563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34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5"/>
          <p:cNvSpPr>
            <a:spLocks noChangeArrowheads="1"/>
          </p:cNvSpPr>
          <p:nvPr/>
        </p:nvSpPr>
        <p:spPr bwMode="auto">
          <a:xfrm>
            <a:off x="510089" y="3113999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Declaraciones con estatus “Liquidadas”</a:t>
            </a:r>
          </a:p>
        </p:txBody>
      </p:sp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756745" y="266355"/>
            <a:ext cx="3741683" cy="4714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05895" y="4657725"/>
            <a:ext cx="1645920" cy="485776"/>
          </a:xfrm>
        </p:spPr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510089" y="3332992"/>
            <a:ext cx="5778000" cy="436659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s-SV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Período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</a:t>
            </a: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de liquidación del 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01 de </a:t>
            </a:r>
            <a:r>
              <a:rPr lang="en-US" sz="1200" dirty="0" err="1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enero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al 30 de </a:t>
            </a:r>
            <a:r>
              <a:rPr lang="en-US" sz="1200" dirty="0" err="1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septiembre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para los </a:t>
            </a:r>
            <a:r>
              <a:rPr lang="en-US" sz="1200" dirty="0" err="1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años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2013  al 2018</a:t>
            </a:r>
            <a:endParaRPr lang="en-US" sz="1200" dirty="0">
              <a:solidFill>
                <a:srgbClr val="557630"/>
              </a:solidFill>
              <a:latin typeface="Cambria" panose="02040503050406030204" pitchFamily="18" charset="0"/>
              <a:ea typeface="Osaka"/>
              <a:cs typeface="Osaka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10089" y="3736651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Regímenes: Importaciones definitivas, </a:t>
            </a:r>
            <a:r>
              <a:rPr lang="es-SV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Re-importaciones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</a:t>
            </a: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y Franquicias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10089" y="4103135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Valor económico: Monto CIF de las declaraciones expresados en millones de dólares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089" y="4445792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s-SV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Clasificación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 de </a:t>
            </a:r>
            <a:r>
              <a:rPr lang="es-SV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Aduanas</a:t>
            </a:r>
            <a:r>
              <a:rPr lang="en-US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:  </a:t>
            </a:r>
            <a:r>
              <a:rPr lang="en-US" sz="1200" dirty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Teledespacho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10089" y="2777259"/>
            <a:ext cx="5778000" cy="25199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866" tIns="33338" rIns="67866" bIns="33338" anchor="ctr" anchorCtr="0">
            <a:spAutoFit/>
          </a:bodyPr>
          <a:lstStyle/>
          <a:p>
            <a:pPr marL="128588" indent="-128588" eaLnBrk="0" hangingPunct="0">
              <a:buFont typeface="Wingdings" panose="05000000000000000000" pitchFamily="2" charset="2"/>
              <a:buChar char="§"/>
            </a:pPr>
            <a:r>
              <a:rPr lang="es-SV" sz="1200" dirty="0" smtClean="0">
                <a:solidFill>
                  <a:srgbClr val="557630"/>
                </a:solidFill>
                <a:ea typeface="Osaka"/>
                <a:cs typeface="Osaka"/>
              </a:rPr>
              <a:t>Fuente: Sistema Transaccional </a:t>
            </a:r>
            <a:r>
              <a:rPr lang="es-SV" sz="1200" dirty="0" smtClean="0">
                <a:solidFill>
                  <a:srgbClr val="557630"/>
                </a:solidFill>
                <a:latin typeface="Cambria" panose="02040503050406030204" pitchFamily="18" charset="0"/>
                <a:ea typeface="Osaka"/>
                <a:cs typeface="Osaka"/>
              </a:rPr>
              <a:t>SIDUNEA</a:t>
            </a:r>
            <a:r>
              <a:rPr lang="es-SV" sz="1200" dirty="0" smtClean="0">
                <a:solidFill>
                  <a:srgbClr val="557630"/>
                </a:solidFill>
                <a:ea typeface="Osaka"/>
                <a:cs typeface="Osaka"/>
              </a:rPr>
              <a:t> (Cognos IBM)</a:t>
            </a:r>
            <a:endParaRPr lang="es-SV" sz="1200" dirty="0">
              <a:solidFill>
                <a:srgbClr val="557630"/>
              </a:solidFill>
              <a:ea typeface="Osaka"/>
              <a:cs typeface="Osaka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0089" y="1250731"/>
            <a:ext cx="5778000" cy="1089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IMPORTACIONES DE EL SALVADOR </a:t>
            </a:r>
          </a:p>
          <a:p>
            <a:pPr algn="ctr"/>
            <a:r>
              <a:rPr lang="es-SV" dirty="0" smtClean="0"/>
              <a:t>REGISTRADOS POR LA DIRECCIÓN GENERAL DE ADUANAS</a:t>
            </a:r>
            <a:endParaRPr lang="es-SV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6972" y="2392280"/>
            <a:ext cx="2501125" cy="25199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67866" tIns="33338" rIns="67866" bIns="33338" anchor="ctr" anchorCtr="0">
            <a:spAutoFit/>
          </a:bodyPr>
          <a:lstStyle/>
          <a:p>
            <a:pPr marL="171450" indent="-171450" eaLnBrk="0" hangingPunct="0">
              <a:buFont typeface="Wingdings" panose="05000000000000000000" pitchFamily="2" charset="2"/>
              <a:buChar char="Ø"/>
            </a:pPr>
            <a:r>
              <a:rPr lang="es-SV" sz="1200" b="1" dirty="0" smtClean="0">
                <a:solidFill>
                  <a:srgbClr val="557630"/>
                </a:solidFill>
                <a:ea typeface="Osaka"/>
                <a:cs typeface="Osaka"/>
              </a:rPr>
              <a:t>Criterios</a:t>
            </a:r>
            <a:r>
              <a:rPr lang="en-US" sz="1200" b="1" dirty="0" smtClean="0">
                <a:solidFill>
                  <a:srgbClr val="557630"/>
                </a:solidFill>
                <a:ea typeface="Osaka"/>
                <a:cs typeface="Osaka"/>
              </a:rPr>
              <a:t> </a:t>
            </a:r>
            <a:r>
              <a:rPr lang="es-SV" sz="1200" b="1" dirty="0" smtClean="0">
                <a:solidFill>
                  <a:srgbClr val="557630"/>
                </a:solidFill>
                <a:ea typeface="Osaka"/>
                <a:cs typeface="Osaka"/>
              </a:rPr>
              <a:t>Aplicados</a:t>
            </a:r>
            <a:r>
              <a:rPr lang="en-US" sz="1200" b="1" dirty="0" smtClean="0">
                <a:solidFill>
                  <a:srgbClr val="557630"/>
                </a:solidFill>
                <a:ea typeface="Osaka"/>
                <a:cs typeface="Osaka"/>
              </a:rPr>
              <a:t>:</a:t>
            </a:r>
            <a:endParaRPr lang="en-US" sz="1200" b="1" dirty="0">
              <a:solidFill>
                <a:srgbClr val="557630"/>
              </a:solidFill>
              <a:ea typeface="Osaka"/>
              <a:cs typeface="Osaka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7552" y="26952"/>
            <a:ext cx="2680447" cy="50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7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50137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132292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FOB POR REGIÓN DESTINO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282926"/>
              </p:ext>
            </p:extLst>
          </p:nvPr>
        </p:nvGraphicFramePr>
        <p:xfrm>
          <a:off x="627529" y="869576"/>
          <a:ext cx="572844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9398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06810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237033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 VALOR FOB POR PAÍS DESTINO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1305546" y="691779"/>
            <a:ext cx="4090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de enero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793405"/>
              </p:ext>
            </p:extLst>
          </p:nvPr>
        </p:nvGraphicFramePr>
        <p:xfrm>
          <a:off x="342900" y="1281957"/>
          <a:ext cx="6172201" cy="3227289"/>
        </p:xfrm>
        <a:graphic>
          <a:graphicData uri="http://schemas.openxmlformats.org/drawingml/2006/table">
            <a:tbl>
              <a:tblPr/>
              <a:tblGrid>
                <a:gridCol w="1676515">
                  <a:extLst>
                    <a:ext uri="{9D8B030D-6E8A-4147-A177-3AD203B41FA5}">
                      <a16:colId xmlns:a16="http://schemas.microsoft.com/office/drawing/2014/main" val="854689484"/>
                    </a:ext>
                  </a:extLst>
                </a:gridCol>
                <a:gridCol w="749281">
                  <a:extLst>
                    <a:ext uri="{9D8B030D-6E8A-4147-A177-3AD203B41FA5}">
                      <a16:colId xmlns:a16="http://schemas.microsoft.com/office/drawing/2014/main" val="1786271434"/>
                    </a:ext>
                  </a:extLst>
                </a:gridCol>
                <a:gridCol w="749281">
                  <a:extLst>
                    <a:ext uri="{9D8B030D-6E8A-4147-A177-3AD203B41FA5}">
                      <a16:colId xmlns:a16="http://schemas.microsoft.com/office/drawing/2014/main" val="3728053915"/>
                    </a:ext>
                  </a:extLst>
                </a:gridCol>
                <a:gridCol w="749281">
                  <a:extLst>
                    <a:ext uri="{9D8B030D-6E8A-4147-A177-3AD203B41FA5}">
                      <a16:colId xmlns:a16="http://schemas.microsoft.com/office/drawing/2014/main" val="1482079927"/>
                    </a:ext>
                  </a:extLst>
                </a:gridCol>
                <a:gridCol w="749281">
                  <a:extLst>
                    <a:ext uri="{9D8B030D-6E8A-4147-A177-3AD203B41FA5}">
                      <a16:colId xmlns:a16="http://schemas.microsoft.com/office/drawing/2014/main" val="2266797024"/>
                    </a:ext>
                  </a:extLst>
                </a:gridCol>
                <a:gridCol w="749281">
                  <a:extLst>
                    <a:ext uri="{9D8B030D-6E8A-4147-A177-3AD203B41FA5}">
                      <a16:colId xmlns:a16="http://schemas.microsoft.com/office/drawing/2014/main" val="1532645081"/>
                    </a:ext>
                  </a:extLst>
                </a:gridCol>
                <a:gridCol w="749281">
                  <a:extLst>
                    <a:ext uri="{9D8B030D-6E8A-4147-A177-3AD203B41FA5}">
                      <a16:colId xmlns:a16="http://schemas.microsoft.com/office/drawing/2014/main" val="2426973786"/>
                    </a:ext>
                  </a:extLst>
                </a:gridCol>
              </a:tblGrid>
              <a:tr h="248253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FOB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422547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Estados Unidos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$1,893.42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$1,852.79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$1,972.78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$1,977.21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$1,953.20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$1,990.74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886462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Honduras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$632.47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$598.59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$620.02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$621.50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$652.74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$733.42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558293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Guatemala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$576.45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$555.27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$602.33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$599.03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$629.44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$680.21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656805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Nicaragua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$267.40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$266.84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$293.23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$309.05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$327.96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$318.47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855834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Costa Rica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$183.90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$195.26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$188.11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$189.85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$199.86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$195.36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181208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Panamá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$112.76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$120.53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$109.69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$103.31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$99.12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$101.41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699623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Canadá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$69.74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$49.71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$41.82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$18.87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$37.14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$15.08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826544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México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$63.46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$49.47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$50.82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$56.15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$79.98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$107.76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152277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Territorio Extraduanal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$61.41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$75.21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$68.42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$68.95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$69.87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$70.14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930122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República Dominicana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$55.82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$62.05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$78.55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$70.35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$69.94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$84.01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568502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Otros Países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$489.90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$390.41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$429.74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$357.01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$496.54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$455.44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415017"/>
                  </a:ext>
                </a:extLst>
              </a:tr>
              <a:tr h="248253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$4,406.73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$4,216.16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$4,455.52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$4,371.28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$4,615.81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$4,752.04</a:t>
                      </a:r>
                    </a:p>
                  </a:txBody>
                  <a:tcPr marL="9371" marR="9371" marT="9371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71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124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52" y="26952"/>
            <a:ext cx="2680447" cy="500268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237033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EXPORTACIONES – 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FOB POR PAÍS DESTINO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698285"/>
              </p:ext>
            </p:extLst>
          </p:nvPr>
        </p:nvGraphicFramePr>
        <p:xfrm>
          <a:off x="409575" y="721518"/>
          <a:ext cx="6038850" cy="370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85330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59" y="1918447"/>
            <a:ext cx="4751294" cy="12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26952"/>
            <a:ext cx="1943099" cy="362652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199682"/>
            <a:ext cx="5951765" cy="471488"/>
          </a:xfrm>
        </p:spPr>
        <p:txBody>
          <a:bodyPr>
            <a:noAutofit/>
          </a:bodyPr>
          <a:lstStyle/>
          <a:p>
            <a:r>
              <a:rPr lang="en-US" sz="1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VALOR CIF ADUANA TELEDESPACHO</a:t>
            </a:r>
            <a:endParaRPr lang="en-US" sz="195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565166" y="742311"/>
            <a:ext cx="3449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de enero a septiembre</a:t>
            </a:r>
            <a:endParaRPr lang="es-SV" sz="11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29966"/>
              </p:ext>
            </p:extLst>
          </p:nvPr>
        </p:nvGraphicFramePr>
        <p:xfrm>
          <a:off x="342900" y="1244341"/>
          <a:ext cx="6172200" cy="3413384"/>
        </p:xfrm>
        <a:graphic>
          <a:graphicData uri="http://schemas.openxmlformats.org/drawingml/2006/table">
            <a:tbl>
              <a:tblPr/>
              <a:tblGrid>
                <a:gridCol w="2152212">
                  <a:extLst>
                    <a:ext uri="{9D8B030D-6E8A-4147-A177-3AD203B41FA5}">
                      <a16:colId xmlns:a16="http://schemas.microsoft.com/office/drawing/2014/main" val="2813357814"/>
                    </a:ext>
                  </a:extLst>
                </a:gridCol>
                <a:gridCol w="669998">
                  <a:extLst>
                    <a:ext uri="{9D8B030D-6E8A-4147-A177-3AD203B41FA5}">
                      <a16:colId xmlns:a16="http://schemas.microsoft.com/office/drawing/2014/main" val="1335778956"/>
                    </a:ext>
                  </a:extLst>
                </a:gridCol>
                <a:gridCol w="669998">
                  <a:extLst>
                    <a:ext uri="{9D8B030D-6E8A-4147-A177-3AD203B41FA5}">
                      <a16:colId xmlns:a16="http://schemas.microsoft.com/office/drawing/2014/main" val="124531967"/>
                    </a:ext>
                  </a:extLst>
                </a:gridCol>
                <a:gridCol w="669998">
                  <a:extLst>
                    <a:ext uri="{9D8B030D-6E8A-4147-A177-3AD203B41FA5}">
                      <a16:colId xmlns:a16="http://schemas.microsoft.com/office/drawing/2014/main" val="2206706793"/>
                    </a:ext>
                  </a:extLst>
                </a:gridCol>
                <a:gridCol w="669998">
                  <a:extLst>
                    <a:ext uri="{9D8B030D-6E8A-4147-A177-3AD203B41FA5}">
                      <a16:colId xmlns:a16="http://schemas.microsoft.com/office/drawing/2014/main" val="3037872933"/>
                    </a:ext>
                  </a:extLst>
                </a:gridCol>
                <a:gridCol w="669998">
                  <a:extLst>
                    <a:ext uri="{9D8B030D-6E8A-4147-A177-3AD203B41FA5}">
                      <a16:colId xmlns:a16="http://schemas.microsoft.com/office/drawing/2014/main" val="2121087609"/>
                    </a:ext>
                  </a:extLst>
                </a:gridCol>
                <a:gridCol w="669998">
                  <a:extLst>
                    <a:ext uri="{9D8B030D-6E8A-4147-A177-3AD203B41FA5}">
                      <a16:colId xmlns:a16="http://schemas.microsoft.com/office/drawing/2014/main" val="2061023199"/>
                    </a:ext>
                  </a:extLst>
                </a:gridCol>
              </a:tblGrid>
              <a:tr h="262568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CIF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901394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ACAJUTLA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$2,853.88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$2,385.67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$2,262.35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$2,043.49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$2,217.13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$2,669.29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11960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SAN BARTOLO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$1,949.28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$723.11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$741.38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$729.36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$738.99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$897.12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957691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AEROPUERTO MOR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$893.43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$891.32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$1,033.87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$1,130.86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$664.04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$718.27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981226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TERRESTRE SANTA ANA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$285.75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$162.59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$166.82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$184.33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$172.81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$200.30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415165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EL AMATILLO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$232.27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$429.11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$459.49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$440.85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$464.46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$498.00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693684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EL POY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$167.18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$225.04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$189.32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$147.16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$156.09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$180.09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618776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BODEGA GRAL. DEPOSITO (BODESA)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$112.64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$115.60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$109.11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$93.55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$108.58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$98.25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06717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ALM.GRAL.DEP.OCCITE (AGDOSA)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$101.49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$97.00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$91.55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$102.32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$95.25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$94.69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572816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LA HACHADURA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$0.76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$415.52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$452.55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$430.72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$445.53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$509.68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603436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ANGUIATU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$0.12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$632.95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$718.90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$680.16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$645.87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$679.17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033555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LAS DEMÁS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$538.08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$651.32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$665.51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$715.17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$693.41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$753.63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499110"/>
                  </a:ext>
                </a:extLst>
              </a:tr>
              <a:tr h="262568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$7,134.88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$6,729.22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$6,890.86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$6,697.96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$6,402.16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$7,298.50</a:t>
                      </a:r>
                    </a:p>
                  </a:txBody>
                  <a:tcPr marL="9486" marR="9486" marT="948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8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11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753" y="0"/>
            <a:ext cx="2680447" cy="467416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109101"/>
            <a:ext cx="5951765" cy="471488"/>
          </a:xfrm>
        </p:spPr>
        <p:txBody>
          <a:bodyPr>
            <a:noAutofit/>
          </a:bodyPr>
          <a:lstStyle/>
          <a:p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VALOR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CIF ADUANA TELEDESPACHO</a:t>
            </a:r>
            <a:endParaRPr lang="en-US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793154"/>
              </p:ext>
            </p:extLst>
          </p:nvPr>
        </p:nvGraphicFramePr>
        <p:xfrm>
          <a:off x="275303" y="742218"/>
          <a:ext cx="6239797" cy="3751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0681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75084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167384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VALOR CIF POR PRODUCTOS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72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973703" y="551232"/>
            <a:ext cx="28783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de enero a septiembre</a:t>
            </a:r>
            <a:endParaRPr lang="es-SV" sz="11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62503"/>
              </p:ext>
            </p:extLst>
          </p:nvPr>
        </p:nvGraphicFramePr>
        <p:xfrm>
          <a:off x="342899" y="1140545"/>
          <a:ext cx="6172202" cy="3467984"/>
        </p:xfrm>
        <a:graphic>
          <a:graphicData uri="http://schemas.openxmlformats.org/drawingml/2006/table">
            <a:tbl>
              <a:tblPr/>
              <a:tblGrid>
                <a:gridCol w="2564186">
                  <a:extLst>
                    <a:ext uri="{9D8B030D-6E8A-4147-A177-3AD203B41FA5}">
                      <a16:colId xmlns:a16="http://schemas.microsoft.com/office/drawing/2014/main" val="4236159152"/>
                    </a:ext>
                  </a:extLst>
                </a:gridCol>
                <a:gridCol w="601336">
                  <a:extLst>
                    <a:ext uri="{9D8B030D-6E8A-4147-A177-3AD203B41FA5}">
                      <a16:colId xmlns:a16="http://schemas.microsoft.com/office/drawing/2014/main" val="2714285738"/>
                    </a:ext>
                  </a:extLst>
                </a:gridCol>
                <a:gridCol w="601336">
                  <a:extLst>
                    <a:ext uri="{9D8B030D-6E8A-4147-A177-3AD203B41FA5}">
                      <a16:colId xmlns:a16="http://schemas.microsoft.com/office/drawing/2014/main" val="1610450975"/>
                    </a:ext>
                  </a:extLst>
                </a:gridCol>
                <a:gridCol w="601336">
                  <a:extLst>
                    <a:ext uri="{9D8B030D-6E8A-4147-A177-3AD203B41FA5}">
                      <a16:colId xmlns:a16="http://schemas.microsoft.com/office/drawing/2014/main" val="350560608"/>
                    </a:ext>
                  </a:extLst>
                </a:gridCol>
                <a:gridCol w="601336">
                  <a:extLst>
                    <a:ext uri="{9D8B030D-6E8A-4147-A177-3AD203B41FA5}">
                      <a16:colId xmlns:a16="http://schemas.microsoft.com/office/drawing/2014/main" val="45300363"/>
                    </a:ext>
                  </a:extLst>
                </a:gridCol>
                <a:gridCol w="601336">
                  <a:extLst>
                    <a:ext uri="{9D8B030D-6E8A-4147-A177-3AD203B41FA5}">
                      <a16:colId xmlns:a16="http://schemas.microsoft.com/office/drawing/2014/main" val="3058766853"/>
                    </a:ext>
                  </a:extLst>
                </a:gridCol>
                <a:gridCol w="601336">
                  <a:extLst>
                    <a:ext uri="{9D8B030D-6E8A-4147-A177-3AD203B41FA5}">
                      <a16:colId xmlns:a16="http://schemas.microsoft.com/office/drawing/2014/main" val="741697680"/>
                    </a:ext>
                  </a:extLst>
                </a:gridCol>
              </a:tblGrid>
              <a:tr h="2323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CIF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238015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Minerales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$1,771.41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$1,457.61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$1,175.27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$879.39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$1,018.64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$1,372.81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352968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Maquinas, Aparatos y Material Eléctrico,...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$909.13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$912.82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$1,009.60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$985.98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$962.56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$1,096.29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07234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de las Industrias Químicas o Conexas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$837.48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$797.25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$847.24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$839.48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$803.52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$869.13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48875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Pasta de Madera o de las demás materias fibrosas…,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$639.34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$586.96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$741.32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$822.59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$411.95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$438.72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182427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de las Industrias Alimentarias,…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$553.93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$602.83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$621.82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$625.78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$624.46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$669.51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65310"/>
                  </a:ext>
                </a:extLst>
              </a:tr>
              <a:tr h="4372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Plástico y sus manufacturas, Caucho y sus manufacturas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$448.13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$434.89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$428.11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$413.91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$416.72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$452.50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321674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Metales comunes y manufacturas de estos Metales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$425.26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$389.12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$425.55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$373.46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$443.15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$535.94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85148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Material de Transporte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$298.82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$290.44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$306.67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$375.45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$376.77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$406.20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195312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Productos de Reino Vegetal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$279.86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$294.24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$331.80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$346.73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$314.35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$356.45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507869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Animales Vivos y Productos del Reino Animal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$205.14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$213.23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$233.19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$234.40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$239.14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$254.29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770360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Otros productos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$766.38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$749.83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$770.29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$800.80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$790.91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$846.67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13059"/>
                  </a:ext>
                </a:extLst>
              </a:tr>
              <a:tr h="232308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$7,134.88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$6,729.22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$6,890.86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$6,697.96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$6,402.16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$7,298.50</a:t>
                      </a:r>
                    </a:p>
                  </a:txBody>
                  <a:tcPr marL="8509" marR="8509" marT="850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5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8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500268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167384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 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CIF POR PRODUCTOS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72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775250"/>
              </p:ext>
            </p:extLst>
          </p:nvPr>
        </p:nvGraphicFramePr>
        <p:xfrm>
          <a:off x="73572" y="895350"/>
          <a:ext cx="6720234" cy="366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929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385424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124666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VALOR CIF POR REGIÓN DE ORÍGEN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956931" y="520192"/>
            <a:ext cx="291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de enero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659764"/>
              </p:ext>
            </p:extLst>
          </p:nvPr>
        </p:nvGraphicFramePr>
        <p:xfrm>
          <a:off x="463551" y="1278200"/>
          <a:ext cx="5930898" cy="3060319"/>
        </p:xfrm>
        <a:graphic>
          <a:graphicData uri="http://schemas.openxmlformats.org/drawingml/2006/table">
            <a:tbl>
              <a:tblPr/>
              <a:tblGrid>
                <a:gridCol w="1361346">
                  <a:extLst>
                    <a:ext uri="{9D8B030D-6E8A-4147-A177-3AD203B41FA5}">
                      <a16:colId xmlns:a16="http://schemas.microsoft.com/office/drawing/2014/main" val="3061579643"/>
                    </a:ext>
                  </a:extLst>
                </a:gridCol>
                <a:gridCol w="761592">
                  <a:extLst>
                    <a:ext uri="{9D8B030D-6E8A-4147-A177-3AD203B41FA5}">
                      <a16:colId xmlns:a16="http://schemas.microsoft.com/office/drawing/2014/main" val="500842663"/>
                    </a:ext>
                  </a:extLst>
                </a:gridCol>
                <a:gridCol w="761592">
                  <a:extLst>
                    <a:ext uri="{9D8B030D-6E8A-4147-A177-3AD203B41FA5}">
                      <a16:colId xmlns:a16="http://schemas.microsoft.com/office/drawing/2014/main" val="1129290900"/>
                    </a:ext>
                  </a:extLst>
                </a:gridCol>
                <a:gridCol w="761592">
                  <a:extLst>
                    <a:ext uri="{9D8B030D-6E8A-4147-A177-3AD203B41FA5}">
                      <a16:colId xmlns:a16="http://schemas.microsoft.com/office/drawing/2014/main" val="1957176244"/>
                    </a:ext>
                  </a:extLst>
                </a:gridCol>
                <a:gridCol w="761592">
                  <a:extLst>
                    <a:ext uri="{9D8B030D-6E8A-4147-A177-3AD203B41FA5}">
                      <a16:colId xmlns:a16="http://schemas.microsoft.com/office/drawing/2014/main" val="3599647902"/>
                    </a:ext>
                  </a:extLst>
                </a:gridCol>
                <a:gridCol w="761592">
                  <a:extLst>
                    <a:ext uri="{9D8B030D-6E8A-4147-A177-3AD203B41FA5}">
                      <a16:colId xmlns:a16="http://schemas.microsoft.com/office/drawing/2014/main" val="2578738162"/>
                    </a:ext>
                  </a:extLst>
                </a:gridCol>
                <a:gridCol w="761592">
                  <a:extLst>
                    <a:ext uri="{9D8B030D-6E8A-4147-A177-3AD203B41FA5}">
                      <a16:colId xmlns:a16="http://schemas.microsoft.com/office/drawing/2014/main" val="2490164357"/>
                    </a:ext>
                  </a:extLst>
                </a:gridCol>
              </a:tblGrid>
              <a:tr h="235409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CIF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26196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AMERICA DEL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$3,060.13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$3,066.07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$3,028.75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$2,896.60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$2,601.51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$3,018.44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992620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ASIA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$1,273.61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$1,265.11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$1,456.43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$1,471.52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$1,484.31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$1,665.86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154567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AMERICA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$1,182.81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$1,304.38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$1,308.39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$1,250.61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$1,320.71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$1,449.69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30712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AMERICA DEL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$763.94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$474.77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$455.16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$473.78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$414.43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$449.12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360024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EUROPA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$555.92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$456.36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$507.18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$482.09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$500.46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$625.51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866437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EL CARIBE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$253.79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$111.71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$71.51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$68.10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$26.78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$16.11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572587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OCEANIA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$33.27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$35.81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$39.24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$33.41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$29.39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187840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AFRICA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316921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EXTRA ADUANAL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$15.35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$14.17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$26.98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$37.89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292738"/>
                  </a:ext>
                </a:extLst>
              </a:tr>
              <a:tr h="470820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POLO SUR (REGION ANTARTICA)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809046"/>
                  </a:ext>
                </a:extLst>
              </a:tr>
              <a:tr h="235409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$7,134.88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$6,729.22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$6,890.86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$6,697.96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$6,402.16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$7,298.50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1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820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385424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0" y="124666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</a:t>
            </a:r>
            <a:r>
              <a:rPr lang="en-US" sz="187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VALOR </a:t>
            </a:r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CIF POR REGIÓN DE ORÍGEN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448497"/>
              </p:ext>
            </p:extLst>
          </p:nvPr>
        </p:nvGraphicFramePr>
        <p:xfrm>
          <a:off x="304800" y="761807"/>
          <a:ext cx="6135329" cy="3731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91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552" y="26952"/>
            <a:ext cx="2680447" cy="462811"/>
          </a:xfrm>
          <a:prstGeom prst="rect">
            <a:avLst/>
          </a:prstGeom>
        </p:spPr>
      </p:pic>
      <p:sp>
        <p:nvSpPr>
          <p:cNvPr id="19" name="Rectangle 2"/>
          <p:cNvSpPr>
            <a:spLocks noGrp="1"/>
          </p:cNvSpPr>
          <p:nvPr>
            <p:ph type="title" idx="4294967295"/>
          </p:nvPr>
        </p:nvSpPr>
        <p:spPr>
          <a:xfrm>
            <a:off x="0" y="157076"/>
            <a:ext cx="5951765" cy="471488"/>
          </a:xfrm>
        </p:spPr>
        <p:txBody>
          <a:bodyPr>
            <a:noAutofit/>
          </a:bodyPr>
          <a:lstStyle/>
          <a:p>
            <a:r>
              <a:rPr lang="en-US" sz="18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IMPORTACIONES –  VALOR CIF POR PAÍS DE ORIGEN</a:t>
            </a:r>
            <a:endParaRPr lang="en-US" sz="1875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C867D-08F9-47B9-90C6-B065B002FA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7725"/>
            <a:ext cx="3913863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390209" y="628564"/>
            <a:ext cx="391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Valores expresados en millones de US</a:t>
            </a:r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$</a:t>
            </a:r>
          </a:p>
          <a:p>
            <a:pPr algn="ctr"/>
            <a:r>
              <a:rPr lang="es-SV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Meses de enero a septiembre</a:t>
            </a:r>
            <a:endParaRPr lang="es-SV" sz="1200" b="1" dirty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02820"/>
              </p:ext>
            </p:extLst>
          </p:nvPr>
        </p:nvGraphicFramePr>
        <p:xfrm>
          <a:off x="450850" y="1229030"/>
          <a:ext cx="5956300" cy="3076567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val="22353894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678498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4541934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2350103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9290507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6827156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28100542"/>
                    </a:ext>
                  </a:extLst>
                </a:gridCol>
              </a:tblGrid>
              <a:tr h="236659"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CIF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8691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Estados Unidos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$2,497.27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$2,503.13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$2,445.52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$2,326.36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$2,018.06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$2,334.19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348421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China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$676.44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$742.67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$878.82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$917.71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$869.59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$971.44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511512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Guatemala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$600.64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$719.78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$709.22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$661.03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$695.86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$786.08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228126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México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$511.45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$502.74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$521.42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$513.88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$526.55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$628.44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344200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Costa Rica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$211.03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$193.36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$182.90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$177.38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$176.33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$198.81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109209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Honduras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$202.46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$206.99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$212.65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$211.12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$206.44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$218.56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630591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Korea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$146.58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$117.86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$132.25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$102.05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$155.74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$153.21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374615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Nicaragua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$141.22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$150.89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$178.99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$177.39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$190.72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$193.17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025707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Japón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$135.29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$119.66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$124.61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$132.37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$135.46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$144.62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772815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Alemania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$133.44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$125.62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$142.27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$136.23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$133.11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$124.58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066341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l" rtl="0" fontAlgn="t"/>
                      <a:r>
                        <a:rPr lang="es-SV" sz="1000" b="0" i="0" u="none" strike="noStrike">
                          <a:solidFill>
                            <a:srgbClr val="333333"/>
                          </a:solidFill>
                          <a:effectLst/>
                          <a:latin typeface="Cambria" panose="02040503050406030204" pitchFamily="18" charset="0"/>
                        </a:rPr>
                        <a:t>Otros Países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$1,879.04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$1,346.53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$1,362.21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$1,342.47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$1,294.32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0" i="0" u="none" strike="noStrike" dirty="0">
                          <a:solidFill>
                            <a:srgbClr val="454545"/>
                          </a:solidFill>
                          <a:effectLst/>
                          <a:latin typeface="Cambria" panose="02040503050406030204" pitchFamily="18" charset="0"/>
                        </a:rPr>
                        <a:t>$1,545.40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26463"/>
                  </a:ext>
                </a:extLst>
              </a:tr>
              <a:tr h="236659"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$7,134.88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$6,729.22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$6,890.86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$6,697.96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$6,402.16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$7,298.50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3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6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26716</TotalTime>
  <Words>2237</Words>
  <Application>Microsoft Office PowerPoint</Application>
  <PresentationFormat>Personalizado</PresentationFormat>
  <Paragraphs>957</Paragraphs>
  <Slides>23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Bodoni MT Condensed</vt:lpstr>
      <vt:lpstr>Calibri</vt:lpstr>
      <vt:lpstr>Cambria</vt:lpstr>
      <vt:lpstr>Osaka</vt:lpstr>
      <vt:lpstr>Rockwell Condensed</vt:lpstr>
      <vt:lpstr>Wingdings</vt:lpstr>
      <vt:lpstr>2_Office Theme</vt:lpstr>
      <vt:lpstr>Tema de Office</vt:lpstr>
      <vt:lpstr>Presentación de PowerPoint</vt:lpstr>
      <vt:lpstr>IMPORTACIONES</vt:lpstr>
      <vt:lpstr>IMPORTACIONES – VALOR CIF ADUANA TELEDESPACHO</vt:lpstr>
      <vt:lpstr>IMPORTACIONES – VALOR CIF ADUANA TELEDESPACHO</vt:lpstr>
      <vt:lpstr>IMPORTACIONES – VALOR CIF POR PRODUCTOS</vt:lpstr>
      <vt:lpstr>IMPORTACIONES – VALOR CIF POR PRODUCTOS</vt:lpstr>
      <vt:lpstr>IMPORTACIONES –  VALOR CIF POR REGIÓN DE ORÍGEN</vt:lpstr>
      <vt:lpstr>IMPORTACIONES –  VALOR CIF POR REGIÓN DE ORÍGEN</vt:lpstr>
      <vt:lpstr>IMPORTACIONES –  VALOR CIF POR PAÍS DE ORIGEN</vt:lpstr>
      <vt:lpstr>IMPORTACIONES –  VALOR CIF POR PAÍS DE ORIGEN</vt:lpstr>
      <vt:lpstr>IMPORTACIONES –  VALOR CIF CON/SIN TLC</vt:lpstr>
      <vt:lpstr>IMPORTACIONES –  VALOR CIF CON TLC (DETALLE)</vt:lpstr>
      <vt:lpstr>IMPORTACIONES –   VALOR CIF CON TLC (DETALLE)</vt:lpstr>
      <vt:lpstr>EXPORTACIONES</vt:lpstr>
      <vt:lpstr>EXPORTACIONES – VALOR FOB ADUANA TELEDESPACHO</vt:lpstr>
      <vt:lpstr>EXPORTACIONES –  VALOR FOB ADUANA TELEDESPACHO</vt:lpstr>
      <vt:lpstr>EXPORTACIONES – VALOR FOB POR PRODUCTOS</vt:lpstr>
      <vt:lpstr>EXPORTACIONES – VALOR FOB POR PRODUCTOS</vt:lpstr>
      <vt:lpstr>EXPORTACIONES –  VALOR FOB POR REGIÓN DESTINO</vt:lpstr>
      <vt:lpstr>EXPORTACIONES – VALOR FOB POR REGIÓN DESTINO</vt:lpstr>
      <vt:lpstr>EXPORTACIONES –  VALOR FOB POR PAÍS DESTINO</vt:lpstr>
      <vt:lpstr>EXPORTACIONES –  VALOR FOB POR PAÍS DESTINO</vt:lpstr>
      <vt:lpstr>Presentación de PowerPoint</vt:lpstr>
    </vt:vector>
  </TitlesOfParts>
  <Company>LM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</dc:creator>
  <cp:lastModifiedBy>Luis Carlos Valladares Lara</cp:lastModifiedBy>
  <cp:revision>564</cp:revision>
  <cp:lastPrinted>2012-01-20T17:05:30Z</cp:lastPrinted>
  <dcterms:created xsi:type="dcterms:W3CDTF">2012-01-20T21:18:57Z</dcterms:created>
  <dcterms:modified xsi:type="dcterms:W3CDTF">2018-11-27T16:22:28Z</dcterms:modified>
</cp:coreProperties>
</file>