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5"/>
  </p:notesMasterIdLst>
  <p:sldIdLst>
    <p:sldId id="257" r:id="rId2"/>
    <p:sldId id="260" r:id="rId3"/>
    <p:sldId id="258" r:id="rId4"/>
    <p:sldId id="256" r:id="rId5"/>
    <p:sldId id="259" r:id="rId6"/>
    <p:sldId id="284" r:id="rId7"/>
    <p:sldId id="301" r:id="rId8"/>
    <p:sldId id="315" r:id="rId9"/>
    <p:sldId id="319" r:id="rId10"/>
    <p:sldId id="285" r:id="rId11"/>
    <p:sldId id="286" r:id="rId12"/>
    <p:sldId id="375" r:id="rId13"/>
    <p:sldId id="288" r:id="rId14"/>
    <p:sldId id="287" r:id="rId15"/>
    <p:sldId id="289" r:id="rId16"/>
    <p:sldId id="376" r:id="rId17"/>
    <p:sldId id="294" r:id="rId18"/>
    <p:sldId id="303" r:id="rId19"/>
    <p:sldId id="307" r:id="rId20"/>
    <p:sldId id="304" r:id="rId21"/>
    <p:sldId id="308" r:id="rId22"/>
    <p:sldId id="297" r:id="rId23"/>
    <p:sldId id="300" r:id="rId24"/>
    <p:sldId id="309" r:id="rId25"/>
    <p:sldId id="306" r:id="rId26"/>
    <p:sldId id="298" r:id="rId27"/>
    <p:sldId id="348" r:id="rId28"/>
    <p:sldId id="265" r:id="rId29"/>
    <p:sldId id="372" r:id="rId30"/>
    <p:sldId id="290" r:id="rId31"/>
    <p:sldId id="302" r:id="rId32"/>
    <p:sldId id="362" r:id="rId33"/>
    <p:sldId id="311" r:id="rId34"/>
    <p:sldId id="356" r:id="rId35"/>
    <p:sldId id="310" r:id="rId36"/>
    <p:sldId id="354" r:id="rId37"/>
    <p:sldId id="305" r:id="rId38"/>
    <p:sldId id="371" r:id="rId39"/>
    <p:sldId id="355" r:id="rId40"/>
    <p:sldId id="312" r:id="rId41"/>
    <p:sldId id="314" r:id="rId42"/>
    <p:sldId id="320" r:id="rId43"/>
    <p:sldId id="317" r:id="rId44"/>
    <p:sldId id="318" r:id="rId45"/>
    <p:sldId id="296" r:id="rId46"/>
    <p:sldId id="321" r:id="rId47"/>
    <p:sldId id="324" r:id="rId48"/>
    <p:sldId id="358" r:id="rId49"/>
    <p:sldId id="359" r:id="rId50"/>
    <p:sldId id="366" r:id="rId51"/>
    <p:sldId id="367" r:id="rId52"/>
    <p:sldId id="373" r:id="rId53"/>
    <p:sldId id="325" r:id="rId54"/>
    <p:sldId id="282" r:id="rId55"/>
    <p:sldId id="326" r:id="rId56"/>
    <p:sldId id="327" r:id="rId57"/>
    <p:sldId id="329" r:id="rId58"/>
    <p:sldId id="331" r:id="rId59"/>
    <p:sldId id="328" r:id="rId60"/>
    <p:sldId id="330" r:id="rId61"/>
    <p:sldId id="332" r:id="rId62"/>
    <p:sldId id="333" r:id="rId63"/>
    <p:sldId id="334" r:id="rId64"/>
    <p:sldId id="335" r:id="rId65"/>
    <p:sldId id="336" r:id="rId66"/>
    <p:sldId id="337" r:id="rId67"/>
    <p:sldId id="338" r:id="rId68"/>
    <p:sldId id="339" r:id="rId69"/>
    <p:sldId id="340" r:id="rId70"/>
    <p:sldId id="341" r:id="rId71"/>
    <p:sldId id="342" r:id="rId72"/>
    <p:sldId id="344" r:id="rId73"/>
    <p:sldId id="350" r:id="rId74"/>
    <p:sldId id="351" r:id="rId75"/>
    <p:sldId id="345" r:id="rId76"/>
    <p:sldId id="346" r:id="rId77"/>
    <p:sldId id="349" r:id="rId78"/>
    <p:sldId id="352" r:id="rId79"/>
    <p:sldId id="363" r:id="rId80"/>
    <p:sldId id="364" r:id="rId81"/>
    <p:sldId id="374" r:id="rId82"/>
    <p:sldId id="377" r:id="rId83"/>
    <p:sldId id="347" r:id="rId84"/>
  </p:sldIdLst>
  <p:sldSz cx="9144000" cy="5143500" type="screen16x9"/>
  <p:notesSz cx="6858000" cy="9144000"/>
  <p:embeddedFontLst>
    <p:embeddedFont>
      <p:font typeface="Arial Narrow" pitchFamily="34" charset="0"/>
      <p:regular r:id="rId86"/>
      <p:bold r:id="rId87"/>
      <p:italic r:id="rId88"/>
      <p:boldItalic r:id="rId89"/>
    </p:embeddedFont>
    <p:embeddedFont>
      <p:font typeface="Noto Sans Armenian" pitchFamily="34"/>
      <p:regular r:id="rId90"/>
      <p:bold r:id="rId91"/>
    </p:embeddedFont>
    <p:embeddedFont>
      <p:font typeface="Noto Naskh Arabic" pitchFamily="34" charset="-78"/>
      <p:regular r:id="rId92"/>
      <p:bold r:id="rId93"/>
    </p:embeddedFont>
    <p:embeddedFont>
      <p:font typeface="Roboto Condensed" charset="0"/>
      <p:regular r:id="rId94"/>
      <p:bold r:id="rId95"/>
      <p:italic r:id="rId96"/>
      <p:boldItalic r:id="rId97"/>
    </p:embeddedFont>
    <p:embeddedFont>
      <p:font typeface="MS PGothic" pitchFamily="34" charset="-128"/>
      <p:regular r:id="rId98"/>
    </p:embeddedFont>
    <p:embeddedFont>
      <p:font typeface="DotumChe" pitchFamily="49" charset="-127"/>
      <p:regular r:id="rId99"/>
    </p:embeddedFont>
    <p:embeddedFont>
      <p:font typeface="Noto Serif Lao" pitchFamily="18" charset="0"/>
      <p:regular r:id="rId100"/>
      <p:bold r:id="rId101"/>
    </p:embeddedFont>
    <p:embeddedFont>
      <p:font typeface="Oswald" charset="0"/>
      <p:regular r:id="rId102"/>
      <p:bold r:id="rId103"/>
    </p:embeddedFont>
    <p:embeddedFont>
      <p:font typeface="Aharoni" pitchFamily="2" charset="-79"/>
      <p:bold r:id="rId104"/>
    </p:embeddedFont>
    <p:embeddedFont>
      <p:font typeface="Noto Sans" pitchFamily="34"/>
      <p:regular r:id="rId105"/>
      <p:bold r:id="rId106"/>
      <p:italic r:id="rId107"/>
      <p:boldItalic r:id="rId108"/>
    </p:embeddedFont>
    <p:embeddedFont>
      <p:font typeface="Miriam" pitchFamily="34" charset="-79"/>
      <p:regular r:id="rId10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243"/>
    <a:srgbClr val="F39D03"/>
    <a:srgbClr val="FF9900"/>
    <a:srgbClr val="2779C3"/>
    <a:srgbClr val="3796BF"/>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C575F17-1FCC-4410-9FE2-DE1830FB2E54}">
  <a:tblStyle styleId="{AC575F17-1FCC-4410-9FE2-DE1830FB2E5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71" autoAdjust="0"/>
  </p:normalViewPr>
  <p:slideViewPr>
    <p:cSldViewPr>
      <p:cViewPr>
        <p:scale>
          <a:sx n="100" d="100"/>
          <a:sy n="100" d="100"/>
        </p:scale>
        <p:origin x="-528" y="120"/>
      </p:cViewPr>
      <p:guideLst>
        <p:guide orient="horz" pos="1620"/>
        <p:guide pos="2880"/>
      </p:guideLst>
    </p:cSldViewPr>
  </p:slideViewPr>
  <p:outlineViewPr>
    <p:cViewPr>
      <p:scale>
        <a:sx n="33" d="100"/>
        <a:sy n="33" d="100"/>
      </p:scale>
      <p:origin x="0" y="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4.fntdata"/><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2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2.fntdata"/><Relationship Id="rId102" Type="http://schemas.openxmlformats.org/officeDocument/2006/relationships/font" Target="fonts/font17.fntdata"/><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5.fntdata"/><Relationship Id="rId95"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5.fntdata"/><Relationship Id="rId105" Type="http://schemas.openxmlformats.org/officeDocument/2006/relationships/font" Target="fonts/font20.fntdata"/><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openxmlformats.org/officeDocument/2006/relationships/font" Target="fonts/font8.fntdata"/><Relationship Id="rId98"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8.fntdata"/><Relationship Id="rId108"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font" Target="fonts/font14.fntdata"/><Relationship Id="rId10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2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2.fntdata"/><Relationship Id="rId104"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851287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194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9226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975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739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240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975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1176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042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042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4BB5D9"/>
        </a:solidFill>
        <a:effectLst/>
      </p:bgPr>
    </p:bg>
    <p:spTree>
      <p:nvGrpSpPr>
        <p:cNvPr id="1" name="Shape 8"/>
        <p:cNvGrpSpPr/>
        <p:nvPr/>
      </p:nvGrpSpPr>
      <p:grpSpPr>
        <a:xfrm>
          <a:off x="0" y="0"/>
          <a:ext cx="0" cy="0"/>
          <a:chOff x="0" y="0"/>
          <a:chExt cx="0" cy="0"/>
        </a:xfrm>
      </p:grpSpPr>
      <p:grpSp>
        <p:nvGrpSpPr>
          <p:cNvPr id="9" name="Shape 9"/>
          <p:cNvGrpSpPr/>
          <p:nvPr/>
        </p:nvGrpSpPr>
        <p:grpSpPr>
          <a:xfrm>
            <a:off x="5609666" y="2185857"/>
            <a:ext cx="3534604" cy="3432787"/>
            <a:chOff x="6172200" y="2656117"/>
            <a:chExt cx="2971754" cy="2886150"/>
          </a:xfrm>
        </p:grpSpPr>
        <p:sp>
          <p:nvSpPr>
            <p:cNvPr id="10" name="Shape 1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5" name="Shape 15"/>
          <p:cNvGrpSpPr/>
          <p:nvPr/>
        </p:nvGrpSpPr>
        <p:grpSpPr>
          <a:xfrm>
            <a:off x="-22" y="-324543"/>
            <a:ext cx="3068579" cy="1910875"/>
            <a:chOff x="-32" y="-215963"/>
            <a:chExt cx="2163561" cy="1347300"/>
          </a:xfrm>
        </p:grpSpPr>
        <p:sp>
          <p:nvSpPr>
            <p:cNvPr id="16" name="Shape 16"/>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1" name="Shape 21"/>
          <p:cNvSpPr txBox="1">
            <a:spLocks noGrp="1"/>
          </p:cNvSpPr>
          <p:nvPr>
            <p:ph type="ctrTitle"/>
          </p:nvPr>
        </p:nvSpPr>
        <p:spPr>
          <a:xfrm>
            <a:off x="685800" y="2753825"/>
            <a:ext cx="5671500" cy="1159800"/>
          </a:xfrm>
          <a:prstGeom prst="rect">
            <a:avLst/>
          </a:prstGeom>
        </p:spPr>
        <p:txBody>
          <a:bodyPr lIns="91425" tIns="91425" rIns="91425" bIns="91425" anchor="b" anchorCtr="0"/>
          <a:lstStyle>
            <a:lvl1pPr lvl="0">
              <a:spcBef>
                <a:spcPts val="0"/>
              </a:spcBef>
              <a:buClr>
                <a:srgbClr val="FFFFFF"/>
              </a:buClr>
              <a:buSzPct val="100000"/>
              <a:defRPr sz="5000">
                <a:solidFill>
                  <a:srgbClr val="FFFFFF"/>
                </a:solidFill>
              </a:defRPr>
            </a:lvl1pPr>
            <a:lvl2pPr lvl="1">
              <a:spcBef>
                <a:spcPts val="0"/>
              </a:spcBef>
              <a:buClr>
                <a:srgbClr val="FFFFFF"/>
              </a:buClr>
              <a:buSzPct val="100000"/>
              <a:defRPr sz="5000">
                <a:solidFill>
                  <a:srgbClr val="FFFFFF"/>
                </a:solidFill>
              </a:defRPr>
            </a:lvl2pPr>
            <a:lvl3pPr lvl="2">
              <a:spcBef>
                <a:spcPts val="0"/>
              </a:spcBef>
              <a:buClr>
                <a:srgbClr val="FFFFFF"/>
              </a:buClr>
              <a:buSzPct val="100000"/>
              <a:defRPr sz="5000">
                <a:solidFill>
                  <a:srgbClr val="FFFFFF"/>
                </a:solidFill>
              </a:defRPr>
            </a:lvl3pPr>
            <a:lvl4pPr lvl="3">
              <a:spcBef>
                <a:spcPts val="0"/>
              </a:spcBef>
              <a:buClr>
                <a:srgbClr val="FFFFFF"/>
              </a:buClr>
              <a:buSzPct val="100000"/>
              <a:defRPr sz="5000">
                <a:solidFill>
                  <a:srgbClr val="FFFFFF"/>
                </a:solidFill>
              </a:defRPr>
            </a:lvl4pPr>
            <a:lvl5pPr lvl="4">
              <a:spcBef>
                <a:spcPts val="0"/>
              </a:spcBef>
              <a:buClr>
                <a:srgbClr val="FFFFFF"/>
              </a:buClr>
              <a:buSzPct val="100000"/>
              <a:defRPr sz="5000">
                <a:solidFill>
                  <a:srgbClr val="FFFFFF"/>
                </a:solidFill>
              </a:defRPr>
            </a:lvl5pPr>
            <a:lvl6pPr lvl="5">
              <a:spcBef>
                <a:spcPts val="0"/>
              </a:spcBef>
              <a:buClr>
                <a:srgbClr val="FFFFFF"/>
              </a:buClr>
              <a:buSzPct val="100000"/>
              <a:defRPr sz="5000">
                <a:solidFill>
                  <a:srgbClr val="FFFFFF"/>
                </a:solidFill>
              </a:defRPr>
            </a:lvl6pPr>
            <a:lvl7pPr lvl="6">
              <a:spcBef>
                <a:spcPts val="0"/>
              </a:spcBef>
              <a:buClr>
                <a:srgbClr val="FFFFFF"/>
              </a:buClr>
              <a:buSzPct val="100000"/>
              <a:defRPr sz="5000">
                <a:solidFill>
                  <a:srgbClr val="FFFFFF"/>
                </a:solidFill>
              </a:defRPr>
            </a:lvl7pPr>
            <a:lvl8pPr lvl="7">
              <a:spcBef>
                <a:spcPts val="0"/>
              </a:spcBef>
              <a:buClr>
                <a:srgbClr val="FFFFFF"/>
              </a:buClr>
              <a:buSzPct val="100000"/>
              <a:defRPr sz="5000">
                <a:solidFill>
                  <a:srgbClr val="FFFFFF"/>
                </a:solidFill>
              </a:defRPr>
            </a:lvl8pPr>
            <a:lvl9pPr lvl="8">
              <a:spcBef>
                <a:spcPts val="0"/>
              </a:spcBef>
              <a:buClr>
                <a:srgbClr val="FFFFFF"/>
              </a:buClr>
              <a:buSzPct val="100000"/>
              <a:defRPr sz="5000">
                <a:solidFill>
                  <a:srgbClr val="FFFFFF"/>
                </a:solidFill>
              </a:defRPr>
            </a:lvl9pPr>
          </a:lstStyle>
          <a:p>
            <a:r>
              <a:rPr lang="es-ES" smtClean="0"/>
              <a:t>Haga clic para modificar el estilo de título del patrón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rgbClr val="FF9900"/>
        </a:solidFill>
        <a:effectLst/>
      </p:bgPr>
    </p:bg>
    <p:spTree>
      <p:nvGrpSpPr>
        <p:cNvPr id="1" name="Shape 22"/>
        <p:cNvGrpSpPr/>
        <p:nvPr/>
      </p:nvGrpSpPr>
      <p:grpSpPr>
        <a:xfrm>
          <a:off x="0" y="0"/>
          <a:ext cx="0" cy="0"/>
          <a:chOff x="0" y="0"/>
          <a:chExt cx="0" cy="0"/>
        </a:xfrm>
      </p:grpSpPr>
      <p:grpSp>
        <p:nvGrpSpPr>
          <p:cNvPr id="23" name="Shape 23"/>
          <p:cNvGrpSpPr/>
          <p:nvPr/>
        </p:nvGrpSpPr>
        <p:grpSpPr>
          <a:xfrm>
            <a:off x="6172200" y="2656117"/>
            <a:ext cx="2971754" cy="2886150"/>
            <a:chOff x="6172200" y="2656117"/>
            <a:chExt cx="2971754" cy="2886150"/>
          </a:xfrm>
        </p:grpSpPr>
        <p:sp>
          <p:nvSpPr>
            <p:cNvPr id="24" name="Shape 24"/>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rot="9208606" flipH="1">
              <a:off x="7481789" y="4276912"/>
              <a:ext cx="408796" cy="101644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29" name="Shape 29"/>
          <p:cNvGrpSpPr/>
          <p:nvPr/>
        </p:nvGrpSpPr>
        <p:grpSpPr>
          <a:xfrm>
            <a:off x="-32" y="-228026"/>
            <a:ext cx="2163561" cy="1347300"/>
            <a:chOff x="-32" y="-215963"/>
            <a:chExt cx="2163561" cy="1347300"/>
          </a:xfrm>
        </p:grpSpPr>
        <p:sp>
          <p:nvSpPr>
            <p:cNvPr id="30" name="Shape 30"/>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rot="-1591371" flipH="1">
              <a:off x="239462" y="-151890"/>
              <a:ext cx="434753" cy="108097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5" name="Shape 35"/>
          <p:cNvSpPr txBox="1">
            <a:spLocks noGrp="1"/>
          </p:cNvSpPr>
          <p:nvPr>
            <p:ph type="ctrTitle"/>
          </p:nvPr>
        </p:nvSpPr>
        <p:spPr>
          <a:xfrm>
            <a:off x="685800" y="2421550"/>
            <a:ext cx="5074500" cy="1159800"/>
          </a:xfrm>
          <a:prstGeom prst="rect">
            <a:avLst/>
          </a:prstGeom>
        </p:spPr>
        <p:txBody>
          <a:bodyPr lIns="91425" tIns="91425" rIns="91425" bIns="91425" anchor="b"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r>
              <a:rPr lang="es-ES" smtClean="0"/>
              <a:t>Haga clic para modificar el estilo de título del patrón</a:t>
            </a:r>
            <a:endParaRPr/>
          </a:p>
        </p:txBody>
      </p:sp>
      <p:sp>
        <p:nvSpPr>
          <p:cNvPr id="36" name="Shape 36"/>
          <p:cNvSpPr txBox="1">
            <a:spLocks noGrp="1"/>
          </p:cNvSpPr>
          <p:nvPr>
            <p:ph type="subTitle" idx="1"/>
          </p:nvPr>
        </p:nvSpPr>
        <p:spPr>
          <a:xfrm>
            <a:off x="685800" y="3449654"/>
            <a:ext cx="5074500" cy="784800"/>
          </a:xfrm>
          <a:prstGeom prst="rect">
            <a:avLst/>
          </a:prstGeom>
        </p:spPr>
        <p:txBody>
          <a:bodyPr lIns="91425" tIns="91425" rIns="91425" bIns="91425" anchor="t" anchorCtr="0"/>
          <a:lstStyle>
            <a:lvl1pPr lvl="0" rtl="0">
              <a:spcBef>
                <a:spcPts val="0"/>
              </a:spcBef>
              <a:buClr>
                <a:srgbClr val="FFFFFF"/>
              </a:buClr>
              <a:buNone/>
              <a:defRPr>
                <a:solidFill>
                  <a:srgbClr val="FFFFFF"/>
                </a:solidFill>
              </a:defRPr>
            </a:lvl1pPr>
            <a:lvl2pPr lvl="1" rtl="0">
              <a:spcBef>
                <a:spcPts val="0"/>
              </a:spcBef>
              <a:buClr>
                <a:srgbClr val="FFFFFF"/>
              </a:buClr>
              <a:buSzPct val="100000"/>
              <a:buNone/>
              <a:defRPr sz="3000">
                <a:solidFill>
                  <a:srgbClr val="FFFFFF"/>
                </a:solidFill>
              </a:defRPr>
            </a:lvl2pPr>
            <a:lvl3pPr lvl="2" rtl="0">
              <a:spcBef>
                <a:spcPts val="0"/>
              </a:spcBef>
              <a:buClr>
                <a:srgbClr val="FFFFFF"/>
              </a:buClr>
              <a:buSzPct val="100000"/>
              <a:buNone/>
              <a:defRPr sz="3000">
                <a:solidFill>
                  <a:srgbClr val="FFFFFF"/>
                </a:solidFill>
              </a:defRPr>
            </a:lvl3pPr>
            <a:lvl4pPr lvl="3" rtl="0">
              <a:spcBef>
                <a:spcPts val="0"/>
              </a:spcBef>
              <a:buClr>
                <a:srgbClr val="FFFFFF"/>
              </a:buClr>
              <a:buSzPct val="100000"/>
              <a:buNone/>
              <a:defRPr sz="3000">
                <a:solidFill>
                  <a:srgbClr val="FFFFFF"/>
                </a:solidFill>
              </a:defRPr>
            </a:lvl4pPr>
            <a:lvl5pPr lvl="4" rtl="0">
              <a:spcBef>
                <a:spcPts val="0"/>
              </a:spcBef>
              <a:buClr>
                <a:srgbClr val="FFFFFF"/>
              </a:buClr>
              <a:buSzPct val="100000"/>
              <a:buNone/>
              <a:defRPr sz="3000">
                <a:solidFill>
                  <a:srgbClr val="FFFFFF"/>
                </a:solidFill>
              </a:defRPr>
            </a:lvl5pPr>
            <a:lvl6pPr lvl="5" rtl="0">
              <a:spcBef>
                <a:spcPts val="0"/>
              </a:spcBef>
              <a:buClr>
                <a:srgbClr val="FFFFFF"/>
              </a:buClr>
              <a:buSzPct val="100000"/>
              <a:buNone/>
              <a:defRPr sz="3000">
                <a:solidFill>
                  <a:srgbClr val="FFFFFF"/>
                </a:solidFill>
              </a:defRPr>
            </a:lvl6pPr>
            <a:lvl7pPr lvl="6" rtl="0">
              <a:spcBef>
                <a:spcPts val="0"/>
              </a:spcBef>
              <a:buClr>
                <a:srgbClr val="FFFFFF"/>
              </a:buClr>
              <a:buSzPct val="100000"/>
              <a:buNone/>
              <a:defRPr sz="3000">
                <a:solidFill>
                  <a:srgbClr val="FFFFFF"/>
                </a:solidFill>
              </a:defRPr>
            </a:lvl7pPr>
            <a:lvl8pPr lvl="7" rtl="0">
              <a:spcBef>
                <a:spcPts val="0"/>
              </a:spcBef>
              <a:buClr>
                <a:srgbClr val="FFFFFF"/>
              </a:buClr>
              <a:buSzPct val="100000"/>
              <a:buNone/>
              <a:defRPr sz="3000">
                <a:solidFill>
                  <a:srgbClr val="FFFFFF"/>
                </a:solidFill>
              </a:defRPr>
            </a:lvl8pPr>
            <a:lvl9pPr lvl="8" rtl="0">
              <a:spcBef>
                <a:spcPts val="0"/>
              </a:spcBef>
              <a:buClr>
                <a:srgbClr val="FFFFFF"/>
              </a:buClr>
              <a:buSzPct val="100000"/>
              <a:buNone/>
              <a:defRPr sz="3000">
                <a:solidFill>
                  <a:srgbClr val="FFFFFF"/>
                </a:solidFill>
              </a:defRPr>
            </a:lvl9pPr>
          </a:lstStyle>
          <a:p>
            <a:r>
              <a:rPr lang="es-ES" smtClean="0"/>
              <a:t>Haga clic para modificar el estilo de subtítulo del patrón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2822775" y="2161800"/>
            <a:ext cx="3498300" cy="819900"/>
          </a:xfrm>
          <a:prstGeom prst="rect">
            <a:avLst/>
          </a:prstGeom>
        </p:spPr>
        <p:txBody>
          <a:bodyPr lIns="91425" tIns="91425" rIns="91425" bIns="91425" anchor="ctr" anchorCtr="0"/>
          <a:lstStyle>
            <a:lvl1pPr lvl="0" algn="ctr" rtl="0">
              <a:spcBef>
                <a:spcPts val="0"/>
              </a:spcBef>
              <a:buClr>
                <a:srgbClr val="3796BF"/>
              </a:buClr>
              <a:buSzPct val="100000"/>
              <a:buFont typeface="Oswald"/>
              <a:defRPr sz="2400">
                <a:solidFill>
                  <a:srgbClr val="3796BF"/>
                </a:solidFill>
                <a:latin typeface="Oswald"/>
                <a:ea typeface="Oswald"/>
                <a:cs typeface="Oswald"/>
                <a:sym typeface="Oswald"/>
              </a:defRPr>
            </a:lvl1pPr>
            <a:lvl2pPr lvl="1" algn="ctr" rtl="0">
              <a:spcBef>
                <a:spcPts val="0"/>
              </a:spcBef>
              <a:buClr>
                <a:srgbClr val="3796BF"/>
              </a:buClr>
              <a:buSzPct val="100000"/>
              <a:buFont typeface="Oswald"/>
              <a:defRPr sz="2400">
                <a:solidFill>
                  <a:srgbClr val="3796BF"/>
                </a:solidFill>
                <a:latin typeface="Oswald"/>
                <a:ea typeface="Oswald"/>
                <a:cs typeface="Oswald"/>
                <a:sym typeface="Oswald"/>
              </a:defRPr>
            </a:lvl2pPr>
            <a:lvl3pPr lvl="2" algn="ctr" rtl="0">
              <a:spcBef>
                <a:spcPts val="0"/>
              </a:spcBef>
              <a:buClr>
                <a:srgbClr val="3796BF"/>
              </a:buClr>
              <a:buSzPct val="100000"/>
              <a:buFont typeface="Oswald"/>
              <a:defRPr sz="2400">
                <a:solidFill>
                  <a:srgbClr val="3796BF"/>
                </a:solidFill>
                <a:latin typeface="Oswald"/>
                <a:ea typeface="Oswald"/>
                <a:cs typeface="Oswald"/>
                <a:sym typeface="Oswald"/>
              </a:defRPr>
            </a:lvl3pPr>
            <a:lvl4pPr lvl="3" algn="ctr" rtl="0">
              <a:spcBef>
                <a:spcPts val="0"/>
              </a:spcBef>
              <a:buClr>
                <a:srgbClr val="3796BF"/>
              </a:buClr>
              <a:buSzPct val="100000"/>
              <a:buFont typeface="Oswald"/>
              <a:defRPr sz="2400">
                <a:solidFill>
                  <a:srgbClr val="3796BF"/>
                </a:solidFill>
                <a:latin typeface="Oswald"/>
                <a:ea typeface="Oswald"/>
                <a:cs typeface="Oswald"/>
                <a:sym typeface="Oswald"/>
              </a:defRPr>
            </a:lvl4pPr>
            <a:lvl5pPr lvl="4" algn="ctr" rtl="0">
              <a:spcBef>
                <a:spcPts val="0"/>
              </a:spcBef>
              <a:buClr>
                <a:srgbClr val="3796BF"/>
              </a:buClr>
              <a:buSzPct val="100000"/>
              <a:buFont typeface="Oswald"/>
              <a:defRPr sz="2400">
                <a:solidFill>
                  <a:srgbClr val="3796BF"/>
                </a:solidFill>
                <a:latin typeface="Oswald"/>
                <a:ea typeface="Oswald"/>
                <a:cs typeface="Oswald"/>
                <a:sym typeface="Oswald"/>
              </a:defRPr>
            </a:lvl5pPr>
            <a:lvl6pPr lvl="5" algn="ctr" rtl="0">
              <a:spcBef>
                <a:spcPts val="0"/>
              </a:spcBef>
              <a:buClr>
                <a:srgbClr val="3796BF"/>
              </a:buClr>
              <a:buSzPct val="100000"/>
              <a:buFont typeface="Oswald"/>
              <a:defRPr sz="2400">
                <a:solidFill>
                  <a:srgbClr val="3796BF"/>
                </a:solidFill>
                <a:latin typeface="Oswald"/>
                <a:ea typeface="Oswald"/>
                <a:cs typeface="Oswald"/>
                <a:sym typeface="Oswald"/>
              </a:defRPr>
            </a:lvl6pPr>
            <a:lvl7pPr lvl="6" algn="ctr" rtl="0">
              <a:spcBef>
                <a:spcPts val="0"/>
              </a:spcBef>
              <a:buClr>
                <a:srgbClr val="3796BF"/>
              </a:buClr>
              <a:buSzPct val="100000"/>
              <a:buFont typeface="Oswald"/>
              <a:defRPr sz="2400">
                <a:solidFill>
                  <a:srgbClr val="3796BF"/>
                </a:solidFill>
                <a:latin typeface="Oswald"/>
                <a:ea typeface="Oswald"/>
                <a:cs typeface="Oswald"/>
                <a:sym typeface="Oswald"/>
              </a:defRPr>
            </a:lvl7pPr>
            <a:lvl8pPr lvl="7" algn="ctr" rtl="0">
              <a:spcBef>
                <a:spcPts val="0"/>
              </a:spcBef>
              <a:buClr>
                <a:srgbClr val="3796BF"/>
              </a:buClr>
              <a:buSzPct val="100000"/>
              <a:buFont typeface="Oswald"/>
              <a:defRPr sz="2400">
                <a:solidFill>
                  <a:srgbClr val="3796BF"/>
                </a:solidFill>
                <a:latin typeface="Oswald"/>
                <a:ea typeface="Oswald"/>
                <a:cs typeface="Oswald"/>
                <a:sym typeface="Oswald"/>
              </a:defRPr>
            </a:lvl8pPr>
            <a:lvl9pPr lvl="8" algn="ctr">
              <a:spcBef>
                <a:spcPts val="0"/>
              </a:spcBef>
              <a:buClr>
                <a:srgbClr val="3796BF"/>
              </a:buClr>
              <a:buSzPct val="100000"/>
              <a:buFont typeface="Oswald"/>
              <a:defRPr sz="2400">
                <a:solidFill>
                  <a:srgbClr val="3796BF"/>
                </a:solidFill>
                <a:latin typeface="Oswald"/>
                <a:ea typeface="Oswald"/>
                <a:cs typeface="Oswald"/>
                <a:sym typeface="Oswald"/>
              </a:defRPr>
            </a:lvl9pPr>
          </a:lstStyle>
          <a:p>
            <a:pPr lvl="0"/>
            <a:r>
              <a:rPr lang="es-ES" smtClean="0"/>
              <a:t>Haga clic para modificar el estilo de texto del patrón</a:t>
            </a:r>
          </a:p>
        </p:txBody>
      </p:sp>
      <p:grpSp>
        <p:nvGrpSpPr>
          <p:cNvPr id="39" name="Shape 39"/>
          <p:cNvGrpSpPr/>
          <p:nvPr/>
        </p:nvGrpSpPr>
        <p:grpSpPr>
          <a:xfrm>
            <a:off x="5609666" y="2185857"/>
            <a:ext cx="3534604" cy="3432787"/>
            <a:chOff x="6172200" y="2656117"/>
            <a:chExt cx="2971754" cy="2886150"/>
          </a:xfrm>
        </p:grpSpPr>
        <p:sp>
          <p:nvSpPr>
            <p:cNvPr id="40" name="Shape 4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rot="9208678" flipH="1">
              <a:off x="6287617" y="465770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5" name="Shape 45"/>
          <p:cNvGrpSpPr/>
          <p:nvPr/>
        </p:nvGrpSpPr>
        <p:grpSpPr>
          <a:xfrm>
            <a:off x="-22" y="-324543"/>
            <a:ext cx="3068579" cy="1910875"/>
            <a:chOff x="-32" y="-215963"/>
            <a:chExt cx="2163561" cy="1347300"/>
          </a:xfrm>
        </p:grpSpPr>
        <p:sp>
          <p:nvSpPr>
            <p:cNvPr id="46" name="Shape 46"/>
            <p:cNvSpPr/>
            <p:nvPr/>
          </p:nvSpPr>
          <p:spPr>
            <a:xfrm rot="-1591408" flipH="1">
              <a:off x="1362168" y="-63166"/>
              <a:ext cx="205102" cy="509980"/>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51"/>
        <p:cNvGrpSpPr/>
        <p:nvPr/>
      </p:nvGrpSpPr>
      <p:grpSpPr>
        <a:xfrm>
          <a:off x="0" y="0"/>
          <a:ext cx="0" cy="0"/>
          <a:chOff x="0" y="0"/>
          <a:chExt cx="0" cy="0"/>
        </a:xfrm>
      </p:grpSpPr>
      <p:grpSp>
        <p:nvGrpSpPr>
          <p:cNvPr id="52" name="Shape 52"/>
          <p:cNvGrpSpPr/>
          <p:nvPr/>
        </p:nvGrpSpPr>
        <p:grpSpPr>
          <a:xfrm>
            <a:off x="6172200" y="2656117"/>
            <a:ext cx="2971754" cy="2886150"/>
            <a:chOff x="6172200" y="2656117"/>
            <a:chExt cx="2971754" cy="2886150"/>
          </a:xfrm>
        </p:grpSpPr>
        <p:sp>
          <p:nvSpPr>
            <p:cNvPr id="53" name="Shape 53"/>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58" name="Shape 58"/>
          <p:cNvGrpSpPr/>
          <p:nvPr/>
        </p:nvGrpSpPr>
        <p:grpSpPr>
          <a:xfrm>
            <a:off x="-32" y="-228026"/>
            <a:ext cx="2163561" cy="1347300"/>
            <a:chOff x="-32" y="-215963"/>
            <a:chExt cx="2163561" cy="1347300"/>
          </a:xfrm>
        </p:grpSpPr>
        <p:sp>
          <p:nvSpPr>
            <p:cNvPr id="59" name="Shape 59"/>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4" name="Shape 64"/>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
        <p:nvSpPr>
          <p:cNvPr id="65" name="Shape 65"/>
          <p:cNvSpPr txBox="1">
            <a:spLocks noGrp="1"/>
          </p:cNvSpPr>
          <p:nvPr>
            <p:ph type="body" idx="1"/>
          </p:nvPr>
        </p:nvSpPr>
        <p:spPr>
          <a:xfrm>
            <a:off x="1031425" y="1777125"/>
            <a:ext cx="5760300" cy="252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6"/>
        <p:cNvGrpSpPr/>
        <p:nvPr/>
      </p:nvGrpSpPr>
      <p:grpSpPr>
        <a:xfrm>
          <a:off x="0" y="0"/>
          <a:ext cx="0" cy="0"/>
          <a:chOff x="0" y="0"/>
          <a:chExt cx="0" cy="0"/>
        </a:xfrm>
      </p:grpSpPr>
      <p:grpSp>
        <p:nvGrpSpPr>
          <p:cNvPr id="67" name="Shape 67"/>
          <p:cNvGrpSpPr/>
          <p:nvPr/>
        </p:nvGrpSpPr>
        <p:grpSpPr>
          <a:xfrm>
            <a:off x="6172200" y="2656117"/>
            <a:ext cx="2971754" cy="2886150"/>
            <a:chOff x="6172200" y="2656117"/>
            <a:chExt cx="2971754" cy="2886150"/>
          </a:xfrm>
        </p:grpSpPr>
        <p:sp>
          <p:nvSpPr>
            <p:cNvPr id="68" name="Shape 68"/>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3" name="Shape 73"/>
          <p:cNvGrpSpPr/>
          <p:nvPr/>
        </p:nvGrpSpPr>
        <p:grpSpPr>
          <a:xfrm>
            <a:off x="-32" y="-228026"/>
            <a:ext cx="2163561" cy="1347300"/>
            <a:chOff x="-32" y="-215963"/>
            <a:chExt cx="2163561" cy="1347300"/>
          </a:xfrm>
        </p:grpSpPr>
        <p:sp>
          <p:nvSpPr>
            <p:cNvPr id="74" name="Shape 74"/>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79" name="Shape 79"/>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
        <p:nvSpPr>
          <p:cNvPr id="80" name="Shape 80"/>
          <p:cNvSpPr txBox="1">
            <a:spLocks noGrp="1"/>
          </p:cNvSpPr>
          <p:nvPr>
            <p:ph type="body" idx="1"/>
          </p:nvPr>
        </p:nvSpPr>
        <p:spPr>
          <a:xfrm>
            <a:off x="1031425"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es-ES" smtClean="0"/>
              <a:t>Haga clic para modificar el estilo de texto del patrón</a:t>
            </a:r>
          </a:p>
        </p:txBody>
      </p:sp>
      <p:sp>
        <p:nvSpPr>
          <p:cNvPr id="81" name="Shape 81"/>
          <p:cNvSpPr txBox="1">
            <a:spLocks noGrp="1"/>
          </p:cNvSpPr>
          <p:nvPr>
            <p:ph type="body" idx="2"/>
          </p:nvPr>
        </p:nvSpPr>
        <p:spPr>
          <a:xfrm>
            <a:off x="3995772"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172200" y="2656117"/>
            <a:ext cx="2971754" cy="2886150"/>
            <a:chOff x="6172200" y="2656117"/>
            <a:chExt cx="2971754" cy="2886150"/>
          </a:xfrm>
        </p:grpSpPr>
        <p:sp>
          <p:nvSpPr>
            <p:cNvPr id="101" name="Shape 101"/>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06" name="Shape 106"/>
          <p:cNvGrpSpPr/>
          <p:nvPr/>
        </p:nvGrpSpPr>
        <p:grpSpPr>
          <a:xfrm>
            <a:off x="-32" y="-228026"/>
            <a:ext cx="2163561" cy="1347300"/>
            <a:chOff x="-32" y="-215963"/>
            <a:chExt cx="2163561" cy="1347300"/>
          </a:xfrm>
        </p:grpSpPr>
        <p:sp>
          <p:nvSpPr>
            <p:cNvPr id="107" name="Shape 107"/>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12" name="Shape 112"/>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27"/>
        <p:cNvGrpSpPr/>
        <p:nvPr/>
      </p:nvGrpSpPr>
      <p:grpSpPr>
        <a:xfrm>
          <a:off x="0" y="0"/>
          <a:ext cx="0" cy="0"/>
          <a:chOff x="0" y="0"/>
          <a:chExt cx="0" cy="0"/>
        </a:xfrm>
      </p:grpSpPr>
      <p:grpSp>
        <p:nvGrpSpPr>
          <p:cNvPr id="128" name="Shape 128"/>
          <p:cNvGrpSpPr/>
          <p:nvPr/>
        </p:nvGrpSpPr>
        <p:grpSpPr>
          <a:xfrm>
            <a:off x="6172200" y="2656117"/>
            <a:ext cx="2971754" cy="2886150"/>
            <a:chOff x="6172200" y="2656117"/>
            <a:chExt cx="2971754" cy="2886150"/>
          </a:xfrm>
        </p:grpSpPr>
        <p:sp>
          <p:nvSpPr>
            <p:cNvPr id="129" name="Shape 129"/>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32" y="-228026"/>
            <a:ext cx="2163561" cy="1347300"/>
            <a:chOff x="-32" y="-215963"/>
            <a:chExt cx="2163561" cy="1347300"/>
          </a:xfrm>
        </p:grpSpPr>
        <p:sp>
          <p:nvSpPr>
            <p:cNvPr id="135" name="Shape 135"/>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ransparent Shapes">
    <p:bg>
      <p:bgPr>
        <a:solidFill>
          <a:srgbClr val="3796BF"/>
        </a:solidFill>
        <a:effectLst/>
      </p:bgPr>
    </p:bg>
    <p:spTree>
      <p:nvGrpSpPr>
        <p:cNvPr id="1" name="Shape 140"/>
        <p:cNvGrpSpPr/>
        <p:nvPr/>
      </p:nvGrpSpPr>
      <p:grpSpPr>
        <a:xfrm>
          <a:off x="0" y="0"/>
          <a:ext cx="0" cy="0"/>
          <a:chOff x="0" y="0"/>
          <a:chExt cx="0" cy="0"/>
        </a:xfrm>
      </p:grpSpPr>
      <p:grpSp>
        <p:nvGrpSpPr>
          <p:cNvPr id="141" name="Shape 141"/>
          <p:cNvGrpSpPr/>
          <p:nvPr/>
        </p:nvGrpSpPr>
        <p:grpSpPr>
          <a:xfrm>
            <a:off x="6172200" y="2656117"/>
            <a:ext cx="2971754" cy="2886150"/>
            <a:chOff x="6172200" y="2656117"/>
            <a:chExt cx="2971754" cy="2886150"/>
          </a:xfrm>
        </p:grpSpPr>
        <p:sp>
          <p:nvSpPr>
            <p:cNvPr id="142" name="Shape 142"/>
            <p:cNvSpPr/>
            <p:nvPr/>
          </p:nvSpPr>
          <p:spPr>
            <a:xfrm rot="9208626" flipH="1">
              <a:off x="6704903" y="4110434"/>
              <a:ext cx="484232" cy="120400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rot="9208633" flipH="1">
              <a:off x="7804300" y="3279012"/>
              <a:ext cx="877623" cy="218213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rot="9208606" flipH="1">
              <a:off x="7481789" y="4276912"/>
              <a:ext cx="408796" cy="101644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rot="9208678" flipH="1">
              <a:off x="6287617" y="465770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47" name="Shape 147"/>
          <p:cNvGrpSpPr/>
          <p:nvPr/>
        </p:nvGrpSpPr>
        <p:grpSpPr>
          <a:xfrm>
            <a:off x="-32" y="-228026"/>
            <a:ext cx="2163561" cy="1347300"/>
            <a:chOff x="-32" y="-215963"/>
            <a:chExt cx="2163561" cy="1347300"/>
          </a:xfrm>
        </p:grpSpPr>
        <p:sp>
          <p:nvSpPr>
            <p:cNvPr id="148" name="Shape 148"/>
            <p:cNvSpPr/>
            <p:nvPr/>
          </p:nvSpPr>
          <p:spPr>
            <a:xfrm rot="-1591408" flipH="1">
              <a:off x="1362168" y="-63166"/>
              <a:ext cx="205102" cy="509980"/>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rot="-1591371" flipH="1">
              <a:off x="239462" y="-151890"/>
              <a:ext cx="434753" cy="108097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rot="-1591339" flipH="1">
              <a:off x="892400" y="-169346"/>
              <a:ext cx="504373" cy="1254067"/>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rot="-1591322" flipH="1">
              <a:off x="1818452" y="-7629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31425" y="1149725"/>
            <a:ext cx="5760300" cy="680700"/>
          </a:xfrm>
          <a:prstGeom prst="rect">
            <a:avLst/>
          </a:prstGeom>
          <a:noFill/>
          <a:ln>
            <a:noFill/>
          </a:ln>
        </p:spPr>
        <p:txBody>
          <a:bodyPr lIns="91425" tIns="91425" rIns="91425" bIns="91425" anchor="b" anchorCtr="0"/>
          <a:lstStyle>
            <a:lvl1pPr lvl="0">
              <a:spcBef>
                <a:spcPts val="0"/>
              </a:spcBef>
              <a:buClr>
                <a:srgbClr val="3796BF"/>
              </a:buClr>
              <a:buSzPct val="100000"/>
              <a:buFont typeface="Oswald"/>
              <a:buNone/>
              <a:defRPr sz="3000" b="1">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031425" y="1777125"/>
            <a:ext cx="5760300" cy="2521200"/>
          </a:xfrm>
          <a:prstGeom prst="rect">
            <a:avLst/>
          </a:prstGeom>
          <a:noFill/>
          <a:ln>
            <a:noFill/>
          </a:ln>
        </p:spPr>
        <p:txBody>
          <a:bodyPr lIns="91425" tIns="91425" rIns="91425" bIns="91425" anchor="t" anchorCtr="0"/>
          <a:lstStyle>
            <a:lvl1pPr lvl="0">
              <a:spcBef>
                <a:spcPts val="60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1pPr>
            <a:lvl2pPr lvl="1">
              <a:spcBef>
                <a:spcPts val="48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2pPr>
            <a:lvl3pPr lvl="2">
              <a:spcBef>
                <a:spcPts val="48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3pPr>
            <a:lvl4pPr lvl="3">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4pPr>
            <a:lvl5pPr lvl="4">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5pPr>
            <a:lvl6pPr lvl="5">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6pPr>
            <a:lvl7pPr lvl="6">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7pPr>
            <a:lvl8pPr lvl="7">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8pPr>
            <a:lvl9pPr lvl="8">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5.png"/><Relationship Id="rId7"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image" Target="../media/image3.png"/><Relationship Id="rId10" Type="http://schemas.openxmlformats.org/officeDocument/2006/relationships/slide" Target="slide16.xml"/><Relationship Id="rId4" Type="http://schemas.openxmlformats.org/officeDocument/2006/relationships/slide" Target="slide11.xml"/><Relationship Id="rId9"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1.xml"/><Relationship Id="rId18" Type="http://schemas.openxmlformats.org/officeDocument/2006/relationships/slide" Target="slide30.xml"/><Relationship Id="rId3" Type="http://schemas.openxmlformats.org/officeDocument/2006/relationships/image" Target="../media/image2.jpg"/><Relationship Id="rId7" Type="http://schemas.openxmlformats.org/officeDocument/2006/relationships/slide" Target="slide31.xml"/><Relationship Id="rId12" Type="http://schemas.openxmlformats.org/officeDocument/2006/relationships/slide" Target="slide19.xml"/><Relationship Id="rId17" Type="http://schemas.openxmlformats.org/officeDocument/2006/relationships/slide" Target="slide27.xml"/><Relationship Id="rId2" Type="http://schemas.openxmlformats.org/officeDocument/2006/relationships/notesSlide" Target="../notesSlides/notesSlide7.xml"/><Relationship Id="rId16" Type="http://schemas.openxmlformats.org/officeDocument/2006/relationships/slide" Target="slide28.xml"/><Relationship Id="rId20" Type="http://schemas.openxmlformats.org/officeDocument/2006/relationships/slide" Target="slide29.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5.xml"/><Relationship Id="rId5" Type="http://schemas.openxmlformats.org/officeDocument/2006/relationships/image" Target="../media/image3.png"/><Relationship Id="rId15" Type="http://schemas.openxmlformats.org/officeDocument/2006/relationships/slide" Target="slide24.xml"/><Relationship Id="rId10" Type="http://schemas.openxmlformats.org/officeDocument/2006/relationships/slide" Target="slide53.xml"/><Relationship Id="rId19" Type="http://schemas.openxmlformats.org/officeDocument/2006/relationships/slide" Target="slide32.xml"/><Relationship Id="rId4" Type="http://schemas.openxmlformats.org/officeDocument/2006/relationships/slide" Target="slide22.xml"/><Relationship Id="rId9" Type="http://schemas.openxmlformats.org/officeDocument/2006/relationships/slide" Target="slide20.xml"/><Relationship Id="rId14" Type="http://schemas.openxmlformats.org/officeDocument/2006/relationships/slide" Target="slide2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jpg"/><Relationship Id="rId7"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3.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2.jpg"/><Relationship Id="rId7" Type="http://schemas.openxmlformats.org/officeDocument/2006/relationships/slide" Target="slide3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35.xml"/><Relationship Id="rId5" Type="http://schemas.openxmlformats.org/officeDocument/2006/relationships/image" Target="../media/image3.png"/><Relationship Id="rId4" Type="http://schemas.openxmlformats.org/officeDocument/2006/relationships/slide" Target="slide34.xml"/><Relationship Id="rId9" Type="http://schemas.openxmlformats.org/officeDocument/2006/relationships/slide" Target="slide38.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43.xml"/><Relationship Id="rId7" Type="http://schemas.openxmlformats.org/officeDocument/2006/relationships/slide" Target="slide47.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slide" Target="slide42.xml"/><Relationship Id="rId4" Type="http://schemas.openxmlformats.org/officeDocument/2006/relationships/image" Target="../media/image3.png"/><Relationship Id="rId9" Type="http://schemas.openxmlformats.org/officeDocument/2006/relationships/slide" Target="slide45.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52.xml"/><Relationship Id="rId5" Type="http://schemas.openxmlformats.org/officeDocument/2006/relationships/image" Target="../media/image3.png"/><Relationship Id="rId4" Type="http://schemas.openxmlformats.org/officeDocument/2006/relationships/slide" Target="slide5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57.xml"/><Relationship Id="rId18" Type="http://schemas.openxmlformats.org/officeDocument/2006/relationships/slide" Target="slide62.xml"/><Relationship Id="rId26" Type="http://schemas.openxmlformats.org/officeDocument/2006/relationships/image" Target="../media/image4.png"/><Relationship Id="rId3" Type="http://schemas.openxmlformats.org/officeDocument/2006/relationships/slide" Target="slide69.xml"/><Relationship Id="rId21" Type="http://schemas.openxmlformats.org/officeDocument/2006/relationships/slide" Target="slide79.xml"/><Relationship Id="rId7" Type="http://schemas.openxmlformats.org/officeDocument/2006/relationships/slide" Target="slide67.xml"/><Relationship Id="rId12" Type="http://schemas.openxmlformats.org/officeDocument/2006/relationships/slide" Target="slide56.xml"/><Relationship Id="rId17" Type="http://schemas.openxmlformats.org/officeDocument/2006/relationships/slide" Target="slide61.xml"/><Relationship Id="rId25" Type="http://schemas.openxmlformats.org/officeDocument/2006/relationships/slide" Target="slide17.xml"/><Relationship Id="rId2" Type="http://schemas.openxmlformats.org/officeDocument/2006/relationships/slide" Target="slide71.xml"/><Relationship Id="rId16" Type="http://schemas.openxmlformats.org/officeDocument/2006/relationships/slide" Target="slide60.xml"/><Relationship Id="rId20" Type="http://schemas.openxmlformats.org/officeDocument/2006/relationships/slide" Target="slide64.xml"/><Relationship Id="rId1" Type="http://schemas.openxmlformats.org/officeDocument/2006/relationships/slideLayout" Target="../slideLayouts/slideLayout7.xml"/><Relationship Id="rId6" Type="http://schemas.openxmlformats.org/officeDocument/2006/relationships/slide" Target="slide72.xml"/><Relationship Id="rId11" Type="http://schemas.openxmlformats.org/officeDocument/2006/relationships/slide" Target="slide55.xml"/><Relationship Id="rId24" Type="http://schemas.openxmlformats.org/officeDocument/2006/relationships/slide" Target="slide82.xml"/><Relationship Id="rId5" Type="http://schemas.openxmlformats.org/officeDocument/2006/relationships/slide" Target="slide77.xml"/><Relationship Id="rId15" Type="http://schemas.openxmlformats.org/officeDocument/2006/relationships/slide" Target="slide59.xml"/><Relationship Id="rId23" Type="http://schemas.openxmlformats.org/officeDocument/2006/relationships/slide" Target="slide81.xml"/><Relationship Id="rId10" Type="http://schemas.openxmlformats.org/officeDocument/2006/relationships/slide" Target="slide54.xml"/><Relationship Id="rId19" Type="http://schemas.openxmlformats.org/officeDocument/2006/relationships/slide" Target="slide63.xml"/><Relationship Id="rId4" Type="http://schemas.openxmlformats.org/officeDocument/2006/relationships/slide" Target="slide70.xml"/><Relationship Id="rId9" Type="http://schemas.openxmlformats.org/officeDocument/2006/relationships/slide" Target="slide78.xml"/><Relationship Id="rId14" Type="http://schemas.openxmlformats.org/officeDocument/2006/relationships/slide" Target="slide58.xml"/><Relationship Id="rId22" Type="http://schemas.openxmlformats.org/officeDocument/2006/relationships/slide" Target="slide80.xml"/></Relationships>
</file>

<file path=ppt/slides/_rels/slide54.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3.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hyperlink" Target="http://www.transparencia.gob.sv/institutions/dgc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9" name="Shape 157"/>
          <p:cNvSpPr txBox="1">
            <a:spLocks/>
          </p:cNvSpPr>
          <p:nvPr/>
        </p:nvSpPr>
        <p:spPr>
          <a:xfrm>
            <a:off x="1187624" y="483518"/>
            <a:ext cx="6768752" cy="1008112"/>
          </a:xfrm>
          <a:prstGeom prst="rect">
            <a:avLst/>
          </a:prstGeom>
          <a:noFill/>
          <a:ln>
            <a:noFill/>
          </a:ln>
          <a:effectLst>
            <a:outerShdw blurRad="50800" dist="38100" dir="2400000" algn="ctr" rotWithShape="0">
              <a:schemeClr val="bg1">
                <a:lumMod val="50000"/>
              </a:schemeClr>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s-SV" sz="3200" dirty="0" smtClean="0">
                <a:solidFill>
                  <a:schemeClr val="tx1">
                    <a:lumMod val="95000"/>
                    <a:lumOff val="5000"/>
                  </a:schemeClr>
                </a:solidFill>
              </a:rPr>
              <a:t>Dirección General de Centros Penales</a:t>
            </a:r>
            <a:r>
              <a:rPr lang="es-SV" sz="3200" dirty="0" smtClean="0">
                <a:solidFill>
                  <a:schemeClr val="bg2">
                    <a:lumMod val="50000"/>
                  </a:schemeClr>
                </a:solidFill>
              </a:rPr>
              <a:t/>
            </a:r>
            <a:br>
              <a:rPr lang="es-SV" sz="3200" dirty="0" smtClean="0">
                <a:solidFill>
                  <a:schemeClr val="bg2">
                    <a:lumMod val="50000"/>
                  </a:schemeClr>
                </a:solidFill>
              </a:rPr>
            </a:br>
            <a:r>
              <a:rPr lang="es-SV" sz="2400" dirty="0" smtClean="0">
                <a:solidFill>
                  <a:schemeClr val="bg2">
                    <a:lumMod val="75000"/>
                  </a:schemeClr>
                </a:solidFill>
              </a:rPr>
              <a:t>Estructura Organizativa</a:t>
            </a:r>
            <a:endParaRPr lang="es-SV" sz="2400" dirty="0">
              <a:solidFill>
                <a:schemeClr val="bg2">
                  <a:lumMod val="75000"/>
                </a:schemeClr>
              </a:solidFill>
            </a:endParaRPr>
          </a:p>
        </p:txBody>
      </p:sp>
      <p:sp>
        <p:nvSpPr>
          <p:cNvPr id="10" name="Shape 157"/>
          <p:cNvSpPr txBox="1">
            <a:spLocks/>
          </p:cNvSpPr>
          <p:nvPr/>
        </p:nvSpPr>
        <p:spPr>
          <a:xfrm>
            <a:off x="763960" y="1635646"/>
            <a:ext cx="7624464" cy="684076"/>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2800" dirty="0" smtClean="0">
                <a:solidFill>
                  <a:srgbClr val="002F5F"/>
                </a:solidFill>
              </a:rPr>
              <a:t>UNIDAD DE ACCESO A LA INFORMACION PUBLICA</a:t>
            </a:r>
            <a:endParaRPr lang="es-SV" sz="2800" dirty="0">
              <a:solidFill>
                <a:srgbClr val="002F5F"/>
              </a:solidFill>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048" y="2643757"/>
            <a:ext cx="2592288" cy="15439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6264275" y="160338"/>
            <a:ext cx="2879725" cy="915987"/>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2</a:t>
            </a:r>
            <a:endParaRPr lang="en" sz="6000" dirty="0">
              <a:solidFill>
                <a:srgbClr val="FF9900"/>
              </a:solidFill>
            </a:endParaRPr>
          </a:p>
        </p:txBody>
      </p:sp>
      <p:pic>
        <p:nvPicPr>
          <p:cNvPr id="12" name="Imagen 3"/>
          <p:cNvPicPr>
            <a:picLocks noChangeAspect="1"/>
          </p:cNvPicPr>
          <p:nvPr/>
        </p:nvPicPr>
        <p:blipFill rotWithShape="1">
          <a:blip r:embed="rId3">
            <a:extLst>
              <a:ext uri="{28A0092B-C50C-407E-A947-70E740481C1C}">
                <a14:useLocalDpi xmlns:a14="http://schemas.microsoft.com/office/drawing/2010/main" val="0"/>
              </a:ext>
            </a:extLst>
          </a:blip>
          <a:srcRect l="63848" t="28117" r="31118" b="67844"/>
          <a:stretch/>
        </p:blipFill>
        <p:spPr>
          <a:xfrm>
            <a:off x="2491854" y="1268647"/>
            <a:ext cx="1102179" cy="1144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hape 248"/>
          <p:cNvSpPr txBox="1">
            <a:spLocks/>
          </p:cNvSpPr>
          <p:nvPr/>
        </p:nvSpPr>
        <p:spPr>
          <a:xfrm>
            <a:off x="3995936" y="987574"/>
            <a:ext cx="4536503" cy="493433"/>
          </a:xfrm>
          <a:prstGeom prst="rect">
            <a:avLst/>
          </a:prstGeom>
          <a:effectLst>
            <a:outerShdw blurRad="50800" dist="38100" dir="11400000" algn="ctr" rotWithShape="0">
              <a:schemeClr val="bg1"/>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s-SV" sz="2000" b="1" dirty="0" smtClean="0">
                <a:solidFill>
                  <a:srgbClr val="3796BF"/>
                </a:solidFill>
                <a:latin typeface="Oswald" charset="0"/>
              </a:rPr>
              <a:t>CONSEJOS CRIMINOLOGICOS REGIONALES</a:t>
            </a:r>
            <a:endParaRPr lang="en" sz="2000" b="1" dirty="0">
              <a:solidFill>
                <a:srgbClr val="3796BF"/>
              </a:solidFill>
              <a:latin typeface="Oswald" charset="0"/>
            </a:endParaRPr>
          </a:p>
        </p:txBody>
      </p:sp>
      <p:sp>
        <p:nvSpPr>
          <p:cNvPr id="14" name="Shape 229"/>
          <p:cNvSpPr txBox="1">
            <a:spLocks/>
          </p:cNvSpPr>
          <p:nvPr/>
        </p:nvSpPr>
        <p:spPr>
          <a:xfrm>
            <a:off x="3923928" y="1366123"/>
            <a:ext cx="4680520" cy="989603"/>
          </a:xfrm>
          <a:prstGeom prst="rect">
            <a:avLst/>
          </a:prstGeom>
          <a:noFill/>
          <a:ln>
            <a:noFill/>
          </a:ln>
          <a:effectLst>
            <a:outerShdw blurRad="50800" dist="25400" dir="108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dirty="0" smtClean="0"/>
              <a:t>Existen en el Sistema Penitenciario 4 Consejos Criminológicos Regionales, los cuales son: Consejo Criminológico Regional Central</a:t>
            </a:r>
            <a:r>
              <a:rPr lang="es-SV" sz="1400" dirty="0"/>
              <a:t>, Consejo Criminológico Regional </a:t>
            </a:r>
            <a:r>
              <a:rPr lang="es-SV" sz="1400" dirty="0" smtClean="0"/>
              <a:t>Paracentral, </a:t>
            </a:r>
            <a:r>
              <a:rPr lang="es-SV" sz="1400" dirty="0"/>
              <a:t>Consejo Criminológico Regional </a:t>
            </a:r>
            <a:r>
              <a:rPr lang="es-SV" sz="1400" dirty="0" smtClean="0"/>
              <a:t>Oriental, </a:t>
            </a:r>
            <a:r>
              <a:rPr lang="es-SV" sz="1400" dirty="0"/>
              <a:t>Consejo Criminológico Regional </a:t>
            </a:r>
            <a:r>
              <a:rPr lang="es-SV" sz="1400" dirty="0" smtClean="0"/>
              <a:t>Occidental.</a:t>
            </a:r>
          </a:p>
          <a:p>
            <a:pPr algn="just">
              <a:buFont typeface="Oswald"/>
              <a:buNone/>
            </a:pPr>
            <a:endParaRPr lang="es-SV" sz="1250" b="1" dirty="0" smtClean="0"/>
          </a:p>
          <a:p>
            <a:pPr>
              <a:buFont typeface="Oswald"/>
              <a:buNone/>
            </a:pPr>
            <a:endParaRPr lang="es-ES" sz="1250" dirty="0" smtClean="0"/>
          </a:p>
        </p:txBody>
      </p:sp>
      <p:sp>
        <p:nvSpPr>
          <p:cNvPr id="2" name="1 CuadroTexto"/>
          <p:cNvSpPr txBox="1"/>
          <p:nvPr/>
        </p:nvSpPr>
        <p:spPr>
          <a:xfrm>
            <a:off x="4627746" y="2797866"/>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PARACENTRAL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6" name="15 CuadroTexto"/>
          <p:cNvSpPr txBox="1"/>
          <p:nvPr/>
        </p:nvSpPr>
        <p:spPr>
          <a:xfrm>
            <a:off x="3198095"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ORIENTAL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7" name="16 CuadroTexto"/>
          <p:cNvSpPr txBox="1"/>
          <p:nvPr/>
        </p:nvSpPr>
        <p:spPr>
          <a:xfrm>
            <a:off x="32352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CENTRAL A</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8" name="17 CuadroTexto"/>
          <p:cNvSpPr txBox="1"/>
          <p:nvPr/>
        </p:nvSpPr>
        <p:spPr>
          <a:xfrm>
            <a:off x="6098280"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OCCIDENTAL A</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4" name="3 Conector recto"/>
          <p:cNvCxnSpPr>
            <a:stCxn id="12" idx="2"/>
          </p:cNvCxnSpPr>
          <p:nvPr/>
        </p:nvCxnSpPr>
        <p:spPr>
          <a:xfrm flipH="1">
            <a:off x="3042943" y="2413256"/>
            <a:ext cx="1" cy="268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H="1" flipV="1">
            <a:off x="683571" y="2681489"/>
            <a:ext cx="741459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H="1">
            <a:off x="68356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H="1">
            <a:off x="2339750"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H="1">
            <a:off x="377415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a:off x="5203808"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6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55" y="3833617"/>
            <a:ext cx="676217" cy="604406"/>
          </a:xfrm>
          <a:prstGeom prst="rect">
            <a:avLst/>
          </a:prstGeom>
        </p:spPr>
      </p:pic>
      <p:pic>
        <p:nvPicPr>
          <p:cNvPr id="26" name="25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673" y="3847393"/>
            <a:ext cx="676217" cy="604406"/>
          </a:xfrm>
          <a:prstGeom prst="rect">
            <a:avLst/>
          </a:prstGeom>
        </p:spPr>
      </p:pic>
      <p:pic>
        <p:nvPicPr>
          <p:cNvPr id="27" name="26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775" y="3833617"/>
            <a:ext cx="676217" cy="604406"/>
          </a:xfrm>
          <a:prstGeom prst="rect">
            <a:avLst/>
          </a:prstGeom>
        </p:spPr>
      </p:pic>
      <p:pic>
        <p:nvPicPr>
          <p:cNvPr id="28" name="27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3839552"/>
            <a:ext cx="676217" cy="604406"/>
          </a:xfrm>
          <a:prstGeom prst="rect">
            <a:avLst/>
          </a:prstGeom>
        </p:spPr>
      </p:pic>
      <p:sp>
        <p:nvSpPr>
          <p:cNvPr id="31" name="30 CuadroTexto"/>
          <p:cNvSpPr txBox="1"/>
          <p:nvPr/>
        </p:nvSpPr>
        <p:spPr>
          <a:xfrm>
            <a:off x="176368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CENTRAL B</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32" name="31 Conector recto"/>
          <p:cNvCxnSpPr/>
          <p:nvPr/>
        </p:nvCxnSpPr>
        <p:spPr>
          <a:xfrm flipH="1">
            <a:off x="6647526" y="2693667"/>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32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7648" y="3839552"/>
            <a:ext cx="676217" cy="604406"/>
          </a:xfrm>
          <a:prstGeom prst="rect">
            <a:avLst/>
          </a:prstGeom>
        </p:spPr>
      </p:pic>
      <p:sp>
        <p:nvSpPr>
          <p:cNvPr id="34" name="33 CuadroTexto"/>
          <p:cNvSpPr txBox="1"/>
          <p:nvPr/>
        </p:nvSpPr>
        <p:spPr>
          <a:xfrm>
            <a:off x="7522097" y="2787774"/>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OCCIDENTAL B</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35" name="34 Conector recto"/>
          <p:cNvCxnSpPr/>
          <p:nvPr/>
        </p:nvCxnSpPr>
        <p:spPr>
          <a:xfrm flipH="1">
            <a:off x="8095824"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35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6057" y="3843236"/>
            <a:ext cx="676217" cy="604406"/>
          </a:xfrm>
          <a:prstGeom prst="rect">
            <a:avLst/>
          </a:prstGeom>
        </p:spPr>
      </p:pic>
    </p:spTree>
    <p:extLst>
      <p:ext uri="{BB962C8B-B14F-4D97-AF65-F5344CB8AC3E}">
        <p14:creationId xmlns:p14="http://schemas.microsoft.com/office/powerpoint/2010/main" val="3786036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31896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Central A. </a:t>
            </a:r>
          </a:p>
          <a:p>
            <a:pPr lvl="0" algn="ctr"/>
            <a:endParaRPr lang="es-SV" b="1" dirty="0" smtClean="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5		Personal Masculino: 1</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6" name="Shape 229"/>
          <p:cNvSpPr txBox="1">
            <a:spLocks/>
          </p:cNvSpPr>
          <p:nvPr/>
        </p:nvSpPr>
        <p:spPr>
          <a:xfrm>
            <a:off x="1043608" y="267494"/>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pt-BR" sz="1400" b="1" dirty="0" smtClean="0">
                <a:solidFill>
                  <a:schemeClr val="tx1">
                    <a:lumMod val="65000"/>
                    <a:lumOff val="35000"/>
                  </a:schemeClr>
                </a:solidFill>
                <a:effectLst>
                  <a:outerShdw blurRad="38100" dist="38100" dir="2700000" algn="tl">
                    <a:srgbClr val="000000">
                      <a:alpha val="43137"/>
                    </a:srgbClr>
                  </a:outerShdw>
                </a:effectLst>
              </a:rPr>
              <a:t>Licda. Janeth Eugenia Ramos Hern</a:t>
            </a:r>
            <a:r>
              <a:rPr lang="pt-BR" sz="1400" b="1" dirty="0" smtClean="0">
                <a:solidFill>
                  <a:schemeClr val="tx1">
                    <a:lumMod val="65000"/>
                    <a:lumOff val="35000"/>
                  </a:schemeClr>
                </a:solidFill>
                <a:effectLst>
                  <a:outerShdw blurRad="38100" dist="38100" dir="2700000" algn="tl">
                    <a:srgbClr val="000000">
                      <a:alpha val="43137"/>
                    </a:srgbClr>
                  </a:outerShdw>
                </a:effectLst>
                <a:latin typeface="+mj-lt"/>
                <a:cs typeface="Aharoni" pitchFamily="2" charset="-79"/>
              </a:rPr>
              <a:t>á</a:t>
            </a:r>
            <a:r>
              <a:rPr lang="pt-BR" sz="1400" b="1" dirty="0" smtClean="0">
                <a:solidFill>
                  <a:schemeClr val="tx1">
                    <a:lumMod val="65000"/>
                    <a:lumOff val="35000"/>
                  </a:schemeClr>
                </a:solidFill>
                <a:effectLst>
                  <a:outerShdw blurRad="38100" dist="38100" dir="2700000" algn="tl">
                    <a:srgbClr val="000000">
                      <a:alpha val="43137"/>
                    </a:srgbClr>
                  </a:outerShdw>
                </a:effectLst>
              </a:rPr>
              <a:t>ndez</a:t>
            </a:r>
            <a:r>
              <a:rPr lang="es-SV" sz="1400" b="1" dirty="0" smtClean="0">
                <a:solidFill>
                  <a:schemeClr val="tx1">
                    <a:lumMod val="65000"/>
                    <a:lumOff val="35000"/>
                  </a:schemeClr>
                </a:solidFill>
                <a:effectLst>
                  <a:outerShdw blurRad="38100" dist="38100" dir="2700000" algn="tl">
                    <a:srgbClr val="000000">
                      <a:alpha val="43137"/>
                    </a:srgbClr>
                  </a:outerShdw>
                </a:effectLst>
              </a:rPr>
              <a:t>. Directora del Consejo Criminológico Regional Central A</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6582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31896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Central B. </a:t>
            </a:r>
          </a:p>
          <a:p>
            <a:pPr lvl="0" algn="ctr"/>
            <a:endParaRPr lang="es-SV" b="1" dirty="0" smtClean="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4		Personal Masculino: 1</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6" name="Shape 229"/>
          <p:cNvSpPr txBox="1">
            <a:spLocks/>
          </p:cNvSpPr>
          <p:nvPr/>
        </p:nvSpPr>
        <p:spPr>
          <a:xfrm>
            <a:off x="1043608" y="267494"/>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pt-BR" sz="1400" b="1" dirty="0">
                <a:solidFill>
                  <a:schemeClr val="tx1">
                    <a:lumMod val="65000"/>
                    <a:lumOff val="35000"/>
                  </a:schemeClr>
                </a:solidFill>
                <a:effectLst>
                  <a:outerShdw blurRad="38100" dist="38100" dir="2700000" algn="tl">
                    <a:srgbClr val="000000">
                      <a:alpha val="43137"/>
                    </a:srgbClr>
                  </a:outerShdw>
                </a:effectLst>
              </a:rPr>
              <a:t>Licda. </a:t>
            </a:r>
            <a:r>
              <a:rPr lang="pt-BR" sz="1400" b="1" dirty="0" err="1" smtClean="0">
                <a:solidFill>
                  <a:schemeClr val="tx1">
                    <a:lumMod val="65000"/>
                    <a:lumOff val="35000"/>
                  </a:schemeClr>
                </a:solidFill>
                <a:effectLst>
                  <a:outerShdw blurRad="38100" dist="38100" dir="2700000" algn="tl">
                    <a:srgbClr val="000000">
                      <a:alpha val="43137"/>
                    </a:srgbClr>
                  </a:outerShdw>
                </a:effectLst>
              </a:rPr>
              <a:t>Jeny</a:t>
            </a:r>
            <a:r>
              <a:rPr lang="pt-BR" sz="1400" b="1" dirty="0" smtClean="0">
                <a:solidFill>
                  <a:schemeClr val="tx1">
                    <a:lumMod val="65000"/>
                    <a:lumOff val="35000"/>
                  </a:schemeClr>
                </a:solidFill>
                <a:effectLst>
                  <a:outerShdw blurRad="38100" dist="38100" dir="2700000" algn="tl">
                    <a:srgbClr val="000000">
                      <a:alpha val="43137"/>
                    </a:srgbClr>
                  </a:outerShdw>
                </a:effectLst>
              </a:rPr>
              <a:t> </a:t>
            </a:r>
            <a:r>
              <a:rPr lang="pt-BR" sz="1400" b="1" dirty="0" err="1" smtClean="0">
                <a:solidFill>
                  <a:schemeClr val="tx1">
                    <a:lumMod val="65000"/>
                    <a:lumOff val="35000"/>
                  </a:schemeClr>
                </a:solidFill>
                <a:effectLst>
                  <a:outerShdw blurRad="38100" dist="38100" dir="2700000" algn="tl">
                    <a:srgbClr val="000000">
                      <a:alpha val="43137"/>
                    </a:srgbClr>
                  </a:outerShdw>
                </a:effectLst>
              </a:rPr>
              <a:t>Xiomara</a:t>
            </a:r>
            <a:r>
              <a:rPr lang="pt-BR" sz="1400" b="1" dirty="0" smtClean="0">
                <a:solidFill>
                  <a:schemeClr val="tx1">
                    <a:lumMod val="65000"/>
                    <a:lumOff val="35000"/>
                  </a:schemeClr>
                </a:solidFill>
                <a:effectLst>
                  <a:outerShdw blurRad="38100" dist="38100" dir="2700000" algn="tl">
                    <a:srgbClr val="000000">
                      <a:alpha val="43137"/>
                    </a:srgbClr>
                  </a:outerShdw>
                </a:effectLst>
              </a:rPr>
              <a:t> Rivas Sánchez</a:t>
            </a:r>
            <a:r>
              <a:rPr lang="es-SV" sz="1400" b="1" dirty="0" smtClean="0">
                <a:solidFill>
                  <a:schemeClr val="tx1">
                    <a:lumMod val="65000"/>
                    <a:lumOff val="35000"/>
                  </a:schemeClr>
                </a:solidFill>
                <a:effectLst>
                  <a:outerShdw blurRad="38100" dist="38100" dir="2700000" algn="tl">
                    <a:srgbClr val="000000">
                      <a:alpha val="43137"/>
                    </a:srgbClr>
                  </a:outerShdw>
                </a:effectLst>
              </a:rPr>
              <a:t>. Directora del Consejo Criminológico Regional Central B</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177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195486"/>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Oriental.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6		Personal Masculino: 4</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1043608" y="267494"/>
            <a:ext cx="714972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Miriam Elizabeth Ruiz de Flores. Directora del Consejo Criminológico Regional Oriental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2382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51470"/>
            <a:ext cx="8282075" cy="496855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Paracentral.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5		Personal Masculino: 5</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467543" y="267494"/>
            <a:ext cx="8168999"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Margarita del Rosario Cárcamo Guzmán. Director del Consejo Criminológico Regional Paracentral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708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339502"/>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Occidental A.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4		Personal Masculino: 6</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115616" y="339502"/>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a:t>
            </a:r>
            <a:r>
              <a:rPr lang="es-SV" sz="1400" b="1" dirty="0">
                <a:solidFill>
                  <a:schemeClr val="tx1">
                    <a:lumMod val="65000"/>
                    <a:lumOff val="35000"/>
                  </a:schemeClr>
                </a:solidFill>
                <a:effectLst>
                  <a:outerShdw blurRad="38100" dist="38100" dir="2700000" algn="tl">
                    <a:srgbClr val="000000">
                      <a:alpha val="43137"/>
                    </a:srgbClr>
                  </a:outerShdw>
                </a:effectLst>
              </a:rPr>
              <a:t>. César Eduardo Ramírez Rodríguez. </a:t>
            </a:r>
            <a:r>
              <a:rPr lang="es-SV" sz="1400" b="1" dirty="0" smtClean="0">
                <a:solidFill>
                  <a:schemeClr val="tx1">
                    <a:lumMod val="65000"/>
                    <a:lumOff val="35000"/>
                  </a:schemeClr>
                </a:solidFill>
                <a:effectLst>
                  <a:outerShdw blurRad="38100" dist="38100" dir="2700000" algn="tl">
                    <a:srgbClr val="000000">
                      <a:alpha val="43137"/>
                    </a:srgbClr>
                  </a:outerShdw>
                </a:effectLst>
              </a:rPr>
              <a:t>Director del Consejo Criminológico Regional Occidental A.</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3667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339502"/>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Occidental B.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4		Personal Masculino: 1</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339502"/>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a:t>
            </a:r>
            <a:r>
              <a:rPr lang="pt-BR" sz="1400" b="1" dirty="0">
                <a:solidFill>
                  <a:schemeClr val="tx1">
                    <a:lumMod val="65000"/>
                    <a:lumOff val="35000"/>
                  </a:schemeClr>
                </a:solidFill>
                <a:effectLst>
                  <a:outerShdw blurRad="38100" dist="38100" dir="2700000" algn="tl">
                    <a:srgbClr val="000000">
                      <a:alpha val="43137"/>
                    </a:srgbClr>
                  </a:outerShdw>
                </a:effectLst>
              </a:rPr>
              <a:t>Wendy </a:t>
            </a:r>
            <a:r>
              <a:rPr lang="pt-BR" sz="1400" b="1" dirty="0" err="1">
                <a:solidFill>
                  <a:schemeClr val="tx1">
                    <a:lumMod val="65000"/>
                    <a:lumOff val="35000"/>
                  </a:schemeClr>
                </a:solidFill>
                <a:effectLst>
                  <a:outerShdw blurRad="38100" dist="38100" dir="2700000" algn="tl">
                    <a:srgbClr val="000000">
                      <a:alpha val="43137"/>
                    </a:srgbClr>
                  </a:outerShdw>
                </a:effectLst>
              </a:rPr>
              <a:t>Xiomara</a:t>
            </a:r>
            <a:r>
              <a:rPr lang="pt-BR" sz="1400" b="1" dirty="0">
                <a:solidFill>
                  <a:schemeClr val="tx1">
                    <a:lumMod val="65000"/>
                    <a:lumOff val="35000"/>
                  </a:schemeClr>
                </a:solidFill>
                <a:effectLst>
                  <a:outerShdw blurRad="38100" dist="38100" dir="2700000" algn="tl">
                    <a:srgbClr val="000000">
                      <a:alpha val="43137"/>
                    </a:srgbClr>
                  </a:outerShdw>
                </a:effectLst>
              </a:rPr>
              <a:t> Ramos De </a:t>
            </a:r>
            <a:r>
              <a:rPr lang="pt-BR" sz="1400" b="1" dirty="0" err="1">
                <a:solidFill>
                  <a:schemeClr val="tx1">
                    <a:lumMod val="65000"/>
                    <a:lumOff val="35000"/>
                  </a:schemeClr>
                </a:solidFill>
                <a:effectLst>
                  <a:outerShdw blurRad="38100" dist="38100" dir="2700000" algn="tl">
                    <a:srgbClr val="000000">
                      <a:alpha val="43137"/>
                    </a:srgbClr>
                  </a:outerShdw>
                </a:effectLst>
              </a:rPr>
              <a:t>Tenas</a:t>
            </a:r>
            <a:r>
              <a:rPr lang="es-SV" sz="1400" b="1" dirty="0" smtClean="0">
                <a:solidFill>
                  <a:schemeClr val="tx1">
                    <a:lumMod val="65000"/>
                    <a:lumOff val="35000"/>
                  </a:schemeClr>
                </a:solidFill>
                <a:effectLst>
                  <a:outerShdw blurRad="38100" dist="38100" dir="2700000" algn="tl">
                    <a:srgbClr val="000000">
                      <a:alpha val="43137"/>
                    </a:srgbClr>
                  </a:outerShdw>
                </a:effectLst>
              </a:rPr>
              <a:t>. Directora del Consejo Criminológico Regional Occidental B.</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6708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7" name="26 Rectángulo"/>
          <p:cNvSpPr/>
          <p:nvPr/>
        </p:nvSpPr>
        <p:spPr>
          <a:xfrm>
            <a:off x="943805" y="2659560"/>
            <a:ext cx="7832453" cy="74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n>
                <a:solidFill>
                  <a:schemeClr val="bg1"/>
                </a:solidFill>
              </a:ln>
            </a:endParaRPr>
          </a:p>
        </p:txBody>
      </p:sp>
      <p:pic>
        <p:nvPicPr>
          <p:cNvPr id="25" name="24 Imagen"/>
          <p:cNvPicPr>
            <a:picLocks noChangeAspect="1"/>
          </p:cNvPicPr>
          <p:nvPr/>
        </p:nvPicPr>
        <p:blipFill rotWithShape="1">
          <a:blip r:embed="rId3">
            <a:extLst>
              <a:ext uri="{28A0092B-C50C-407E-A947-70E740481C1C}">
                <a14:useLocalDpi xmlns:a14="http://schemas.microsoft.com/office/drawing/2010/main" val="0"/>
              </a:ext>
            </a:extLst>
          </a:blip>
          <a:srcRect l="5716" t="45590" r="1474" b="45076"/>
          <a:stretch/>
        </p:blipFill>
        <p:spPr>
          <a:xfrm>
            <a:off x="241321" y="1508628"/>
            <a:ext cx="8787070" cy="1224136"/>
          </a:xfrm>
          <a:prstGeom prst="rect">
            <a:avLst/>
          </a:prstGeom>
        </p:spPr>
      </p:pic>
      <p:sp>
        <p:nvSpPr>
          <p:cNvPr id="170" name="Shape 170"/>
          <p:cNvSpPr txBox="1">
            <a:spLocks noGrp="1"/>
          </p:cNvSpPr>
          <p:nvPr>
            <p:ph type="ctrTitle" idx="4294967295"/>
          </p:nvPr>
        </p:nvSpPr>
        <p:spPr>
          <a:xfrm>
            <a:off x="3131840" y="143595"/>
            <a:ext cx="2881313" cy="915987"/>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3</a:t>
            </a:r>
            <a:endParaRPr lang="en" sz="6000" dirty="0">
              <a:solidFill>
                <a:srgbClr val="FF9900"/>
              </a:solidFill>
            </a:endParaRPr>
          </a:p>
        </p:txBody>
      </p:sp>
      <p:pic>
        <p:nvPicPr>
          <p:cNvPr id="10" name="9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3367" y="2578910"/>
            <a:ext cx="299065" cy="267306"/>
          </a:xfrm>
          <a:prstGeom prst="rect">
            <a:avLst/>
          </a:prstGeom>
        </p:spPr>
      </p:pic>
      <p:pic>
        <p:nvPicPr>
          <p:cNvPr id="13" name="12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0015" y="2578910"/>
            <a:ext cx="299065" cy="267306"/>
          </a:xfrm>
          <a:prstGeom prst="rect">
            <a:avLst/>
          </a:prstGeom>
        </p:spPr>
      </p:pic>
      <p:pic>
        <p:nvPicPr>
          <p:cNvPr id="15" name="14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0392" y="2571750"/>
            <a:ext cx="299065" cy="267306"/>
          </a:xfrm>
          <a:prstGeom prst="rect">
            <a:avLst/>
          </a:prstGeom>
        </p:spPr>
      </p:pic>
      <p:pic>
        <p:nvPicPr>
          <p:cNvPr id="16" name="15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583" y="2571750"/>
            <a:ext cx="299065" cy="267306"/>
          </a:xfrm>
          <a:prstGeom prst="rect">
            <a:avLst/>
          </a:prstGeom>
        </p:spPr>
      </p:pic>
      <p:pic>
        <p:nvPicPr>
          <p:cNvPr id="17" name="16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4703" y="2592476"/>
            <a:ext cx="299065" cy="267306"/>
          </a:xfrm>
          <a:prstGeom prst="rect">
            <a:avLst/>
          </a:prstGeom>
        </p:spPr>
      </p:pic>
      <p:pic>
        <p:nvPicPr>
          <p:cNvPr id="18" name="17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27" y="2592476"/>
            <a:ext cx="299065" cy="267306"/>
          </a:xfrm>
          <a:prstGeom prst="rect">
            <a:avLst/>
          </a:prstGeom>
        </p:spPr>
      </p:pic>
      <p:pic>
        <p:nvPicPr>
          <p:cNvPr id="19" name="18 Imagen">
            <a:hlinkClick r:id="rId1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1" y="2588435"/>
            <a:ext cx="299065" cy="267306"/>
          </a:xfrm>
          <a:prstGeom prst="rect">
            <a:avLst/>
          </a:prstGeom>
        </p:spPr>
      </p:pic>
      <p:pic>
        <p:nvPicPr>
          <p:cNvPr id="20" name="19 Imagen">
            <a:hlinkClick r:id="rId1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672" y="2571750"/>
            <a:ext cx="299065" cy="267306"/>
          </a:xfrm>
          <a:prstGeom prst="rect">
            <a:avLst/>
          </a:prstGeom>
        </p:spPr>
      </p:pic>
      <p:pic>
        <p:nvPicPr>
          <p:cNvPr id="21" name="20 Imagen">
            <a:hlinkClick r:id="rId1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92" y="2578910"/>
            <a:ext cx="299065" cy="267306"/>
          </a:xfrm>
          <a:prstGeom prst="rect">
            <a:avLst/>
          </a:prstGeom>
        </p:spPr>
      </p:pic>
      <p:pic>
        <p:nvPicPr>
          <p:cNvPr id="23" name="22 Imagen">
            <a:hlinkClick r:id="rId1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2583761"/>
            <a:ext cx="299065" cy="267306"/>
          </a:xfrm>
          <a:prstGeom prst="rect">
            <a:avLst/>
          </a:prstGeom>
        </p:spPr>
      </p:pic>
      <p:pic>
        <p:nvPicPr>
          <p:cNvPr id="24" name="23 Imagen">
            <a:hlinkClick r:id="rId15"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2576827"/>
            <a:ext cx="299065" cy="267306"/>
          </a:xfrm>
          <a:prstGeom prst="rect">
            <a:avLst/>
          </a:prstGeom>
        </p:spPr>
      </p:pic>
      <p:pic>
        <p:nvPicPr>
          <p:cNvPr id="29" name="28 Imagen">
            <a:hlinkClick r:id="rId1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2588435"/>
            <a:ext cx="299065" cy="267306"/>
          </a:xfrm>
          <a:prstGeom prst="rect">
            <a:avLst/>
          </a:prstGeom>
        </p:spPr>
      </p:pic>
      <p:pic>
        <p:nvPicPr>
          <p:cNvPr id="30" name="29 Imagen">
            <a:hlinkClick r:id="rId1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2592305"/>
            <a:ext cx="299065" cy="267306"/>
          </a:xfrm>
          <a:prstGeom prst="rect">
            <a:avLst/>
          </a:prstGeom>
        </p:spPr>
      </p:pic>
      <p:pic>
        <p:nvPicPr>
          <p:cNvPr id="31" name="30 Imagen">
            <a:hlinkClick r:id="rId1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2583590"/>
            <a:ext cx="299065" cy="267306"/>
          </a:xfrm>
          <a:prstGeom prst="rect">
            <a:avLst/>
          </a:prstGeom>
        </p:spPr>
      </p:pic>
      <p:sp>
        <p:nvSpPr>
          <p:cNvPr id="4" name="3 Rectángulo"/>
          <p:cNvSpPr/>
          <p:nvPr/>
        </p:nvSpPr>
        <p:spPr>
          <a:xfrm>
            <a:off x="215394" y="2029572"/>
            <a:ext cx="14953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n>
                <a:solidFill>
                  <a:schemeClr val="bg1"/>
                </a:solidFill>
              </a:ln>
            </a:endParaRPr>
          </a:p>
        </p:txBody>
      </p:sp>
      <p:pic>
        <p:nvPicPr>
          <p:cNvPr id="28" name="27 Imagen">
            <a:hlinkClick r:id="rId1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6725" y="2571579"/>
            <a:ext cx="299065" cy="267306"/>
          </a:xfrm>
          <a:prstGeom prst="rect">
            <a:avLst/>
          </a:prstGeom>
        </p:spPr>
      </p:pic>
      <p:pic>
        <p:nvPicPr>
          <p:cNvPr id="33" name="32 Imagen">
            <a:hlinkClick r:id="rId2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2576827"/>
            <a:ext cx="299065" cy="267306"/>
          </a:xfrm>
          <a:prstGeom prst="rect">
            <a:avLst/>
          </a:prstGeom>
        </p:spPr>
      </p:pic>
    </p:spTree>
    <p:extLst>
      <p:ext uri="{BB962C8B-B14F-4D97-AF65-F5344CB8AC3E}">
        <p14:creationId xmlns:p14="http://schemas.microsoft.com/office/powerpoint/2010/main" val="3492615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lgn="ctr"/>
            <a:endParaRPr lang="es-SV" sz="1800"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brindar apoyo a la Dirección General, a través de </a:t>
            </a:r>
            <a:r>
              <a:rPr lang="es-SV" sz="1800" dirty="0" smtClean="0">
                <a:solidFill>
                  <a:schemeClr val="accent1">
                    <a:lumMod val="75000"/>
                  </a:schemeClr>
                </a:solidFill>
                <a:latin typeface="Oswald" charset="0"/>
              </a:rPr>
              <a:t>la gestión </a:t>
            </a:r>
            <a:r>
              <a:rPr lang="es-SV" sz="1800" dirty="0">
                <a:solidFill>
                  <a:schemeClr val="accent1">
                    <a:lumMod val="75000"/>
                  </a:schemeClr>
                </a:solidFill>
                <a:latin typeface="Oswald" charset="0"/>
              </a:rPr>
              <a:t>de cooperación nacional e internacional, en beneficio de la ejecución de proyectos </a:t>
            </a:r>
            <a:r>
              <a:rPr lang="es-SV" sz="1800" dirty="0" smtClean="0">
                <a:solidFill>
                  <a:schemeClr val="accent1">
                    <a:lumMod val="75000"/>
                  </a:schemeClr>
                </a:solidFill>
                <a:latin typeface="Oswald" charset="0"/>
              </a:rPr>
              <a:t>que satisfagan </a:t>
            </a:r>
            <a:r>
              <a:rPr lang="es-SV" sz="1800" dirty="0">
                <a:solidFill>
                  <a:schemeClr val="accent1">
                    <a:lumMod val="75000"/>
                  </a:schemeClr>
                </a:solidFill>
                <a:latin typeface="Oswald" charset="0"/>
              </a:rPr>
              <a:t>necesidades existentes en el Sistema Penitenciario</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34761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Elmer Mauricio Mira. </a:t>
            </a:r>
            <a:r>
              <a:rPr lang="es-SV" sz="1400" b="1" dirty="0" smtClean="0">
                <a:solidFill>
                  <a:schemeClr val="accent1">
                    <a:lumMod val="75000"/>
                  </a:schemeClr>
                </a:solidFill>
                <a:effectLst>
                  <a:outerShdw blurRad="38100" dist="38100" dir="2700000" algn="tl">
                    <a:srgbClr val="000000">
                      <a:alpha val="43137"/>
                    </a:srgbClr>
                  </a:outerShdw>
                </a:effectLst>
              </a:rPr>
              <a:t>Subdirector General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4166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Asuntos Jurídicos.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bajo su cargo el Departamento de Registro </a:t>
            </a:r>
            <a:r>
              <a:rPr lang="es-SV" sz="1800" dirty="0" smtClean="0">
                <a:solidFill>
                  <a:schemeClr val="accent1">
                    <a:lumMod val="75000"/>
                  </a:schemeClr>
                </a:solidFill>
                <a:latin typeface="Oswald" charset="0"/>
              </a:rPr>
              <a:t>y Control y la </a:t>
            </a:r>
            <a:r>
              <a:rPr lang="es-SV" sz="1800" dirty="0">
                <a:solidFill>
                  <a:schemeClr val="accent1">
                    <a:lumMod val="75000"/>
                  </a:schemeClr>
                </a:solidFill>
                <a:latin typeface="Oswald" charset="0"/>
              </a:rPr>
              <a:t>Unidad Penitenciaria de Derechos </a:t>
            </a:r>
            <a:r>
              <a:rPr lang="es-SV" sz="1800" dirty="0" smtClean="0">
                <a:solidFill>
                  <a:schemeClr val="accent1">
                    <a:lumMod val="75000"/>
                  </a:schemeClr>
                </a:solidFill>
                <a:latin typeface="Oswald" charset="0"/>
              </a:rPr>
              <a:t>Humanos. 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Proporcionar asistencia legal a los funcionarios y empleados del Sistema </a:t>
            </a:r>
            <a:r>
              <a:rPr lang="es-SV" sz="1800" dirty="0" smtClean="0">
                <a:solidFill>
                  <a:schemeClr val="accent1">
                    <a:lumMod val="75000"/>
                  </a:schemeClr>
                </a:solidFill>
                <a:latin typeface="Oswald" charset="0"/>
              </a:rPr>
              <a:t>Penitenciario, en </a:t>
            </a:r>
            <a:r>
              <a:rPr lang="es-SV" sz="1800" dirty="0">
                <a:solidFill>
                  <a:schemeClr val="accent1">
                    <a:lumMod val="75000"/>
                  </a:schemeClr>
                </a:solidFill>
                <a:latin typeface="Oswald" charset="0"/>
              </a:rPr>
              <a:t>el desempeño de sus funciones.</a:t>
            </a:r>
          </a:p>
          <a:p>
            <a:pPr marL="285750" lvl="0" indent="-285750" algn="just">
              <a:buFont typeface="Arial" pitchFamily="34" charset="0"/>
              <a:buChar char="•"/>
            </a:pPr>
            <a:r>
              <a:rPr lang="es-SV" sz="1800" dirty="0">
                <a:solidFill>
                  <a:schemeClr val="accent1">
                    <a:lumMod val="75000"/>
                  </a:schemeClr>
                </a:solidFill>
                <a:latin typeface="Oswald" charset="0"/>
              </a:rPr>
              <a:t>Intervenir en representación del Sistema Penitenciario, en la coordinación de </a:t>
            </a:r>
            <a:r>
              <a:rPr lang="es-SV" sz="1800" dirty="0" smtClean="0">
                <a:solidFill>
                  <a:schemeClr val="accent1">
                    <a:lumMod val="75000"/>
                  </a:schemeClr>
                </a:solidFill>
                <a:latin typeface="Oswald" charset="0"/>
              </a:rPr>
              <a:t>actividades del </a:t>
            </a:r>
            <a:r>
              <a:rPr lang="es-SV" sz="1800" dirty="0">
                <a:solidFill>
                  <a:schemeClr val="accent1">
                    <a:lumMod val="75000"/>
                  </a:schemeClr>
                </a:solidFill>
                <a:latin typeface="Oswald" charset="0"/>
              </a:rPr>
              <a:t>mismo, con los organismos involucrados en las actividades penitenciarias.</a:t>
            </a:r>
          </a:p>
          <a:p>
            <a:pPr marL="285750" lvl="0" indent="-285750" algn="just">
              <a:buFont typeface="Arial" pitchFamily="34" charset="0"/>
              <a:buChar char="•"/>
            </a:pPr>
            <a:r>
              <a:rPr lang="es-SV" sz="1800" dirty="0">
                <a:solidFill>
                  <a:schemeClr val="accent1">
                    <a:lumMod val="75000"/>
                  </a:schemeClr>
                </a:solidFill>
                <a:latin typeface="Oswald" charset="0"/>
              </a:rPr>
              <a:t>Brindar asistencia para la formulación, discusión y celebración de convenios </a:t>
            </a:r>
            <a:r>
              <a:rPr lang="es-SV" sz="1800" dirty="0" smtClean="0">
                <a:solidFill>
                  <a:schemeClr val="accent1">
                    <a:lumMod val="75000"/>
                  </a:schemeClr>
                </a:solidFill>
                <a:latin typeface="Oswald" charset="0"/>
              </a:rPr>
              <a:t>con instituciones </a:t>
            </a:r>
            <a:r>
              <a:rPr lang="es-SV" sz="1800" dirty="0">
                <a:solidFill>
                  <a:schemeClr val="accent1">
                    <a:lumMod val="75000"/>
                  </a:schemeClr>
                </a:solidFill>
                <a:latin typeface="Oswald" charset="0"/>
              </a:rPr>
              <a:t>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blicas y </a:t>
            </a:r>
            <a:r>
              <a:rPr lang="es-SV" sz="1800" dirty="0" smtClean="0">
                <a:solidFill>
                  <a:schemeClr val="accent1">
                    <a:lumMod val="75000"/>
                  </a:schemeClr>
                </a:solidFill>
                <a:latin typeface="Oswald" charset="0"/>
              </a:rPr>
              <a:t>privadas,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6</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180972" y="555526"/>
            <a:ext cx="68407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Carlos Javier Hernández Pérez. </a:t>
            </a:r>
            <a:r>
              <a:rPr lang="es-SV" sz="1400" b="1" dirty="0" smtClean="0">
                <a:solidFill>
                  <a:schemeClr val="accent1">
                    <a:lumMod val="75000"/>
                  </a:schemeClr>
                </a:solidFill>
                <a:effectLst>
                  <a:outerShdw blurRad="38100" dist="38100" dir="2700000" algn="tl">
                    <a:srgbClr val="000000">
                      <a:alpha val="43137"/>
                    </a:srgbClr>
                  </a:outerShdw>
                </a:effectLst>
              </a:rPr>
              <a:t>Subdirector </a:t>
            </a:r>
            <a:r>
              <a:rPr lang="es-SV" sz="1400" b="1" dirty="0">
                <a:solidFill>
                  <a:schemeClr val="accent1">
                    <a:lumMod val="75000"/>
                  </a:schemeClr>
                </a:solidFill>
                <a:effectLst>
                  <a:outerShdw blurRad="38100" dist="38100" dir="2700000" algn="tl">
                    <a:srgbClr val="000000">
                      <a:alpha val="43137"/>
                    </a:srgbClr>
                  </a:outerShdw>
                </a:effectLst>
              </a:rPr>
              <a:t>de Asuntos Jurídicos.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9948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5091415" y="0"/>
            <a:ext cx="4017089" cy="699542"/>
          </a:xfrm>
          <a:prstGeom prst="rect">
            <a:avLst/>
          </a:prstGeom>
        </p:spPr>
        <p:txBody>
          <a:bodyPr lIns="91425" tIns="91425" rIns="91425" bIns="91425" anchor="ctr" anchorCtr="0">
            <a:noAutofit/>
          </a:bodyPr>
          <a:lstStyle/>
          <a:p>
            <a:pPr lvl="0">
              <a:spcBef>
                <a:spcPts val="0"/>
              </a:spcBef>
              <a:buNone/>
            </a:pPr>
            <a:r>
              <a:rPr lang="en" sz="2800" dirty="0" smtClean="0"/>
              <a:t>Organigrama Institucional</a:t>
            </a:r>
            <a:endParaRPr lang="en" sz="2800" dirty="0"/>
          </a:p>
        </p:txBody>
      </p:sp>
      <p:sp>
        <p:nvSpPr>
          <p:cNvPr id="5" name="Shape 229"/>
          <p:cNvSpPr txBox="1">
            <a:spLocks/>
          </p:cNvSpPr>
          <p:nvPr/>
        </p:nvSpPr>
        <p:spPr>
          <a:xfrm>
            <a:off x="5436096" y="771550"/>
            <a:ext cx="3313523" cy="158417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b="1" dirty="0" smtClean="0"/>
              <a:t>Estructura. </a:t>
            </a:r>
            <a:r>
              <a:rPr lang="es-SV" sz="1400" dirty="0" smtClean="0"/>
              <a:t>Este es el Organigrama completo de la institución, debido a la complejidad de la Estructura Organizativa de esta institución, mas adelante se seccionará este Organigrama para poder mostrar mejor todas y cada una de las Unidades y Departamentos que Conforman a la Dirección General de Centros Penales.</a:t>
            </a:r>
          </a:p>
          <a:p>
            <a:pPr algn="just">
              <a:buFont typeface="Oswald"/>
              <a:buNone/>
            </a:pPr>
            <a:endParaRPr lang="es-SV" sz="1250" b="1" dirty="0" smtClean="0"/>
          </a:p>
          <a:p>
            <a:pPr>
              <a:buFont typeface="Oswald"/>
              <a:buNone/>
            </a:pPr>
            <a:endParaRPr lang="es-ES" sz="1250" dirty="0" smtClean="0"/>
          </a:p>
        </p:txBody>
      </p:sp>
      <p:grpSp>
        <p:nvGrpSpPr>
          <p:cNvPr id="3" name="2 Grupo"/>
          <p:cNvGrpSpPr/>
          <p:nvPr/>
        </p:nvGrpSpPr>
        <p:grpSpPr>
          <a:xfrm>
            <a:off x="104658" y="44040"/>
            <a:ext cx="5259429" cy="4975981"/>
            <a:chOff x="107504" y="123478"/>
            <a:chExt cx="3638460" cy="3513140"/>
          </a:xfrm>
        </p:grpSpPr>
        <p:pic>
          <p:nvPicPr>
            <p:cNvPr id="7" name="6 Imagen"/>
            <p:cNvPicPr>
              <a:picLocks noChangeAspect="1"/>
            </p:cNvPicPr>
            <p:nvPr/>
          </p:nvPicPr>
          <p:blipFill rotWithShape="1">
            <a:blip r:embed="rId3">
              <a:extLst>
                <a:ext uri="{28A0092B-C50C-407E-A947-70E740481C1C}">
                  <a14:useLocalDpi xmlns:a14="http://schemas.microsoft.com/office/drawing/2010/main" val="0"/>
                </a:ext>
              </a:extLst>
            </a:blip>
            <a:srcRect t="44190" b="14107"/>
            <a:stretch/>
          </p:blipFill>
          <p:spPr>
            <a:xfrm>
              <a:off x="107504" y="1491630"/>
              <a:ext cx="3638460" cy="2144988"/>
            </a:xfrm>
            <a:prstGeom prst="rect">
              <a:avLst/>
            </a:prstGeom>
          </p:spPr>
        </p:pic>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t="7790" b="64210"/>
            <a:stretch/>
          </p:blipFill>
          <p:spPr>
            <a:xfrm>
              <a:off x="107504" y="123478"/>
              <a:ext cx="3638460" cy="1440160"/>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Administrativa.</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La Subdirección General Administrativa tendrá bajo su cargo la Unidad Secundaria </a:t>
            </a:r>
            <a:r>
              <a:rPr lang="es-SV" sz="1800" dirty="0" smtClean="0">
                <a:solidFill>
                  <a:schemeClr val="accent1">
                    <a:lumMod val="75000"/>
                  </a:schemeClr>
                </a:solidFill>
                <a:latin typeface="Oswald" charset="0"/>
              </a:rPr>
              <a:t>Financiera (USEFI</a:t>
            </a:r>
            <a:r>
              <a:rPr lang="es-SV" sz="1800" dirty="0">
                <a:solidFill>
                  <a:schemeClr val="accent1">
                    <a:lumMod val="75000"/>
                  </a:schemeClr>
                </a:solidFill>
                <a:latin typeface="Oswald" charset="0"/>
              </a:rPr>
              <a:t>), al Departamento de Recursos Humanos, Unidad Secundaria de Contrataciones </a:t>
            </a:r>
            <a:r>
              <a:rPr lang="es-SV" sz="1800" dirty="0" smtClean="0">
                <a:solidFill>
                  <a:schemeClr val="accent1">
                    <a:lumMod val="75000"/>
                  </a:schemeClr>
                </a:solidFill>
                <a:latin typeface="Oswald" charset="0"/>
              </a:rPr>
              <a:t>y Adquisiciones </a:t>
            </a:r>
            <a:r>
              <a:rPr lang="es-SV" sz="1800" dirty="0">
                <a:solidFill>
                  <a:schemeClr val="accent1">
                    <a:lumMod val="75000"/>
                  </a:schemeClr>
                </a:solidFill>
                <a:latin typeface="Oswald" charset="0"/>
              </a:rPr>
              <a:t>(USACP), Departamento Médico-Odontológico</a:t>
            </a:r>
            <a:r>
              <a:rPr lang="es-SV" sz="1800" dirty="0" smtClean="0">
                <a:solidFill>
                  <a:schemeClr val="accent1">
                    <a:lumMod val="75000"/>
                  </a:schemeClr>
                </a:solidFill>
                <a:latin typeface="Oswald" charset="0"/>
              </a:rPr>
              <a:t>, </a:t>
            </a:r>
            <a:r>
              <a:rPr lang="es-SV" sz="1800" dirty="0">
                <a:solidFill>
                  <a:schemeClr val="accent1">
                    <a:lumMod val="75000"/>
                  </a:schemeClr>
                </a:solidFill>
                <a:latin typeface="Oswald" charset="0"/>
              </a:rPr>
              <a:t>Fondo de Actividades Especiales (FAE) y al Departamento de </a:t>
            </a:r>
            <a:r>
              <a:rPr lang="es-SV" sz="1800" dirty="0" smtClean="0">
                <a:solidFill>
                  <a:schemeClr val="accent1">
                    <a:lumMod val="75000"/>
                  </a:schemeClr>
                </a:solidFill>
                <a:latin typeface="Oswald" charset="0"/>
              </a:rPr>
              <a:t>Logística y la Unidad de Gestión Documental y Archivos.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91556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err="1">
                <a:solidFill>
                  <a:schemeClr val="accent1">
                    <a:lumMod val="75000"/>
                  </a:schemeClr>
                </a:solidFill>
                <a:effectLst>
                  <a:outerShdw blurRad="38100" dist="38100" dir="2700000" algn="tl">
                    <a:srgbClr val="000000">
                      <a:alpha val="43137"/>
                    </a:srgbClr>
                  </a:outerShdw>
                </a:effectLst>
              </a:rPr>
              <a:t>Jackeline</a:t>
            </a:r>
            <a:r>
              <a:rPr lang="es-SV" sz="1400" b="1" dirty="0">
                <a:solidFill>
                  <a:schemeClr val="accent1">
                    <a:lumMod val="75000"/>
                  </a:schemeClr>
                </a:solidFill>
                <a:effectLst>
                  <a:outerShdw blurRad="38100" dist="38100" dir="2700000" algn="tl">
                    <a:srgbClr val="000000">
                      <a:alpha val="43137"/>
                    </a:srgbClr>
                  </a:outerShdw>
                </a:effectLst>
              </a:rPr>
              <a:t> Margarita Elías </a:t>
            </a:r>
            <a:r>
              <a:rPr lang="es-SV" sz="1400" b="1" dirty="0" err="1" smtClean="0">
                <a:solidFill>
                  <a:schemeClr val="accent1">
                    <a:lumMod val="75000"/>
                  </a:schemeClr>
                </a:solidFill>
                <a:effectLst>
                  <a:outerShdw blurRad="38100" dist="38100" dir="2700000" algn="tl">
                    <a:srgbClr val="000000">
                      <a:alpha val="43137"/>
                    </a:srgbClr>
                  </a:outerShdw>
                </a:effectLst>
              </a:rPr>
              <a:t>Mancía</a:t>
            </a:r>
            <a:r>
              <a:rPr lang="es-SV" sz="1400" b="1" dirty="0" smtClean="0">
                <a:solidFill>
                  <a:schemeClr val="accent1">
                    <a:lumMod val="75000"/>
                  </a:schemeClr>
                </a:solidFill>
                <a:effectLst>
                  <a:outerShdw blurRad="38100" dist="38100" dir="2700000" algn="tl">
                    <a:srgbClr val="000000">
                      <a:alpha val="43137"/>
                    </a:srgbClr>
                  </a:outerShdw>
                </a:effectLst>
              </a:rPr>
              <a:t> Subdirector General Administrativo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8811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67494"/>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Monitoreo de Medios de Vigilancia Electrónica.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Monitorear técnicamente el cumplimiento de las condiciones impuestas a los </a:t>
            </a:r>
            <a:r>
              <a:rPr lang="es-SV" sz="1800" dirty="0" smtClean="0">
                <a:solidFill>
                  <a:schemeClr val="accent1">
                    <a:lumMod val="75000"/>
                  </a:schemeClr>
                </a:solidFill>
                <a:latin typeface="Oswald" charset="0"/>
              </a:rPr>
              <a:t>portadores de </a:t>
            </a:r>
            <a:r>
              <a:rPr lang="es-SV" sz="1800" dirty="0">
                <a:solidFill>
                  <a:schemeClr val="accent1">
                    <a:lumMod val="75000"/>
                  </a:schemeClr>
                </a:solidFill>
                <a:latin typeface="Oswald" charset="0"/>
              </a:rPr>
              <a:t>medios de vigilancia electrónica, de conformidad a lo estipulado a la Ley </a:t>
            </a:r>
            <a:r>
              <a:rPr lang="es-SV" sz="1800" dirty="0" smtClean="0">
                <a:solidFill>
                  <a:schemeClr val="accent1">
                    <a:lumMod val="75000"/>
                  </a:schemeClr>
                </a:solidFill>
                <a:latin typeface="Oswald" charset="0"/>
              </a:rPr>
              <a:t>Reguladora del </a:t>
            </a:r>
            <a:r>
              <a:rPr lang="es-SV" sz="1800" dirty="0">
                <a:solidFill>
                  <a:schemeClr val="accent1">
                    <a:lumMod val="75000"/>
                  </a:schemeClr>
                </a:solidFill>
                <a:latin typeface="Oswald" charset="0"/>
              </a:rPr>
              <a:t>Uso de Medios de Vigilancia Electrónica en Materia Penal.</a:t>
            </a:r>
          </a:p>
          <a:p>
            <a:pPr marL="285750" lvl="0" indent="-285750" algn="just">
              <a:buFont typeface="Arial" pitchFamily="34" charset="0"/>
              <a:buChar char="•"/>
            </a:pPr>
            <a:r>
              <a:rPr lang="es-SV" sz="1800" dirty="0">
                <a:solidFill>
                  <a:schemeClr val="accent1">
                    <a:lumMod val="75000"/>
                  </a:schemeClr>
                </a:solidFill>
                <a:latin typeface="Oswald" charset="0"/>
              </a:rPr>
              <a:t>Coordinarse con los jueces competentes, el Departamento de Prueba y Libertad </a:t>
            </a:r>
            <a:r>
              <a:rPr lang="es-SV" sz="1800" dirty="0" smtClean="0">
                <a:solidFill>
                  <a:schemeClr val="accent1">
                    <a:lumMod val="75000"/>
                  </a:schemeClr>
                </a:solidFill>
                <a:latin typeface="Oswald" charset="0"/>
              </a:rPr>
              <a:t>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la </a:t>
            </a:r>
            <a:r>
              <a:rPr lang="es-SV" sz="1800" dirty="0" smtClean="0">
                <a:solidFill>
                  <a:schemeClr val="accent1">
                    <a:lumMod val="75000"/>
                  </a:schemeClr>
                </a:solidFill>
                <a:latin typeface="Oswald" charset="0"/>
              </a:rPr>
              <a:t>Fiscalía </a:t>
            </a:r>
            <a:r>
              <a:rPr lang="es-SV" sz="1800" dirty="0">
                <a:solidFill>
                  <a:schemeClr val="accent1">
                    <a:lumMod val="75000"/>
                  </a:schemeClr>
                </a:solidFill>
                <a:latin typeface="Oswald" charset="0"/>
              </a:rPr>
              <a:t>General de la República y la Policía Nacional Civil </a:t>
            </a:r>
            <a:r>
              <a:rPr lang="es-SV" sz="1800" dirty="0" smtClean="0">
                <a:solidFill>
                  <a:schemeClr val="accent1">
                    <a:lumMod val="75000"/>
                  </a:schemeClr>
                </a:solidFill>
                <a:latin typeface="Oswald" charset="0"/>
              </a:rPr>
              <a:t>de conformidad </a:t>
            </a:r>
            <a:r>
              <a:rPr lang="es-SV" sz="1800" dirty="0">
                <a:solidFill>
                  <a:schemeClr val="accent1">
                    <a:lumMod val="75000"/>
                  </a:schemeClr>
                </a:solidFill>
                <a:latin typeface="Oswald" charset="0"/>
              </a:rPr>
              <a:t>a lo estipulado a la Ley Reguladora del Uso de Medios de </a:t>
            </a:r>
            <a:r>
              <a:rPr lang="es-SV" sz="1800" dirty="0" smtClean="0">
                <a:solidFill>
                  <a:schemeClr val="accent1">
                    <a:lumMod val="75000"/>
                  </a:schemeClr>
                </a:solidFill>
                <a:latin typeface="Oswald" charset="0"/>
              </a:rPr>
              <a:t>Vigilancia Electrónica </a:t>
            </a:r>
            <a:r>
              <a:rPr lang="es-SV" sz="1800" dirty="0">
                <a:solidFill>
                  <a:schemeClr val="accent1">
                    <a:lumMod val="75000"/>
                  </a:schemeClr>
                </a:solidFill>
                <a:latin typeface="Oswald" charset="0"/>
              </a:rPr>
              <a:t>en Materia Penal.</a:t>
            </a:r>
          </a:p>
          <a:p>
            <a:pPr marL="285750" lvl="0" indent="-285750" algn="just">
              <a:buFont typeface="Arial" pitchFamily="34" charset="0"/>
              <a:buChar char="•"/>
            </a:pPr>
            <a:r>
              <a:rPr lang="es-SV" sz="1800" dirty="0">
                <a:solidFill>
                  <a:schemeClr val="accent1">
                    <a:lumMod val="75000"/>
                  </a:schemeClr>
                </a:solidFill>
                <a:latin typeface="Oswald" charset="0"/>
              </a:rPr>
              <a:t>Rendir la información que sea solicitada por el juez o tribunal de la causa, </a:t>
            </a:r>
            <a:r>
              <a:rPr lang="es-SV" sz="1800" dirty="0" smtClean="0">
                <a:solidFill>
                  <a:schemeClr val="accent1">
                    <a:lumMod val="75000"/>
                  </a:schemeClr>
                </a:solidFill>
                <a:latin typeface="Oswald" charset="0"/>
              </a:rPr>
              <a:t>el Departamento </a:t>
            </a:r>
            <a:r>
              <a:rPr lang="es-SV" sz="1800" dirty="0">
                <a:solidFill>
                  <a:schemeClr val="accent1">
                    <a:lumMod val="75000"/>
                  </a:schemeClr>
                </a:solidFill>
                <a:latin typeface="Oswald" charset="0"/>
              </a:rPr>
              <a:t>de Prueba y Libertad 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el </a:t>
            </a:r>
            <a:r>
              <a:rPr lang="es-SV" sz="1800" dirty="0" smtClean="0">
                <a:solidFill>
                  <a:schemeClr val="accent1">
                    <a:lumMod val="75000"/>
                  </a:schemeClr>
                </a:solidFill>
                <a:latin typeface="Oswald" charset="0"/>
              </a:rPr>
              <a:t>Consejo,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17			Personal Masculino: 22</a:t>
            </a: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483518"/>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Ing. </a:t>
            </a:r>
            <a:r>
              <a:rPr lang="es-SV" sz="1400" b="1" dirty="0">
                <a:solidFill>
                  <a:schemeClr val="accent1">
                    <a:lumMod val="75000"/>
                  </a:schemeClr>
                </a:solidFill>
                <a:effectLst>
                  <a:outerShdw blurRad="38100" dist="38100" dir="2700000" algn="tl">
                    <a:srgbClr val="000000">
                      <a:alpha val="43137"/>
                    </a:srgbClr>
                  </a:outerShdw>
                </a:effectLst>
              </a:rPr>
              <a:t>Cristian Vladimir Martí </a:t>
            </a:r>
            <a:r>
              <a:rPr lang="es-SV" sz="1400" b="1" dirty="0" err="1">
                <a:solidFill>
                  <a:schemeClr val="accent1">
                    <a:lumMod val="75000"/>
                  </a:schemeClr>
                </a:solidFill>
                <a:effectLst>
                  <a:outerShdw blurRad="38100" dist="38100" dir="2700000" algn="tl">
                    <a:srgbClr val="000000">
                      <a:alpha val="43137"/>
                    </a:srgbClr>
                  </a:outerShdw>
                </a:effectLst>
              </a:rPr>
              <a:t>Preza</a:t>
            </a:r>
            <a:r>
              <a:rPr lang="es-SV" sz="1400" b="1" dirty="0">
                <a:solidFill>
                  <a:schemeClr val="accent1">
                    <a:lumMod val="75000"/>
                  </a:schemeClr>
                </a:solidFill>
                <a:effectLst>
                  <a:outerShdw blurRad="38100" dist="38100" dir="2700000" algn="tl">
                    <a:srgbClr val="000000">
                      <a:alpha val="43137"/>
                    </a:srgbClr>
                  </a:outerShdw>
                </a:effectLst>
              </a:rPr>
              <a:t>. Subdirector de Monitoreo y Medios de Vigilancia Electrónica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488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Escuela Penitenciaria.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Tiene como finalidad dotar al sistema penitenciario de personal calificado, mediante la selección y capacitación del personal, en base a criterios técnicos actualizados; mejoramiento del clima social y promoción de los derechos humanos en el sistema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15		Personal Masculino: 11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776552" y="1059582"/>
            <a:ext cx="75265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l"/>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l">
              <a:buNone/>
            </a:pPr>
            <a:r>
              <a:rPr lang="es-SV" sz="1400" b="1" dirty="0" smtClean="0">
                <a:solidFill>
                  <a:schemeClr val="accent1">
                    <a:lumMod val="75000"/>
                  </a:schemeClr>
                </a:solidFill>
                <a:effectLst>
                  <a:outerShdw blurRad="38100" dist="38100" dir="2700000" algn="tl">
                    <a:srgbClr val="000000">
                      <a:alpha val="43137"/>
                    </a:srgbClr>
                  </a:outerShdw>
                </a:effectLst>
              </a:rPr>
              <a:t>Lic. Carlos </a:t>
            </a:r>
            <a:r>
              <a:rPr lang="es-SV" sz="1400" b="1" dirty="0">
                <a:solidFill>
                  <a:schemeClr val="accent1">
                    <a:lumMod val="75000"/>
                  </a:schemeClr>
                </a:solidFill>
                <a:effectLst>
                  <a:outerShdw blurRad="38100" dist="38100" dir="2700000" algn="tl">
                    <a:srgbClr val="000000">
                      <a:alpha val="43137"/>
                    </a:srgbClr>
                  </a:outerShdw>
                </a:effectLst>
              </a:rPr>
              <a:t>Mauricio Pineda Cruz. </a:t>
            </a:r>
            <a:r>
              <a:rPr lang="es-SV" sz="1400" b="1" dirty="0" smtClean="0">
                <a:solidFill>
                  <a:schemeClr val="accent1">
                    <a:lumMod val="75000"/>
                  </a:schemeClr>
                </a:solidFill>
                <a:effectLst>
                  <a:outerShdw blurRad="38100" dist="38100" dir="2700000" algn="tl">
                    <a:srgbClr val="000000">
                      <a:alpha val="43137"/>
                    </a:srgbClr>
                  </a:outerShdw>
                </a:effectLst>
              </a:rPr>
              <a:t>Directora </a:t>
            </a:r>
            <a:r>
              <a:rPr lang="es-SV" sz="1400" b="1" dirty="0">
                <a:solidFill>
                  <a:schemeClr val="accent1">
                    <a:lumMod val="75000"/>
                  </a:schemeClr>
                </a:solidFill>
                <a:effectLst>
                  <a:outerShdw blurRad="38100" dist="38100" dir="2700000" algn="tl">
                    <a:srgbClr val="000000">
                      <a:alpha val="43137"/>
                    </a:srgbClr>
                  </a:outerShdw>
                </a:effectLst>
              </a:rPr>
              <a:t>de Escuela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6111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Inspectoría General</a:t>
            </a:r>
            <a:r>
              <a:rPr lang="es-SV" sz="1800" b="1" dirty="0">
                <a:solidFill>
                  <a:schemeClr val="accent1">
                    <a:lumMod val="75000"/>
                  </a:schemeClr>
                </a:solidFill>
                <a:latin typeface="Oswald" charset="0"/>
              </a:rPr>
              <a:t> </a:t>
            </a:r>
            <a:r>
              <a:rPr lang="es-SV" sz="1800" b="1" dirty="0" smtClean="0">
                <a:solidFill>
                  <a:schemeClr val="accent1">
                    <a:lumMod val="75000"/>
                  </a:schemeClr>
                </a:solidFill>
                <a:latin typeface="Oswald" charset="0"/>
              </a:rPr>
              <a:t>/ Centro de Información Penitenciaria</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garantizar la seguridad delos Centros Penitenciarios, </a:t>
            </a:r>
            <a:r>
              <a:rPr lang="es-SV" sz="1800" dirty="0" smtClean="0">
                <a:solidFill>
                  <a:schemeClr val="accent1">
                    <a:lumMod val="75000"/>
                  </a:schemeClr>
                </a:solidFill>
                <a:latin typeface="Oswald" charset="0"/>
              </a:rPr>
              <a:t>para el </a:t>
            </a:r>
            <a:r>
              <a:rPr lang="es-SV" sz="1800" dirty="0">
                <a:solidFill>
                  <a:schemeClr val="accent1">
                    <a:lumMod val="75000"/>
                  </a:schemeClr>
                </a:solidFill>
                <a:latin typeface="Oswald" charset="0"/>
              </a:rPr>
              <a:t>efectivo cumplimiento de las órdenes judiciales de restricción de libertad individual de </a:t>
            </a:r>
            <a:r>
              <a:rPr lang="es-SV" sz="1800" dirty="0" smtClean="0">
                <a:solidFill>
                  <a:schemeClr val="accent1">
                    <a:lumMod val="75000"/>
                  </a:schemeClr>
                </a:solidFill>
                <a:latin typeface="Oswald" charset="0"/>
              </a:rPr>
              <a:t>los internos</a:t>
            </a:r>
            <a:r>
              <a:rPr lang="es-SV" sz="1800" dirty="0">
                <a:solidFill>
                  <a:schemeClr val="accent1">
                    <a:lumMod val="75000"/>
                  </a:schemeClr>
                </a:solidFill>
                <a:latin typeface="Oswald" charset="0"/>
              </a:rPr>
              <a:t>, de respeto a sus derechos y del funcionamiento normal de dichos </a:t>
            </a:r>
            <a:r>
              <a:rPr lang="es-SV" sz="1800" dirty="0" smtClean="0">
                <a:solidFill>
                  <a:schemeClr val="accent1">
                    <a:lumMod val="75000"/>
                  </a:schemeClr>
                </a:solidFill>
                <a:latin typeface="Oswald" charset="0"/>
              </a:rPr>
              <a:t>centros.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a:solidFill>
                  <a:schemeClr val="accent1">
                    <a:lumMod val="75000"/>
                  </a:schemeClr>
                </a:solidFill>
                <a:latin typeface="Oswald" charset="0"/>
              </a:rPr>
              <a:t>9</a:t>
            </a:r>
            <a:r>
              <a:rPr lang="es-SV" sz="1800" dirty="0" smtClean="0">
                <a:solidFill>
                  <a:schemeClr val="accent1">
                    <a:lumMod val="75000"/>
                  </a:schemeClr>
                </a:solidFill>
                <a:latin typeface="Oswald" charset="0"/>
              </a:rPr>
              <a:t>		Personal Masculino: 24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20359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L</a:t>
            </a:r>
            <a:r>
              <a:rPr lang="es-SV" sz="1400" b="1" dirty="0" smtClean="0">
                <a:solidFill>
                  <a:schemeClr val="accent1">
                    <a:lumMod val="75000"/>
                  </a:schemeClr>
                </a:solidFill>
                <a:effectLst>
                  <a:outerShdw blurRad="38100" dist="38100" dir="2700000" algn="tl">
                    <a:srgbClr val="000000">
                      <a:alpha val="43137"/>
                    </a:srgbClr>
                  </a:outerShdw>
                </a:effectLst>
              </a:rPr>
              <a:t>icda.</a:t>
            </a:r>
            <a:r>
              <a:rPr lang="es-SV" sz="1400" b="1" dirty="0">
                <a:solidFill>
                  <a:schemeClr val="accent1">
                    <a:lumMod val="75000"/>
                  </a:schemeClr>
                </a:solidFill>
                <a:effectLst>
                  <a:outerShdw blurRad="38100" dist="38100" dir="2700000" algn="tl">
                    <a:srgbClr val="000000">
                      <a:alpha val="43137"/>
                    </a:srgbClr>
                  </a:outerShdw>
                </a:effectLst>
              </a:rPr>
              <a:t> Blenda Isabel Guzmán de </a:t>
            </a:r>
            <a:r>
              <a:rPr lang="es-SV" sz="1400" b="1" dirty="0" smtClean="0">
                <a:solidFill>
                  <a:schemeClr val="accent1">
                    <a:lumMod val="75000"/>
                  </a:schemeClr>
                </a:solidFill>
                <a:effectLst>
                  <a:outerShdw blurRad="38100" dist="38100" dir="2700000" algn="tl">
                    <a:srgbClr val="000000">
                      <a:alpha val="43137"/>
                    </a:srgbClr>
                  </a:outerShdw>
                </a:effectLst>
              </a:rPr>
              <a:t>León. Inspectora General.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9592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Planificación.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a:t>
            </a:r>
            <a:r>
              <a:rPr lang="es-SV" sz="1800" dirty="0" smtClean="0">
                <a:solidFill>
                  <a:schemeClr val="accent1">
                    <a:lumMod val="75000"/>
                  </a:schemeClr>
                </a:solidFill>
                <a:latin typeface="Oswald" charset="0"/>
              </a:rPr>
              <a:t>fundamental implementar </a:t>
            </a:r>
            <a:r>
              <a:rPr lang="es-SV" sz="1800" dirty="0">
                <a:solidFill>
                  <a:schemeClr val="accent1">
                    <a:lumMod val="75000"/>
                  </a:schemeClr>
                </a:solidFill>
                <a:latin typeface="Oswald" charset="0"/>
              </a:rPr>
              <a:t>el desarrollo institucional de la Dirección General; mediante la formulación de </a:t>
            </a:r>
            <a:r>
              <a:rPr lang="es-SV" sz="1800" dirty="0" smtClean="0">
                <a:solidFill>
                  <a:schemeClr val="accent1">
                    <a:lumMod val="75000"/>
                  </a:schemeClr>
                </a:solidFill>
                <a:latin typeface="Oswald" charset="0"/>
              </a:rPr>
              <a:t>los planes </a:t>
            </a:r>
            <a:r>
              <a:rPr lang="es-SV" sz="1800" dirty="0">
                <a:solidFill>
                  <a:schemeClr val="accent1">
                    <a:lumMod val="75000"/>
                  </a:schemeClr>
                </a:solidFill>
                <a:latin typeface="Oswald" charset="0"/>
              </a:rPr>
              <a:t>operativos de cada unidad administrativa y operativa; así como también apoyar a </a:t>
            </a:r>
            <a:r>
              <a:rPr lang="es-SV" sz="1800" dirty="0" smtClean="0">
                <a:solidFill>
                  <a:schemeClr val="accent1">
                    <a:lumMod val="75000"/>
                  </a:schemeClr>
                </a:solidFill>
                <a:latin typeface="Oswald" charset="0"/>
              </a:rPr>
              <a:t>la Dirección </a:t>
            </a:r>
            <a:r>
              <a:rPr lang="es-SV" sz="1800" dirty="0">
                <a:solidFill>
                  <a:schemeClr val="accent1">
                    <a:lumMod val="75000"/>
                  </a:schemeClr>
                </a:solidFill>
                <a:latin typeface="Oswald" charset="0"/>
              </a:rPr>
              <a:t>General en la Planificación Anual de la institución</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131590"/>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a:t>
            </a:r>
            <a:r>
              <a:rPr lang="es-SV" sz="1400" b="1" dirty="0">
                <a:solidFill>
                  <a:schemeClr val="accent1">
                    <a:lumMod val="75000"/>
                  </a:schemeClr>
                </a:solidFill>
                <a:effectLst>
                  <a:outerShdw blurRad="38100" dist="38100" dir="2700000" algn="tl">
                    <a:srgbClr val="000000">
                      <a:alpha val="43137"/>
                    </a:srgbClr>
                  </a:outerShdw>
                </a:effectLst>
              </a:rPr>
              <a:t>. Daniela Steffanie Hernández Sorto. </a:t>
            </a:r>
            <a:r>
              <a:rPr lang="es-SV" sz="1400" b="1" dirty="0" smtClean="0">
                <a:solidFill>
                  <a:schemeClr val="accent1">
                    <a:lumMod val="75000"/>
                  </a:schemeClr>
                </a:solidFill>
                <a:effectLst>
                  <a:outerShdw blurRad="38100" dist="38100" dir="2700000" algn="tl">
                    <a:srgbClr val="000000">
                      <a:alpha val="43137"/>
                    </a:srgbClr>
                  </a:outerShdw>
                </a:effectLst>
              </a:rPr>
              <a:t>Jefa </a:t>
            </a:r>
            <a:r>
              <a:rPr lang="es-SV" sz="1400" b="1" dirty="0">
                <a:solidFill>
                  <a:schemeClr val="accent1">
                    <a:lumMod val="75000"/>
                  </a:schemeClr>
                </a:solidFill>
                <a:effectLst>
                  <a:outerShdw blurRad="38100" dist="38100" dir="2700000" algn="tl">
                    <a:srgbClr val="000000">
                      <a:alpha val="43137"/>
                    </a:srgbClr>
                  </a:outerShdw>
                </a:effectLst>
              </a:rPr>
              <a:t>de Unidad de </a:t>
            </a:r>
            <a:r>
              <a:rPr lang="es-SV" sz="1400" b="1" dirty="0" smtClean="0">
                <a:solidFill>
                  <a:schemeClr val="accent1">
                    <a:lumMod val="75000"/>
                  </a:schemeClr>
                </a:solidFill>
                <a:effectLst>
                  <a:outerShdw blurRad="38100" dist="38100" dir="2700000" algn="tl">
                    <a:srgbClr val="000000">
                      <a:alpha val="43137"/>
                    </a:srgbClr>
                  </a:outerShdw>
                </a:effectLst>
              </a:rPr>
              <a:t>Planificación, Formulación y Gestión de Proyecto.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250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75252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Tecnología y Desarrollo Informático.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Integrada </a:t>
            </a:r>
            <a:r>
              <a:rPr lang="es-SV" sz="1800" dirty="0">
                <a:solidFill>
                  <a:schemeClr val="accent1">
                    <a:lumMod val="75000"/>
                  </a:schemeClr>
                </a:solidFill>
                <a:latin typeface="Oswald" charset="0"/>
              </a:rPr>
              <a:t>por Soporte </a:t>
            </a:r>
            <a:r>
              <a:rPr lang="es-SV" sz="1800" dirty="0" smtClean="0">
                <a:solidFill>
                  <a:schemeClr val="accent1">
                    <a:lumMod val="75000"/>
                  </a:schemeClr>
                </a:solidFill>
                <a:latin typeface="Oswald" charset="0"/>
              </a:rPr>
              <a:t>Técnico, Análisis </a:t>
            </a:r>
            <a:r>
              <a:rPr lang="es-SV" sz="1800" dirty="0">
                <a:solidFill>
                  <a:schemeClr val="accent1">
                    <a:lumMod val="75000"/>
                  </a:schemeClr>
                </a:solidFill>
                <a:latin typeface="Oswald" charset="0"/>
              </a:rPr>
              <a:t>y Desarrollo, Redes y Telecomunicaciones, Control Administrativo y </a:t>
            </a:r>
            <a:r>
              <a:rPr lang="es-SV" sz="1800" dirty="0" smtClean="0">
                <a:solidFill>
                  <a:schemeClr val="accent1">
                    <a:lumMod val="75000"/>
                  </a:schemeClr>
                </a:solidFill>
                <a:latin typeface="Oswald" charset="0"/>
              </a:rPr>
              <a:t>Seguridad Tecnológica</a:t>
            </a:r>
            <a:r>
              <a:rPr lang="es-SV" sz="1800" dirty="0">
                <a:solidFill>
                  <a:schemeClr val="accent1">
                    <a:lumMod val="75000"/>
                  </a:schemeClr>
                </a:solidFill>
                <a:latin typeface="Oswald" charset="0"/>
              </a:rPr>
              <a:t>. Si fuere necesario y dependiendo de las necesidades se crearán las </a:t>
            </a:r>
            <a:r>
              <a:rPr lang="es-SV" sz="1800" dirty="0" smtClean="0">
                <a:solidFill>
                  <a:schemeClr val="accent1">
                    <a:lumMod val="75000"/>
                  </a:schemeClr>
                </a:solidFill>
                <a:latin typeface="Oswald" charset="0"/>
              </a:rPr>
              <a:t>secciones pertinentes.</a:t>
            </a:r>
          </a:p>
          <a:p>
            <a:pPr lvl="0" algn="just"/>
            <a:r>
              <a:rPr lang="es-SV" sz="1800" dirty="0" smtClean="0">
                <a:solidFill>
                  <a:schemeClr val="accent1">
                    <a:lumMod val="75000"/>
                  </a:schemeClr>
                </a:solidFill>
                <a:latin typeface="Oswald" charset="0"/>
              </a:rPr>
              <a:t>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Brindar mantenimiento preventivo y correctivo a los diferentes equipos informáticos </a:t>
            </a:r>
            <a:r>
              <a:rPr lang="es-SV" sz="1800" dirty="0" smtClean="0">
                <a:solidFill>
                  <a:schemeClr val="accent1">
                    <a:lumMod val="75000"/>
                  </a:schemeClr>
                </a:solidFill>
                <a:latin typeface="Oswald" charset="0"/>
              </a:rPr>
              <a:t>de las </a:t>
            </a:r>
            <a:r>
              <a:rPr lang="es-SV" sz="1800" dirty="0">
                <a:solidFill>
                  <a:schemeClr val="accent1">
                    <a:lumMod val="75000"/>
                  </a:schemeClr>
                </a:solidFill>
                <a:latin typeface="Oswald" charset="0"/>
              </a:rPr>
              <a:t>unidades y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Brindar asesoría técnica en el uso de software.</a:t>
            </a:r>
          </a:p>
          <a:p>
            <a:pPr marL="285750" lvl="0" indent="-285750" algn="just">
              <a:buFont typeface="Arial" pitchFamily="34" charset="0"/>
              <a:buChar char="•"/>
            </a:pPr>
            <a:r>
              <a:rPr lang="es-SV" sz="1800" dirty="0">
                <a:solidFill>
                  <a:schemeClr val="accent1">
                    <a:lumMod val="75000"/>
                  </a:schemeClr>
                </a:solidFill>
                <a:latin typeface="Oswald" charset="0"/>
              </a:rPr>
              <a:t>Elaborar diagnósticos de necesidades de equipos, señalando especificaciones </a:t>
            </a:r>
            <a:r>
              <a:rPr lang="es-SV" sz="1800" dirty="0" smtClean="0">
                <a:solidFill>
                  <a:schemeClr val="accent1">
                    <a:lumMod val="75000"/>
                  </a:schemeClr>
                </a:solidFill>
                <a:latin typeface="Oswald" charset="0"/>
              </a:rPr>
              <a:t>básicas para </a:t>
            </a:r>
            <a:r>
              <a:rPr lang="es-SV" sz="1800" dirty="0">
                <a:solidFill>
                  <a:schemeClr val="accent1">
                    <a:lumMod val="75000"/>
                  </a:schemeClr>
                </a:solidFill>
                <a:latin typeface="Oswald" charset="0"/>
              </a:rPr>
              <a:t>los </a:t>
            </a:r>
            <a:r>
              <a:rPr lang="es-SV" sz="1800" dirty="0" smtClean="0">
                <a:solidFill>
                  <a:schemeClr val="accent1">
                    <a:lumMod val="75000"/>
                  </a:schemeClr>
                </a:solidFill>
                <a:latin typeface="Oswald" charset="0"/>
              </a:rPr>
              <a:t>requerimientos,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10</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55552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Ing. Iván Alexander López Vásquez. </a:t>
            </a:r>
            <a:r>
              <a:rPr lang="es-SV" sz="1400" b="1" dirty="0">
                <a:solidFill>
                  <a:schemeClr val="accent1">
                    <a:lumMod val="75000"/>
                  </a:schemeClr>
                </a:solidFill>
                <a:effectLst>
                  <a:outerShdw blurRad="38100" dist="38100" dir="2700000" algn="tl">
                    <a:srgbClr val="000000">
                      <a:alpha val="43137"/>
                    </a:srgbClr>
                  </a:outerShdw>
                </a:effectLst>
              </a:rPr>
              <a:t>Jefe Unidad de Tecnología y Desarrollo </a:t>
            </a:r>
            <a:r>
              <a:rPr lang="es-SV" sz="1400" b="1" dirty="0" smtClean="0">
                <a:solidFill>
                  <a:schemeClr val="accent1">
                    <a:lumMod val="75000"/>
                  </a:schemeClr>
                </a:solidFill>
                <a:effectLst>
                  <a:outerShdw blurRad="38100" dist="38100" dir="2700000" algn="tl">
                    <a:srgbClr val="000000">
                      <a:alpha val="43137"/>
                    </a:srgbClr>
                  </a:outerShdw>
                </a:effectLst>
              </a:rPr>
              <a:t>Informático.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6004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Acceso a la Información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generar las condiciones </a:t>
            </a:r>
            <a:r>
              <a:rPr lang="es-SV" sz="1800" dirty="0" smtClean="0">
                <a:solidFill>
                  <a:schemeClr val="accent1">
                    <a:lumMod val="75000"/>
                  </a:schemeClr>
                </a:solidFill>
                <a:latin typeface="Oswald" charset="0"/>
              </a:rPr>
              <a:t>que faciliten </a:t>
            </a:r>
            <a:r>
              <a:rPr lang="es-SV" sz="1800" dirty="0">
                <a:solidFill>
                  <a:schemeClr val="accent1">
                    <a:lumMod val="75000"/>
                  </a:schemeClr>
                </a:solidFill>
                <a:latin typeface="Oswald" charset="0"/>
              </a:rPr>
              <a:t>el acceso a la información 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 a todas las personas que la soliciten, tendrá bajo </a:t>
            </a:r>
            <a:r>
              <a:rPr lang="es-SV" sz="1800" dirty="0" smtClean="0">
                <a:solidFill>
                  <a:schemeClr val="accent1">
                    <a:lumMod val="75000"/>
                  </a:schemeClr>
                </a:solidFill>
                <a:latin typeface="Oswald" charset="0"/>
              </a:rPr>
              <a:t>su administración </a:t>
            </a:r>
            <a:r>
              <a:rPr lang="es-SV" sz="1800" dirty="0">
                <a:solidFill>
                  <a:schemeClr val="accent1">
                    <a:lumMod val="75000"/>
                  </a:schemeClr>
                </a:solidFill>
                <a:latin typeface="Oswald" charset="0"/>
              </a:rPr>
              <a:t>la Oficina de </a:t>
            </a:r>
            <a:r>
              <a:rPr lang="es-SV" sz="1800" dirty="0" smtClean="0">
                <a:solidFill>
                  <a:schemeClr val="accent1">
                    <a:lumMod val="75000"/>
                  </a:schemeClr>
                </a:solidFill>
                <a:latin typeface="Oswald" charset="0"/>
              </a:rPr>
              <a:t>Información.</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5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507120" y="1275606"/>
            <a:ext cx="617171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Iris </a:t>
            </a:r>
            <a:r>
              <a:rPr lang="es-SV" sz="1400" b="1" dirty="0" err="1" smtClean="0">
                <a:solidFill>
                  <a:schemeClr val="accent1">
                    <a:lumMod val="75000"/>
                  </a:schemeClr>
                </a:solidFill>
                <a:effectLst>
                  <a:outerShdw blurRad="38100" dist="38100" dir="2700000" algn="tl">
                    <a:srgbClr val="000000">
                      <a:alpha val="43137"/>
                    </a:srgbClr>
                  </a:outerShdw>
                </a:effectLst>
              </a:rPr>
              <a:t>Yanet</a:t>
            </a:r>
            <a:r>
              <a:rPr lang="es-SV" sz="1400" b="1" dirty="0" smtClean="0">
                <a:solidFill>
                  <a:schemeClr val="accent1">
                    <a:lumMod val="75000"/>
                  </a:schemeClr>
                </a:solidFill>
                <a:effectLst>
                  <a:outerShdw blurRad="38100" dist="38100" dir="2700000" algn="tl">
                    <a:srgbClr val="000000">
                      <a:alpha val="43137"/>
                    </a:srgbClr>
                  </a:outerShdw>
                </a:effectLst>
              </a:rPr>
              <a:t> Valle de Funes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3334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81316"/>
            <a:ext cx="7403520" cy="491071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Penitenciaria de Derechos Humanos / Mesas de la Esperanza / Oficina de Atención e Información Penitenciaria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marL="285750" lvl="0" indent="-285750" algn="just">
              <a:buFont typeface="Arial" pitchFamily="34" charset="0"/>
              <a:buChar char="•"/>
            </a:pPr>
            <a:r>
              <a:rPr lang="es-SV" sz="1800" dirty="0" smtClean="0">
                <a:solidFill>
                  <a:schemeClr val="accent1">
                    <a:lumMod val="75000"/>
                  </a:schemeClr>
                </a:solidFill>
                <a:latin typeface="Oswald" charset="0"/>
              </a:rPr>
              <a:t>Velar </a:t>
            </a:r>
            <a:r>
              <a:rPr lang="es-SV" sz="1800" dirty="0">
                <a:solidFill>
                  <a:schemeClr val="accent1">
                    <a:lumMod val="75000"/>
                  </a:schemeClr>
                </a:solidFill>
                <a:latin typeface="Oswald" charset="0"/>
              </a:rPr>
              <a:t>por la vigencia y el respeto irrestricto de los derechos fundamentales de </a:t>
            </a:r>
            <a:r>
              <a:rPr lang="es-SV" sz="1800" dirty="0" smtClean="0">
                <a:solidFill>
                  <a:schemeClr val="accent1">
                    <a:lumMod val="75000"/>
                  </a:schemeClr>
                </a:solidFill>
                <a:latin typeface="Oswald" charset="0"/>
              </a:rPr>
              <a:t>las personas </a:t>
            </a:r>
            <a:r>
              <a:rPr lang="es-SV" sz="1800" dirty="0">
                <a:solidFill>
                  <a:schemeClr val="accent1">
                    <a:lumMod val="75000"/>
                  </a:schemeClr>
                </a:solidFill>
                <a:latin typeface="Oswald" charset="0"/>
              </a:rPr>
              <a:t>privadas de libertad.</a:t>
            </a:r>
          </a:p>
          <a:p>
            <a:pPr marL="285750" lvl="0" indent="-285750" algn="just">
              <a:buFont typeface="Arial" pitchFamily="34" charset="0"/>
              <a:buChar char="•"/>
            </a:pPr>
            <a:r>
              <a:rPr lang="es-SV" sz="1800" dirty="0" smtClean="0">
                <a:solidFill>
                  <a:schemeClr val="accent1">
                    <a:lumMod val="75000"/>
                  </a:schemeClr>
                </a:solidFill>
                <a:latin typeface="Oswald" charset="0"/>
              </a:rPr>
              <a:t>Intervenir </a:t>
            </a:r>
            <a:r>
              <a:rPr lang="es-SV" sz="1800" dirty="0">
                <a:solidFill>
                  <a:schemeClr val="accent1">
                    <a:lumMod val="75000"/>
                  </a:schemeClr>
                </a:solidFill>
                <a:latin typeface="Oswald" charset="0"/>
              </a:rPr>
              <a:t>en crisis y mediación con las personas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Mantener contacto directo con los funcionarios de los diferentes Centros </a:t>
            </a:r>
            <a:r>
              <a:rPr lang="es-SV" sz="1800" dirty="0" smtClean="0">
                <a:solidFill>
                  <a:schemeClr val="accent1">
                    <a:lumMod val="75000"/>
                  </a:schemeClr>
                </a:solidFill>
                <a:latin typeface="Oswald" charset="0"/>
              </a:rPr>
              <a:t>Penitenciarios, para </a:t>
            </a:r>
            <a:r>
              <a:rPr lang="es-SV" sz="1800" dirty="0">
                <a:solidFill>
                  <a:schemeClr val="accent1">
                    <a:lumMod val="75000"/>
                  </a:schemeClr>
                </a:solidFill>
                <a:latin typeface="Oswald" charset="0"/>
              </a:rPr>
              <a:t>atender en forma oportuna y eficiente las necesidades y problemas de los internos.</a:t>
            </a:r>
          </a:p>
          <a:p>
            <a:pPr marL="285750" lvl="0" indent="-285750" algn="just">
              <a:buFont typeface="Arial" pitchFamily="34" charset="0"/>
              <a:buChar char="•"/>
            </a:pPr>
            <a:r>
              <a:rPr lang="es-SV" sz="1800" dirty="0">
                <a:solidFill>
                  <a:schemeClr val="accent1">
                    <a:lumMod val="75000"/>
                  </a:schemeClr>
                </a:solidFill>
                <a:latin typeface="Oswald" charset="0"/>
              </a:rPr>
              <a:t>Coordinar con Instituciones y Organismos Nacionales e internacionales de </a:t>
            </a:r>
            <a:r>
              <a:rPr lang="es-SV" sz="1800" dirty="0" smtClean="0">
                <a:solidFill>
                  <a:schemeClr val="accent1">
                    <a:lumMod val="75000"/>
                  </a:schemeClr>
                </a:solidFill>
                <a:latin typeface="Oswald" charset="0"/>
              </a:rPr>
              <a:t>Derechos Humanos </a:t>
            </a:r>
            <a:r>
              <a:rPr lang="es-SV" sz="1800" dirty="0">
                <a:solidFill>
                  <a:schemeClr val="accent1">
                    <a:lumMod val="75000"/>
                  </a:schemeClr>
                </a:solidFill>
                <a:latin typeface="Oswald" charset="0"/>
              </a:rPr>
              <a:t>la cooperación para la promoción y defensa de los derechos de las </a:t>
            </a:r>
            <a:r>
              <a:rPr lang="es-SV" sz="1800" dirty="0" smtClean="0">
                <a:solidFill>
                  <a:schemeClr val="accent1">
                    <a:lumMod val="75000"/>
                  </a:schemeClr>
                </a:solidFill>
                <a:latin typeface="Oswald" charset="0"/>
              </a:rPr>
              <a:t>personas privadas </a:t>
            </a:r>
            <a:r>
              <a:rPr lang="es-SV" sz="1800" dirty="0">
                <a:solidFill>
                  <a:schemeClr val="accent1">
                    <a:lumMod val="75000"/>
                  </a:schemeClr>
                </a:solidFill>
                <a:latin typeface="Oswald" charset="0"/>
              </a:rPr>
              <a:t>de </a:t>
            </a:r>
            <a:r>
              <a:rPr lang="es-SV" sz="1800" dirty="0" smtClean="0">
                <a:solidFill>
                  <a:schemeClr val="accent1">
                    <a:lumMod val="75000"/>
                  </a:schemeClr>
                </a:solidFill>
                <a:latin typeface="Oswald" charset="0"/>
              </a:rPr>
              <a:t>libertad,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7</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49540" y="555526"/>
            <a:ext cx="72008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a:solidFill>
                  <a:schemeClr val="accent1">
                    <a:lumMod val="75000"/>
                  </a:schemeClr>
                </a:solidFill>
                <a:effectLst>
                  <a:outerShdw blurRad="38100" dist="38100" dir="2700000" algn="tl">
                    <a:srgbClr val="000000">
                      <a:alpha val="43137"/>
                    </a:srgbClr>
                  </a:outerShdw>
                </a:effectLst>
              </a:rPr>
              <a:t>Lic. Marcelo Giovanni Rivera Orellana. Jefe Unidad Penitenciaria de Derechos Humanos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5157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8" name="Shape 330"/>
          <p:cNvSpPr/>
          <p:nvPr/>
        </p:nvSpPr>
        <p:spPr>
          <a:xfrm>
            <a:off x="755576" y="267494"/>
            <a:ext cx="7848872" cy="4465906"/>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600" b="1" dirty="0" smtClean="0">
                <a:solidFill>
                  <a:schemeClr val="accent1">
                    <a:lumMod val="75000"/>
                  </a:schemeClr>
                </a:solidFill>
                <a:latin typeface="Oswald" charset="0"/>
              </a:rPr>
              <a:t>Unidad de Investigación Disciplinaria Penitenciaria. </a:t>
            </a:r>
          </a:p>
          <a:p>
            <a:pPr lvl="0" algn="ctr"/>
            <a:endParaRPr lang="es-SV" sz="1600" b="1" dirty="0" smtClean="0">
              <a:solidFill>
                <a:schemeClr val="accent1">
                  <a:lumMod val="75000"/>
                </a:schemeClr>
              </a:solidFill>
              <a:latin typeface="Oswald" charset="0"/>
            </a:endParaRPr>
          </a:p>
          <a:p>
            <a:pPr marL="285750" lvl="0" indent="-285750">
              <a:buFont typeface="Wingdings" pitchFamily="2" charset="2"/>
              <a:buChar char="q"/>
            </a:pPr>
            <a:endParaRPr lang="es-SV" sz="1600" b="1" dirty="0">
              <a:solidFill>
                <a:schemeClr val="accent1">
                  <a:lumMod val="75000"/>
                </a:schemeClr>
              </a:solidFill>
              <a:latin typeface="Oswald" charset="0"/>
            </a:endParaRPr>
          </a:p>
          <a:p>
            <a:pPr lvl="0"/>
            <a:endParaRPr lang="es-SV" sz="1600" b="1" dirty="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endParaRPr lang="es-SV" sz="1800" dirty="0" smtClean="0">
              <a:solidFill>
                <a:schemeClr val="accent1">
                  <a:lumMod val="75000"/>
                </a:schemeClr>
              </a:solidFill>
              <a:latin typeface="Oswald" charset="0"/>
            </a:endParaRPr>
          </a:p>
          <a:p>
            <a:pPr marL="342900" lvl="0" indent="-342900" algn="just">
              <a:buFont typeface="+mj-lt"/>
              <a:buAutoNum type="alphaLcParenR"/>
            </a:pPr>
            <a:r>
              <a:rPr lang="es-SV" dirty="0" smtClean="0">
                <a:solidFill>
                  <a:schemeClr val="accent1">
                    <a:lumMod val="75000"/>
                  </a:schemeClr>
                </a:solidFill>
                <a:latin typeface="Oswald" charset="0"/>
              </a:rPr>
              <a:t>Verificar </a:t>
            </a:r>
            <a:r>
              <a:rPr lang="es-SV" dirty="0">
                <a:solidFill>
                  <a:schemeClr val="accent1">
                    <a:lumMod val="75000"/>
                  </a:schemeClr>
                </a:solidFill>
                <a:latin typeface="Oswald" charset="0"/>
              </a:rPr>
              <a:t>y analizar los Informes Disciplinarios de los Diferentes Centros </a:t>
            </a:r>
            <a:r>
              <a:rPr lang="es-SV" dirty="0" smtClean="0">
                <a:solidFill>
                  <a:schemeClr val="accent1">
                    <a:lumMod val="75000"/>
                  </a:schemeClr>
                </a:solidFill>
                <a:latin typeface="Oswald" charset="0"/>
              </a:rPr>
              <a:t>Penitenciarios a </a:t>
            </a:r>
            <a:r>
              <a:rPr lang="es-SV" dirty="0">
                <a:solidFill>
                  <a:schemeClr val="accent1">
                    <a:lumMod val="75000"/>
                  </a:schemeClr>
                </a:solidFill>
                <a:latin typeface="Oswald" charset="0"/>
              </a:rPr>
              <a:t>Nivel Nacional y determinar si estos cumplen con los elementos para dar inicio a </a:t>
            </a:r>
            <a:r>
              <a:rPr lang="es-SV" dirty="0" smtClean="0">
                <a:solidFill>
                  <a:schemeClr val="accent1">
                    <a:lumMod val="75000"/>
                  </a:schemeClr>
                </a:solidFill>
                <a:latin typeface="Oswald" charset="0"/>
              </a:rPr>
              <a:t>la investigación </a:t>
            </a:r>
            <a:r>
              <a:rPr lang="es-SV" dirty="0">
                <a:solidFill>
                  <a:schemeClr val="accent1">
                    <a:lumMod val="75000"/>
                  </a:schemeClr>
                </a:solidFill>
                <a:latin typeface="Oswald" charset="0"/>
              </a:rPr>
              <a:t>Disciplinaria.</a:t>
            </a:r>
          </a:p>
          <a:p>
            <a:pPr marL="342900" lvl="0" indent="-342900" algn="just">
              <a:buFont typeface="+mj-lt"/>
              <a:buAutoNum type="alphaLcParenR"/>
            </a:pPr>
            <a:r>
              <a:rPr lang="es-SV" dirty="0">
                <a:solidFill>
                  <a:schemeClr val="accent1">
                    <a:lumMod val="75000"/>
                  </a:schemeClr>
                </a:solidFill>
                <a:latin typeface="Oswald" charset="0"/>
              </a:rPr>
              <a:t>Asesorar a los instructores de las diferentes secciones a nivel nacional de los </a:t>
            </a:r>
            <a:r>
              <a:rPr lang="es-SV" dirty="0" smtClean="0">
                <a:solidFill>
                  <a:schemeClr val="accent1">
                    <a:lumMod val="75000"/>
                  </a:schemeClr>
                </a:solidFill>
                <a:latin typeface="Oswald" charset="0"/>
              </a:rPr>
              <a:t>Centros Penales </a:t>
            </a:r>
            <a:r>
              <a:rPr lang="es-SV" dirty="0">
                <a:solidFill>
                  <a:schemeClr val="accent1">
                    <a:lumMod val="75000"/>
                  </a:schemeClr>
                </a:solidFill>
                <a:latin typeface="Oswald" charset="0"/>
              </a:rPr>
              <a:t>en los Procesos de Instrucción Disciplinaria por Faltas cometidas por </a:t>
            </a:r>
            <a:r>
              <a:rPr lang="es-SV" dirty="0" smtClean="0">
                <a:solidFill>
                  <a:schemeClr val="accent1">
                    <a:lumMod val="75000"/>
                  </a:schemeClr>
                </a:solidFill>
                <a:latin typeface="Oswald" charset="0"/>
              </a:rPr>
              <a:t>el personal </a:t>
            </a:r>
            <a:r>
              <a:rPr lang="es-SV" dirty="0">
                <a:solidFill>
                  <a:schemeClr val="accent1">
                    <a:lumMod val="75000"/>
                  </a:schemeClr>
                </a:solidFill>
                <a:latin typeface="Oswald" charset="0"/>
              </a:rPr>
              <a:t>de Seguridad y tratamiento penitenciario.</a:t>
            </a:r>
          </a:p>
          <a:p>
            <a:pPr marL="342900" lvl="0" indent="-342900" algn="just">
              <a:buFont typeface="+mj-lt"/>
              <a:buAutoNum type="alphaLcParenR"/>
            </a:pPr>
            <a:r>
              <a:rPr lang="es-SV" dirty="0">
                <a:solidFill>
                  <a:schemeClr val="accent1">
                    <a:lumMod val="75000"/>
                  </a:schemeClr>
                </a:solidFill>
                <a:latin typeface="Oswald" charset="0"/>
              </a:rPr>
              <a:t>Coordinar con las diferentes Instancias de la Dirección General de Centros Penales </a:t>
            </a:r>
            <a:r>
              <a:rPr lang="es-SV" dirty="0" smtClean="0">
                <a:solidFill>
                  <a:schemeClr val="accent1">
                    <a:lumMod val="75000"/>
                  </a:schemeClr>
                </a:solidFill>
                <a:latin typeface="Oswald" charset="0"/>
              </a:rPr>
              <a:t>a efecto </a:t>
            </a:r>
            <a:r>
              <a:rPr lang="es-SV" dirty="0">
                <a:solidFill>
                  <a:schemeClr val="accent1">
                    <a:lumMod val="75000"/>
                  </a:schemeClr>
                </a:solidFill>
                <a:latin typeface="Oswald" charset="0"/>
              </a:rPr>
              <a:t>de obtener información requerida y de utilidad en la Investigación Disciplinaria.</a:t>
            </a:r>
          </a:p>
          <a:p>
            <a:pPr marL="342900" lvl="0" indent="-342900" algn="just">
              <a:buFont typeface="+mj-lt"/>
              <a:buAutoNum type="alphaLcParenR"/>
            </a:pPr>
            <a:r>
              <a:rPr lang="es-SV" dirty="0">
                <a:solidFill>
                  <a:schemeClr val="accent1">
                    <a:lumMod val="75000"/>
                  </a:schemeClr>
                </a:solidFill>
                <a:latin typeface="Oswald" charset="0"/>
              </a:rPr>
              <a:t>Monitorear las Investigaciones Disciplinarias que se instruyen en los diferentes </a:t>
            </a:r>
            <a:r>
              <a:rPr lang="es-SV" dirty="0" smtClean="0">
                <a:solidFill>
                  <a:schemeClr val="accent1">
                    <a:lumMod val="75000"/>
                  </a:schemeClr>
                </a:solidFill>
                <a:latin typeface="Oswald" charset="0"/>
              </a:rPr>
              <a:t>Centros Penales</a:t>
            </a:r>
            <a:r>
              <a:rPr lang="es-SV" dirty="0">
                <a:solidFill>
                  <a:schemeClr val="accent1">
                    <a:lumMod val="75000"/>
                  </a:schemeClr>
                </a:solidFill>
                <a:latin typeface="Oswald" charset="0"/>
              </a:rPr>
              <a:t>, desde el inicio hasta la culminación de la misma.</a:t>
            </a:r>
          </a:p>
          <a:p>
            <a:pPr marL="342900" lvl="0" indent="-342900" algn="just">
              <a:buFont typeface="+mj-lt"/>
              <a:buAutoNum type="alphaLcParenR"/>
            </a:pPr>
            <a:r>
              <a:rPr lang="es-SV" dirty="0">
                <a:solidFill>
                  <a:schemeClr val="accent1">
                    <a:lumMod val="75000"/>
                  </a:schemeClr>
                </a:solidFill>
                <a:latin typeface="Oswald" charset="0"/>
              </a:rPr>
              <a:t>Otras que por su naturaleza se consideren necesarias para el funcionamiento de </a:t>
            </a:r>
            <a:r>
              <a:rPr lang="es-SV" dirty="0" smtClean="0">
                <a:solidFill>
                  <a:schemeClr val="accent1">
                    <a:lumMod val="75000"/>
                  </a:schemeClr>
                </a:solidFill>
                <a:latin typeface="Oswald" charset="0"/>
              </a:rPr>
              <a:t>la Unidad</a:t>
            </a:r>
            <a:r>
              <a:rPr lang="es-SV" dirty="0">
                <a:solidFill>
                  <a:schemeClr val="accent1">
                    <a:lumMod val="75000"/>
                  </a:schemeClr>
                </a:solidFill>
                <a:latin typeface="Oswald" charset="0"/>
              </a:rPr>
              <a:t>.</a:t>
            </a:r>
            <a:endParaRPr lang="es-SV" dirty="0" smtClean="0">
              <a:solidFill>
                <a:schemeClr val="accent1">
                  <a:lumMod val="75000"/>
                </a:schemeClr>
              </a:solidFill>
              <a:latin typeface="Oswald" charset="0"/>
            </a:endParaRPr>
          </a:p>
          <a:p>
            <a:pPr lvl="0" algn="just"/>
            <a:endParaRPr lang="es-SV" dirty="0" smtClean="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Personal Femenino: 0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755576" y="555526"/>
            <a:ext cx="784887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Subinspector. </a:t>
            </a:r>
            <a:r>
              <a:rPr lang="es-SV" sz="1400" b="1" dirty="0">
                <a:solidFill>
                  <a:schemeClr val="accent1">
                    <a:lumMod val="75000"/>
                  </a:schemeClr>
                </a:solidFill>
                <a:effectLst>
                  <a:outerShdw blurRad="38100" dist="38100" dir="2700000" algn="tl">
                    <a:srgbClr val="000000">
                      <a:alpha val="43137"/>
                    </a:srgbClr>
                  </a:outerShdw>
                </a:effectLst>
              </a:rPr>
              <a:t>Antonio Hernán Huezo </a:t>
            </a:r>
            <a:r>
              <a:rPr lang="es-SV" sz="1400" b="1" dirty="0" err="1">
                <a:solidFill>
                  <a:schemeClr val="accent1">
                    <a:lumMod val="75000"/>
                  </a:schemeClr>
                </a:solidFill>
                <a:effectLst>
                  <a:outerShdw blurRad="38100" dist="38100" dir="2700000" algn="tl">
                    <a:srgbClr val="000000">
                      <a:alpha val="43137"/>
                    </a:srgbClr>
                  </a:outerShdw>
                </a:effectLst>
              </a:rPr>
              <a:t>Reyez</a:t>
            </a:r>
            <a:r>
              <a:rPr lang="es-SV" sz="1400" b="1" dirty="0">
                <a:solidFill>
                  <a:schemeClr val="accent1">
                    <a:lumMod val="75000"/>
                  </a:schemeClr>
                </a:solidFill>
                <a:effectLst>
                  <a:outerShdw blurRad="38100" dist="38100" dir="2700000" algn="tl">
                    <a:srgbClr val="000000">
                      <a:alpha val="43137"/>
                    </a:srgbClr>
                  </a:outerShdw>
                </a:effectLst>
              </a:rPr>
              <a:t>. Jefe de la Unidad de Investigación Disciplinaria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8" name="Shape 330"/>
          <p:cNvSpPr/>
          <p:nvPr/>
        </p:nvSpPr>
        <p:spPr>
          <a:xfrm>
            <a:off x="755576" y="195486"/>
            <a:ext cx="7848872" cy="4465906"/>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600" b="1" dirty="0" smtClean="0">
                <a:solidFill>
                  <a:schemeClr val="accent1">
                    <a:lumMod val="75000"/>
                  </a:schemeClr>
                </a:solidFill>
                <a:latin typeface="Oswald" charset="0"/>
              </a:rPr>
              <a:t>Unidad de Investigación Disciplinaria para el Personal Administrativo. </a:t>
            </a:r>
          </a:p>
          <a:p>
            <a:pPr lvl="0" algn="ctr"/>
            <a:endParaRPr lang="es-SV" sz="1600" b="1" dirty="0" smtClean="0">
              <a:solidFill>
                <a:schemeClr val="accent1">
                  <a:lumMod val="75000"/>
                </a:schemeClr>
              </a:solidFill>
              <a:latin typeface="Oswald" charset="0"/>
            </a:endParaRPr>
          </a:p>
          <a:p>
            <a:pPr marL="285750" lvl="0" indent="-285750">
              <a:buFont typeface="Wingdings" pitchFamily="2" charset="2"/>
              <a:buChar char="q"/>
            </a:pPr>
            <a:endParaRPr lang="es-SV" sz="1600" b="1" dirty="0">
              <a:solidFill>
                <a:schemeClr val="accent1">
                  <a:lumMod val="75000"/>
                </a:schemeClr>
              </a:solidFill>
              <a:latin typeface="Oswald" charset="0"/>
            </a:endParaRPr>
          </a:p>
          <a:p>
            <a:pPr lvl="0"/>
            <a:endParaRPr lang="es-SV" sz="1600" b="1" dirty="0" smtClean="0">
              <a:solidFill>
                <a:schemeClr val="accent1">
                  <a:lumMod val="75000"/>
                </a:schemeClr>
              </a:solidFill>
              <a:latin typeface="Oswald" charset="0"/>
            </a:endParaRPr>
          </a:p>
          <a:p>
            <a:pPr lvl="0"/>
            <a:endParaRPr lang="es-SV" sz="1600" b="1" dirty="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endParaRPr lang="es-SV" sz="1800" dirty="0" smtClean="0">
              <a:solidFill>
                <a:schemeClr val="accent1">
                  <a:lumMod val="75000"/>
                </a:schemeClr>
              </a:solidFill>
              <a:latin typeface="Oswald" charset="0"/>
            </a:endParaRPr>
          </a:p>
          <a:p>
            <a:pPr lvl="0" algn="just"/>
            <a:endParaRPr lang="es-SV" dirty="0" smtClean="0">
              <a:solidFill>
                <a:schemeClr val="accent1">
                  <a:lumMod val="75000"/>
                </a:schemeClr>
              </a:solidFill>
              <a:latin typeface="Oswald" charset="0"/>
            </a:endParaRPr>
          </a:p>
          <a:p>
            <a:pPr lvl="0" algn="just"/>
            <a:r>
              <a:rPr lang="es-SV" dirty="0" smtClean="0">
                <a:solidFill>
                  <a:schemeClr val="accent1">
                    <a:lumMod val="75000"/>
                  </a:schemeClr>
                </a:solidFill>
                <a:latin typeface="Oswald" charset="0"/>
              </a:rPr>
              <a:t>Coordinar </a:t>
            </a:r>
            <a:r>
              <a:rPr lang="es-SV" dirty="0">
                <a:solidFill>
                  <a:schemeClr val="accent1">
                    <a:lumMod val="75000"/>
                  </a:schemeClr>
                </a:solidFill>
                <a:latin typeface="Oswald" charset="0"/>
              </a:rPr>
              <a:t>la Investigación, resolución de conflictos por medio del diálogo, fundamentación de procesos Disciplinarios   con base a la ley de Servicio Civil, Código de Trabajo y leyes afines, según cada caso y otras actividades que por la naturaleza de cada proceso sean necesario efectuar para el Funcionamiento de la Unidad</a:t>
            </a:r>
            <a:r>
              <a:rPr lang="es-SV" dirty="0" smtClean="0">
                <a:solidFill>
                  <a:schemeClr val="accent1">
                    <a:lumMod val="75000"/>
                  </a:schemeClr>
                </a:solidFill>
                <a:latin typeface="Oswald" charset="0"/>
              </a:rPr>
              <a:t>.</a:t>
            </a:r>
            <a:endParaRPr lang="es-SV" dirty="0">
              <a:solidFill>
                <a:schemeClr val="accent1">
                  <a:lumMod val="75000"/>
                </a:schemeClr>
              </a:solidFill>
              <a:latin typeface="Oswald" charset="0"/>
            </a:endParaRPr>
          </a:p>
          <a:p>
            <a:pPr lvl="0" algn="just"/>
            <a:endParaRPr lang="es-SV" dirty="0" smtClean="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Personal Femenino: 4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763300" y="987574"/>
            <a:ext cx="7848872" cy="79208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Licda. María Penélope Coreas Zalda</a:t>
            </a:r>
            <a:r>
              <a:rPr lang="es-SV" sz="1400" b="1" dirty="0" smtClean="0">
                <a:solidFill>
                  <a:schemeClr val="accent1">
                    <a:lumMod val="75000"/>
                  </a:schemeClr>
                </a:solidFill>
                <a:effectLst>
                  <a:outerShdw blurRad="38100" dist="38100" dir="2700000" algn="tl">
                    <a:srgbClr val="000000">
                      <a:alpha val="43137"/>
                    </a:srgbClr>
                  </a:outerShdw>
                </a:effectLst>
                <a:latin typeface="Helvetica LT Std" pitchFamily="34" charset="0"/>
              </a:rPr>
              <a:t>ñ</a:t>
            </a:r>
            <a:r>
              <a:rPr lang="es-SV" sz="1400" b="1" dirty="0" smtClean="0">
                <a:solidFill>
                  <a:schemeClr val="accent1">
                    <a:lumMod val="75000"/>
                  </a:schemeClr>
                </a:solidFill>
                <a:effectLst>
                  <a:outerShdw blurRad="38100" dist="38100" dir="2700000" algn="tl">
                    <a:srgbClr val="000000">
                      <a:alpha val="43137"/>
                    </a:srgbClr>
                  </a:outerShdw>
                </a:effectLst>
              </a:rPr>
              <a:t>a </a:t>
            </a:r>
            <a:r>
              <a:rPr lang="es-SV" sz="1400" b="1" dirty="0">
                <a:solidFill>
                  <a:schemeClr val="accent1">
                    <a:lumMod val="75000"/>
                  </a:schemeClr>
                </a:solidFill>
                <a:effectLst>
                  <a:outerShdw blurRad="38100" dist="38100" dir="2700000" algn="tl">
                    <a:srgbClr val="000000">
                      <a:alpha val="43137"/>
                    </a:srgbClr>
                  </a:outerShdw>
                </a:effectLst>
              </a:rPr>
              <a:t>Jefe de la Unidad de Investigación Disciplinaria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8058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35496" y="2139751"/>
            <a:ext cx="2879725" cy="1008063"/>
          </a:xfrm>
          <a:prstGeom prst="rect">
            <a:avLst/>
          </a:prstGeom>
        </p:spPr>
        <p:txBody>
          <a:bodyPr lIns="91425" tIns="91425" rIns="91425" bIns="91425" anchor="b" anchorCtr="0">
            <a:noAutofit/>
          </a:bodyPr>
          <a:lstStyle/>
          <a:p>
            <a:pPr lvl="0" algn="ctr">
              <a:spcBef>
                <a:spcPts val="0"/>
              </a:spcBef>
              <a:buNone/>
            </a:pPr>
            <a:r>
              <a:rPr lang="en" sz="6000" dirty="0" smtClean="0">
                <a:solidFill>
                  <a:srgbClr val="FF9900"/>
                </a:solidFill>
              </a:rPr>
              <a:t>PARTE 1</a:t>
            </a:r>
            <a:endParaRPr lang="en" sz="6000" dirty="0">
              <a:solidFill>
                <a:srgbClr val="FF9900"/>
              </a:solidFill>
            </a:endParaRPr>
          </a:p>
        </p:txBody>
      </p:sp>
      <p:sp>
        <p:nvSpPr>
          <p:cNvPr id="6" name="Shape 229"/>
          <p:cNvSpPr txBox="1">
            <a:spLocks/>
          </p:cNvSpPr>
          <p:nvPr/>
        </p:nvSpPr>
        <p:spPr>
          <a:xfrm>
            <a:off x="1547664" y="3723878"/>
            <a:ext cx="6264696" cy="1158867"/>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tx2">
                    <a:lumMod val="25000"/>
                  </a:schemeClr>
                </a:solidFill>
              </a:rPr>
              <a:t> Hipervínculos. </a:t>
            </a:r>
            <a:r>
              <a:rPr lang="es-SV" sz="1400" dirty="0" smtClean="0">
                <a:solidFill>
                  <a:schemeClr val="tx2">
                    <a:lumMod val="25000"/>
                  </a:schemeClr>
                </a:solidFill>
              </a:rPr>
              <a:t>A partir de aquí, en modo «</a:t>
            </a:r>
            <a:r>
              <a:rPr lang="es-SV" sz="1400" b="1" dirty="0" smtClean="0">
                <a:solidFill>
                  <a:schemeClr val="tx2">
                    <a:lumMod val="25000"/>
                  </a:schemeClr>
                </a:solidFill>
              </a:rPr>
              <a:t>PRESENTACION»</a:t>
            </a:r>
            <a:r>
              <a:rPr lang="es-SV" sz="1400" dirty="0" smtClean="0">
                <a:solidFill>
                  <a:schemeClr val="tx2">
                    <a:lumMod val="25000"/>
                  </a:schemeClr>
                </a:solidFill>
              </a:rPr>
              <a:t>, donde encuentre las imágenes con la palabra </a:t>
            </a:r>
            <a:r>
              <a:rPr lang="es-SV" sz="1400" b="1" dirty="0" smtClean="0">
                <a:solidFill>
                  <a:schemeClr val="tx2">
                    <a:lumMod val="25000"/>
                  </a:schemeClr>
                </a:solidFill>
              </a:rPr>
              <a:t>ENLACE</a:t>
            </a:r>
            <a:r>
              <a:rPr lang="es-SV" sz="1400" dirty="0" smtClean="0">
                <a:solidFill>
                  <a:schemeClr val="tx2">
                    <a:lumMod val="25000"/>
                  </a:schemeClr>
                </a:solidFill>
              </a:rPr>
              <a:t> haga clic sobre estas para acceder a la diapositiva donde está la descripción de la Unidad o Departamento del cual desea conocer mas información, del mismo modo en cada diapositiva donde encuentre la imagen con la palabra </a:t>
            </a:r>
            <a:r>
              <a:rPr lang="es-SV" sz="1400" b="1" dirty="0" smtClean="0">
                <a:solidFill>
                  <a:schemeClr val="tx2">
                    <a:lumMod val="25000"/>
                  </a:schemeClr>
                </a:solidFill>
              </a:rPr>
              <a:t>VOLVER</a:t>
            </a:r>
            <a:r>
              <a:rPr lang="es-SV" sz="1400" dirty="0" smtClean="0">
                <a:solidFill>
                  <a:schemeClr val="tx2">
                    <a:lumMod val="25000"/>
                  </a:schemeClr>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grpSp>
        <p:nvGrpSpPr>
          <p:cNvPr id="3" name="2 Grupo"/>
          <p:cNvGrpSpPr/>
          <p:nvPr/>
        </p:nvGrpSpPr>
        <p:grpSpPr>
          <a:xfrm>
            <a:off x="3347864" y="218"/>
            <a:ext cx="5688633" cy="3795668"/>
            <a:chOff x="3347864" y="218"/>
            <a:chExt cx="5688633" cy="3795668"/>
          </a:xfrm>
        </p:grpSpPr>
        <p:pic>
          <p:nvPicPr>
            <p:cNvPr id="16" name="15 Imagen"/>
            <p:cNvPicPr>
              <a:picLocks noChangeAspect="1"/>
            </p:cNvPicPr>
            <p:nvPr/>
          </p:nvPicPr>
          <p:blipFill rotWithShape="1">
            <a:blip r:embed="rId3">
              <a:extLst>
                <a:ext uri="{28A0092B-C50C-407E-A947-70E740481C1C}">
                  <a14:useLocalDpi xmlns:a14="http://schemas.microsoft.com/office/drawing/2010/main" val="0"/>
                </a:ext>
              </a:extLst>
            </a:blip>
            <a:srcRect l="1390" t="19494" r="76150" b="64210"/>
            <a:stretch/>
          </p:blipFill>
          <p:spPr>
            <a:xfrm>
              <a:off x="3347864" y="944169"/>
              <a:ext cx="2833656" cy="2847708"/>
            </a:xfrm>
            <a:prstGeom prst="rect">
              <a:avLst/>
            </a:prstGeom>
          </p:spPr>
        </p:pic>
        <p:pic>
          <p:nvPicPr>
            <p:cNvPr id="15" name="14 Imagen"/>
            <p:cNvPicPr>
              <a:picLocks noChangeAspect="1"/>
            </p:cNvPicPr>
            <p:nvPr/>
          </p:nvPicPr>
          <p:blipFill rotWithShape="1">
            <a:blip r:embed="rId3">
              <a:extLst>
                <a:ext uri="{28A0092B-C50C-407E-A947-70E740481C1C}">
                  <a14:useLocalDpi xmlns:a14="http://schemas.microsoft.com/office/drawing/2010/main" val="0"/>
                </a:ext>
              </a:extLst>
            </a:blip>
            <a:srcRect l="40418" t="14093" r="33951" b="64210"/>
            <a:stretch/>
          </p:blipFill>
          <p:spPr>
            <a:xfrm>
              <a:off x="5802773" y="218"/>
              <a:ext cx="3233724" cy="3791660"/>
            </a:xfrm>
            <a:prstGeom prst="rect">
              <a:avLst/>
            </a:prstGeom>
          </p:spPr>
        </p:pic>
        <p:sp>
          <p:nvSpPr>
            <p:cNvPr id="2" name="1 Rectángulo"/>
            <p:cNvSpPr/>
            <p:nvPr/>
          </p:nvSpPr>
          <p:spPr>
            <a:xfrm>
              <a:off x="7104248" y="3363839"/>
              <a:ext cx="504056"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7" name="16 Rectángulo"/>
            <p:cNvSpPr/>
            <p:nvPr/>
          </p:nvSpPr>
          <p:spPr>
            <a:xfrm>
              <a:off x="3347864" y="2499742"/>
              <a:ext cx="151001"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pic>
        <p:nvPicPr>
          <p:cNvPr id="7" name="6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0352" y="555526"/>
            <a:ext cx="504056" cy="450528"/>
          </a:xfrm>
          <a:prstGeom prst="rect">
            <a:avLst/>
          </a:prstGeom>
        </p:spPr>
      </p:pic>
      <p:pic>
        <p:nvPicPr>
          <p:cNvPr id="9" name="8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0352" y="1617166"/>
            <a:ext cx="504056" cy="450528"/>
          </a:xfrm>
          <a:prstGeom prst="rect">
            <a:avLst/>
          </a:prstGeom>
        </p:spPr>
      </p:pic>
      <p:pic>
        <p:nvPicPr>
          <p:cNvPr id="12" name="11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944" y="2400812"/>
            <a:ext cx="504056" cy="450528"/>
          </a:xfrm>
          <a:prstGeom prst="rect">
            <a:avLst/>
          </a:prstGeom>
        </p:spPr>
      </p:pic>
      <p:pic>
        <p:nvPicPr>
          <p:cNvPr id="13" name="12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945" y="3561383"/>
            <a:ext cx="504055" cy="450527"/>
          </a:xfrm>
          <a:prstGeom prst="rect">
            <a:avLst/>
          </a:prstGeom>
        </p:spPr>
      </p:pic>
      <p:pic>
        <p:nvPicPr>
          <p:cNvPr id="10" name="9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1635646"/>
            <a:ext cx="504056" cy="450528"/>
          </a:xfrm>
          <a:prstGeom prst="rect">
            <a:avLst/>
          </a:prstGeom>
        </p:spPr>
      </p:pic>
      <p:pic>
        <p:nvPicPr>
          <p:cNvPr id="11" name="10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8117" y="3363839"/>
            <a:ext cx="510147" cy="45597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3" name="2 Rectángulo"/>
          <p:cNvSpPr/>
          <p:nvPr/>
        </p:nvSpPr>
        <p:spPr>
          <a:xfrm>
            <a:off x="2627784" y="1923678"/>
            <a:ext cx="817137"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9" name="Shape 330"/>
          <p:cNvSpPr/>
          <p:nvPr/>
        </p:nvSpPr>
        <p:spPr>
          <a:xfrm>
            <a:off x="539551" y="195486"/>
            <a:ext cx="8096991"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600" b="1" dirty="0">
                <a:solidFill>
                  <a:schemeClr val="accent1">
                    <a:lumMod val="75000"/>
                  </a:schemeClr>
                </a:solidFill>
                <a:latin typeface="Oswald" charset="0"/>
              </a:rPr>
              <a:t>Jefe del Centro de Análisis de Información Penitenciaria / </a:t>
            </a:r>
            <a:r>
              <a:rPr lang="es-SV" sz="1600" b="1" dirty="0" smtClean="0">
                <a:solidFill>
                  <a:schemeClr val="accent1">
                    <a:lumMod val="75000"/>
                  </a:schemeClr>
                </a:solidFill>
                <a:latin typeface="Albertus Medium" pitchFamily="34" charset="0"/>
                <a:cs typeface="Noto Serif Lao" pitchFamily="18" charset="0"/>
              </a:rPr>
              <a:t>Á</a:t>
            </a:r>
            <a:r>
              <a:rPr lang="es-SV" sz="1600" b="1" dirty="0" smtClean="0">
                <a:solidFill>
                  <a:schemeClr val="accent1">
                    <a:lumMod val="75000"/>
                  </a:schemeClr>
                </a:solidFill>
                <a:latin typeface="Oswald" charset="0"/>
              </a:rPr>
              <a:t>rea de Poligrafía</a:t>
            </a:r>
          </a:p>
          <a:p>
            <a:pPr marL="285750" lvl="0" indent="-285750" algn="ctr">
              <a:buFont typeface="Wingdings" pitchFamily="2" charset="2"/>
              <a:buChar char="q"/>
            </a:pPr>
            <a:endParaRPr lang="es-SV" sz="1600" b="1" dirty="0">
              <a:solidFill>
                <a:schemeClr val="accent1">
                  <a:lumMod val="75000"/>
                </a:schemeClr>
              </a:solidFill>
              <a:latin typeface="Oswald" charset="0"/>
            </a:endParaRPr>
          </a:p>
          <a:p>
            <a:pPr marL="285750" lvl="0" indent="-285750" algn="ctr">
              <a:buFont typeface="Wingdings" pitchFamily="2" charset="2"/>
              <a:buChar char="q"/>
            </a:pPr>
            <a:endParaRPr lang="es-SV" sz="1600" b="1" dirty="0" smtClean="0">
              <a:solidFill>
                <a:schemeClr val="accent1">
                  <a:lumMod val="75000"/>
                </a:schemeClr>
              </a:solidFill>
              <a:latin typeface="Oswald" charset="0"/>
            </a:endParaRPr>
          </a:p>
          <a:p>
            <a:pPr lvl="0" algn="ctr"/>
            <a:endParaRPr lang="es-SV" sz="2400" b="1" dirty="0" smtClean="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p>
          <a:p>
            <a:pPr lvl="0" algn="just"/>
            <a:endParaRPr lang="es-SV" sz="1600" dirty="0">
              <a:solidFill>
                <a:schemeClr val="accent1">
                  <a:lumMod val="75000"/>
                </a:schemeClr>
              </a:solidFill>
              <a:latin typeface="Oswald" charset="0"/>
            </a:endParaRPr>
          </a:p>
          <a:p>
            <a:pPr lvl="0" algn="just"/>
            <a:r>
              <a:rPr lang="es-SV" sz="1600" dirty="0">
                <a:solidFill>
                  <a:schemeClr val="accent1">
                    <a:lumMod val="75000"/>
                  </a:schemeClr>
                </a:solidFill>
                <a:latin typeface="Oswald" charset="0"/>
              </a:rPr>
              <a:t>Coordinar la aplicación del ciclo de inteligencia en la información recabada por medio de los diferentes entes. Coordinar con Inspectoría General el flujo y procedencia de la información. Brindar productos de inteligencia a la Dirección General que contribuyan para la toma de decisiones en los diferentes Centros Penales; y otras actividades que se le asignen por la naturaleza de su función</a:t>
            </a:r>
            <a:r>
              <a:rPr lang="es-SV" sz="1600" dirty="0" smtClean="0">
                <a:solidFill>
                  <a:schemeClr val="accent1">
                    <a:lumMod val="75000"/>
                  </a:schemeClr>
                </a:solidFill>
                <a:latin typeface="Oswald" charset="0"/>
              </a:rPr>
              <a:t>.</a:t>
            </a:r>
          </a:p>
          <a:p>
            <a:pPr lvl="0" algn="just"/>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4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567884" y="843558"/>
            <a:ext cx="789254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a:t>
            </a:r>
            <a:r>
              <a:rPr lang="es-SV" sz="1400" b="1" dirty="0" smtClean="0">
                <a:solidFill>
                  <a:schemeClr val="accent1">
                    <a:lumMod val="75000"/>
                  </a:schemeClr>
                </a:solidFill>
                <a:effectLst>
                  <a:outerShdw blurRad="38100" dist="38100" dir="2700000" algn="tl">
                    <a:srgbClr val="000000">
                      <a:alpha val="43137"/>
                    </a:srgbClr>
                  </a:outerShdw>
                </a:effectLst>
              </a:rPr>
              <a:t>Responsable</a:t>
            </a:r>
            <a:r>
              <a:rPr lang="es-SV" sz="1400" b="1" dirty="0">
                <a:solidFill>
                  <a:schemeClr val="accent1">
                    <a:lumMod val="75000"/>
                  </a:schemeClr>
                </a:solidFill>
                <a:effectLst>
                  <a:outerShdw blurRad="38100" dist="38100" dir="2700000" algn="tl">
                    <a:srgbClr val="000000">
                      <a:alpha val="43137"/>
                    </a:srgbClr>
                  </a:outerShdw>
                </a:effectLst>
              </a:rPr>
              <a:t>: Rodolfo Ernesto Campos </a:t>
            </a:r>
            <a:r>
              <a:rPr lang="es-SV" sz="1400" b="1" dirty="0" err="1">
                <a:solidFill>
                  <a:schemeClr val="accent1">
                    <a:lumMod val="75000"/>
                  </a:schemeClr>
                </a:solidFill>
                <a:effectLst>
                  <a:outerShdw blurRad="38100" dist="38100" dir="2700000" algn="tl">
                    <a:srgbClr val="000000">
                      <a:alpha val="43137"/>
                    </a:srgbClr>
                  </a:outerShdw>
                </a:effectLst>
              </a:rPr>
              <a:t>Suncin</a:t>
            </a:r>
            <a:r>
              <a:rPr lang="es-SV" sz="1400" b="1" dirty="0">
                <a:solidFill>
                  <a:schemeClr val="accent1">
                    <a:lumMod val="75000"/>
                  </a:schemeClr>
                </a:solidFill>
                <a:effectLst>
                  <a:outerShdw blurRad="38100" dist="38100" dir="2700000" algn="tl">
                    <a:srgbClr val="000000">
                      <a:alpha val="43137"/>
                    </a:srgbClr>
                  </a:outerShdw>
                </a:effectLst>
              </a:rPr>
              <a:t>, Jefe del Centro de Análisis de Información Penitenciaria / Unidad de Poligrafía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3962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971600" y="555526"/>
            <a:ext cx="727280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Comunicaciones y Relaciones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blicas. </a:t>
            </a: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coordinar las presentaciones de las </a:t>
            </a:r>
            <a:r>
              <a:rPr lang="es-SV" sz="1800" dirty="0" smtClean="0">
                <a:solidFill>
                  <a:schemeClr val="accent1">
                    <a:lumMod val="75000"/>
                  </a:schemeClr>
                </a:solidFill>
                <a:latin typeface="Oswald" charset="0"/>
              </a:rPr>
              <a:t>máximas autoridades </a:t>
            </a:r>
            <a:r>
              <a:rPr lang="es-SV" sz="1800" dirty="0">
                <a:solidFill>
                  <a:schemeClr val="accent1">
                    <a:lumMod val="75000"/>
                  </a:schemeClr>
                </a:solidFill>
                <a:latin typeface="Oswald" charset="0"/>
              </a:rPr>
              <a:t>institucionales con los medios de comunicación del </a:t>
            </a:r>
            <a:r>
              <a:rPr lang="es-SV" sz="1800" dirty="0" smtClean="0">
                <a:solidFill>
                  <a:schemeClr val="accent1">
                    <a:lumMod val="75000"/>
                  </a:schemeClr>
                </a:solidFill>
                <a:latin typeface="Oswald" charset="0"/>
              </a:rPr>
              <a:t>país.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3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347614"/>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Alejo Rubén Carbajal Amaya. Jefe de Unidad de Comunicaciones y Relaciones Públicas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2304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27583" y="411510"/>
            <a:ext cx="7496699" cy="439248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Género. </a:t>
            </a:r>
          </a:p>
          <a:p>
            <a:pPr lvl="0"/>
            <a:endParaRPr lang="es-SV" sz="1800" b="1" dirty="0">
              <a:solidFill>
                <a:schemeClr val="accent1">
                  <a:lumMod val="75000"/>
                </a:schemeClr>
              </a:solidFill>
              <a:latin typeface="Oswald" charset="0"/>
            </a:endParaRPr>
          </a:p>
          <a:p>
            <a:pPr lvl="0"/>
            <a:r>
              <a:rPr lang="es-SV" dirty="0" smtClean="0">
                <a:solidFill>
                  <a:schemeClr val="accent1">
                    <a:lumMod val="75000"/>
                  </a:schemeClr>
                </a:solidFill>
                <a:latin typeface="Oswald" charset="0"/>
              </a:rPr>
              <a:t>Le corresponde:</a:t>
            </a:r>
          </a:p>
          <a:p>
            <a:pPr marL="228600" indent="-228600" algn="just">
              <a:buFont typeface="+mj-lt"/>
              <a:buAutoNum type="alphaLcPeriod"/>
            </a:pPr>
            <a:r>
              <a:rPr lang="es-ES" sz="1000" dirty="0" smtClean="0">
                <a:solidFill>
                  <a:schemeClr val="accent1">
                    <a:lumMod val="75000"/>
                  </a:schemeClr>
                </a:solidFill>
              </a:rPr>
              <a:t>Velar </a:t>
            </a:r>
            <a:r>
              <a:rPr lang="es-ES" sz="1000" dirty="0">
                <a:solidFill>
                  <a:schemeClr val="accent1">
                    <a:lumMod val="75000"/>
                  </a:schemeClr>
                </a:solidFill>
              </a:rPr>
              <a:t>por el cumplimiento de la Política Institucional de Genero. </a:t>
            </a:r>
          </a:p>
          <a:p>
            <a:pPr marL="228600" indent="-228600" algn="just">
              <a:buFont typeface="+mj-lt"/>
              <a:buAutoNum type="alphaLcPeriod"/>
            </a:pPr>
            <a:r>
              <a:rPr lang="es-ES" sz="1000" dirty="0">
                <a:solidFill>
                  <a:schemeClr val="accent1">
                    <a:lumMod val="75000"/>
                  </a:schemeClr>
                </a:solidFill>
              </a:rPr>
              <a:t>Facilitar la </a:t>
            </a:r>
            <a:r>
              <a:rPr lang="es-ES" sz="1000" dirty="0" err="1">
                <a:solidFill>
                  <a:schemeClr val="accent1">
                    <a:lumMod val="75000"/>
                  </a:schemeClr>
                </a:solidFill>
              </a:rPr>
              <a:t>transversalización</a:t>
            </a:r>
            <a:r>
              <a:rPr lang="es-ES" sz="1000" dirty="0">
                <a:solidFill>
                  <a:schemeClr val="accent1">
                    <a:lumMod val="75000"/>
                  </a:schemeClr>
                </a:solidFill>
              </a:rPr>
              <a:t> del principio de igualdad y no discriminación en las políticas planes, programas, proyectos, normativas y acciones de su Institución a través de un plan de igualdad. </a:t>
            </a:r>
          </a:p>
          <a:p>
            <a:pPr marL="228600" indent="-228600" algn="just">
              <a:buFont typeface="+mj-lt"/>
              <a:buAutoNum type="alphaLcPeriod"/>
            </a:pPr>
            <a:r>
              <a:rPr lang="es-ES" sz="1000" dirty="0">
                <a:solidFill>
                  <a:schemeClr val="accent1">
                    <a:lumMod val="75000"/>
                  </a:schemeClr>
                </a:solidFill>
              </a:rPr>
              <a:t>Asesorar y coordinar con las distintas unidades administrativas el principio de igualdad y no discriminación, velando por el cumplimiento de la Política Institucional de Genero.</a:t>
            </a:r>
          </a:p>
          <a:p>
            <a:pPr marL="228600" indent="-228600" algn="just">
              <a:buFont typeface="+mj-lt"/>
              <a:buAutoNum type="alphaLcPeriod"/>
            </a:pPr>
            <a:r>
              <a:rPr lang="es-ES" sz="1000" dirty="0">
                <a:solidFill>
                  <a:schemeClr val="accent1">
                    <a:lumMod val="75000"/>
                  </a:schemeClr>
                </a:solidFill>
              </a:rPr>
              <a:t>Monitorear, asesorar y coordinar la incorporación de la perspectiva de género en las estrategias con el Área de Recursos Humanos</a:t>
            </a:r>
          </a:p>
          <a:p>
            <a:pPr marL="228600" indent="-228600" algn="just">
              <a:buFont typeface="+mj-lt"/>
              <a:buAutoNum type="alphaLcPeriod"/>
            </a:pPr>
            <a:r>
              <a:rPr lang="es-ES" sz="1000" dirty="0">
                <a:solidFill>
                  <a:schemeClr val="accent1">
                    <a:lumMod val="75000"/>
                  </a:schemeClr>
                </a:solidFill>
              </a:rPr>
              <a:t>Contribuir a la identificación y monitoreo de los indicadores sensibles al genero</a:t>
            </a:r>
          </a:p>
          <a:p>
            <a:pPr marL="228600" indent="-228600" algn="just">
              <a:buFont typeface="+mj-lt"/>
              <a:buAutoNum type="alphaLcPeriod"/>
            </a:pPr>
            <a:r>
              <a:rPr lang="es-ES" sz="1000" dirty="0">
                <a:solidFill>
                  <a:schemeClr val="accent1">
                    <a:lumMod val="75000"/>
                  </a:schemeClr>
                </a:solidFill>
              </a:rPr>
              <a:t>Organizar y coordinar el Comité Institucional de Genero</a:t>
            </a:r>
          </a:p>
          <a:p>
            <a:pPr marL="228600" indent="-228600" algn="just">
              <a:buFont typeface="+mj-lt"/>
              <a:buAutoNum type="alphaLcPeriod"/>
            </a:pPr>
            <a:r>
              <a:rPr lang="es-ES" sz="1000" dirty="0">
                <a:solidFill>
                  <a:schemeClr val="accent1">
                    <a:lumMod val="75000"/>
                  </a:schemeClr>
                </a:solidFill>
              </a:rPr>
              <a:t>Dar informes periódicos del cumplimiento de los objetivos, estrategias y políticas ejecutadas por la Institución en materia de igualdad sustantiva </a:t>
            </a:r>
          </a:p>
          <a:p>
            <a:pPr marL="228600" indent="-228600" algn="just">
              <a:buFont typeface="+mj-lt"/>
              <a:buAutoNum type="alphaLcPeriod"/>
            </a:pPr>
            <a:r>
              <a:rPr lang="es-ES" sz="1000" dirty="0">
                <a:solidFill>
                  <a:schemeClr val="accent1">
                    <a:lumMod val="75000"/>
                  </a:schemeClr>
                </a:solidFill>
              </a:rPr>
              <a:t>Promover estudios e investigaciones para organizar un sistema de información, registro seguimiento y evaluación de la situación de mujeres y hombres en su ámbito de competencia. </a:t>
            </a:r>
          </a:p>
          <a:p>
            <a:pPr marL="228600" indent="-228600" algn="just">
              <a:buFont typeface="+mj-lt"/>
              <a:buAutoNum type="alphaLcPeriod"/>
            </a:pPr>
            <a:r>
              <a:rPr lang="es-ES" sz="1000" dirty="0">
                <a:solidFill>
                  <a:schemeClr val="accent1">
                    <a:lumMod val="75000"/>
                  </a:schemeClr>
                </a:solidFill>
              </a:rPr>
              <a:t>Ser referente principal ante el Instituto Salvadoreño para el Desarrollo de la Mujer-ISDEMU </a:t>
            </a:r>
          </a:p>
          <a:p>
            <a:pPr marL="228600" indent="-228600" algn="just">
              <a:buFont typeface="+mj-lt"/>
              <a:buAutoNum type="alphaLcPeriod"/>
            </a:pPr>
            <a:r>
              <a:rPr lang="es-ES" sz="1000" dirty="0">
                <a:solidFill>
                  <a:schemeClr val="accent1">
                    <a:lumMod val="75000"/>
                  </a:schemeClr>
                </a:solidFill>
              </a:rPr>
              <a:t>Coordinar procesos de alianzas estratégicas con organismos que velan por la igualdad de género y no discriminación </a:t>
            </a:r>
          </a:p>
          <a:p>
            <a:pPr marL="228600" indent="-228600" algn="just">
              <a:buFont typeface="+mj-lt"/>
              <a:buAutoNum type="alphaLcPeriod"/>
            </a:pPr>
            <a:r>
              <a:rPr lang="es-ES" sz="1000" dirty="0">
                <a:solidFill>
                  <a:schemeClr val="accent1">
                    <a:lumMod val="75000"/>
                  </a:schemeClr>
                </a:solidFill>
              </a:rPr>
              <a:t>Facilitar y asesorar la formulación de Planes Institucionales de Igualdad y No discriminación, las Políticas Institucionales de Igualdad y sus Planes de Acción. </a:t>
            </a:r>
          </a:p>
          <a:p>
            <a:pPr marL="228600" indent="-228600" algn="just">
              <a:buFont typeface="+mj-lt"/>
              <a:buAutoNum type="alphaLcPeriod"/>
            </a:pPr>
            <a:r>
              <a:rPr lang="es-ES" sz="1000" dirty="0">
                <a:solidFill>
                  <a:schemeClr val="accent1">
                    <a:lumMod val="75000"/>
                  </a:schemeClr>
                </a:solidFill>
              </a:rPr>
              <a:t>Facilitar y asesorar la institución para la incorporación del principio de igualdad y no discriminación en todo el quehacer institucional. </a:t>
            </a:r>
          </a:p>
          <a:p>
            <a:pPr marL="228600" indent="-228600" algn="just">
              <a:buFont typeface="+mj-lt"/>
              <a:buAutoNum type="alphaLcPeriod"/>
            </a:pPr>
            <a:r>
              <a:rPr lang="es-ES" sz="1000" dirty="0">
                <a:solidFill>
                  <a:schemeClr val="accent1">
                    <a:lumMod val="75000"/>
                  </a:schemeClr>
                </a:solidFill>
              </a:rPr>
              <a:t>Monitorear el cumplimiento de los compromisos institucionales establecidos en el Plan institucional de la Igualdad y no discriminación, la Política Institucional de igualdad y su Plan de Acción y en la Ley de Igualdad, Equidad y Erradicación de la Discriminación contra las Mujeres (LIE). </a:t>
            </a:r>
          </a:p>
          <a:p>
            <a:pPr marL="228600" indent="-228600" algn="just">
              <a:buFont typeface="+mj-lt"/>
              <a:buAutoNum type="alphaLcPeriod"/>
            </a:pPr>
            <a:r>
              <a:rPr lang="es-ES" sz="1000" dirty="0">
                <a:solidFill>
                  <a:schemeClr val="accent1">
                    <a:lumMod val="75000"/>
                  </a:schemeClr>
                </a:solidFill>
              </a:rPr>
              <a:t>Otras que la jefatura inmediata le </a:t>
            </a:r>
            <a:r>
              <a:rPr lang="es-ES" sz="1000" dirty="0" smtClean="0">
                <a:solidFill>
                  <a:schemeClr val="accent1">
                    <a:lumMod val="75000"/>
                  </a:schemeClr>
                </a:solidFill>
              </a:rPr>
              <a:t>asigne.</a:t>
            </a:r>
          </a:p>
          <a:p>
            <a:pPr algn="ctr"/>
            <a:r>
              <a:rPr lang="es-SV" dirty="0" smtClean="0">
                <a:solidFill>
                  <a:schemeClr val="accent1">
                    <a:lumMod val="75000"/>
                  </a:schemeClr>
                </a:solidFill>
                <a:latin typeface="Oswald" charset="0"/>
              </a:rPr>
              <a:t>Cantidad de Personal:</a:t>
            </a:r>
          </a:p>
          <a:p>
            <a:pPr lvl="0" algn="ctr"/>
            <a:r>
              <a:rPr lang="es-SV" dirty="0" smtClean="0">
                <a:solidFill>
                  <a:schemeClr val="accent1">
                    <a:lumMod val="75000"/>
                  </a:schemeClr>
                </a:solidFill>
                <a:latin typeface="Oswald" charset="0"/>
              </a:rPr>
              <a:t>Personal Femenino: 2		Personal Masculino: 0</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07459" y="33950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err="1">
                <a:solidFill>
                  <a:schemeClr val="accent1">
                    <a:lumMod val="75000"/>
                  </a:schemeClr>
                </a:solidFill>
                <a:effectLst>
                  <a:outerShdw blurRad="38100" dist="38100" dir="2700000" algn="tl">
                    <a:srgbClr val="000000">
                      <a:alpha val="43137"/>
                    </a:srgbClr>
                  </a:outerShdw>
                </a:effectLst>
              </a:rPr>
              <a:t>Zonia</a:t>
            </a:r>
            <a:r>
              <a:rPr lang="es-SV" sz="1400" b="1" dirty="0">
                <a:solidFill>
                  <a:schemeClr val="accent1">
                    <a:lumMod val="75000"/>
                  </a:schemeClr>
                </a:solidFill>
                <a:effectLst>
                  <a:outerShdw blurRad="38100" dist="38100" dir="2700000" algn="tl">
                    <a:srgbClr val="000000">
                      <a:alpha val="43137"/>
                    </a:srgbClr>
                  </a:outerShdw>
                </a:effectLst>
              </a:rPr>
              <a:t> Elizabeth González de </a:t>
            </a:r>
            <a:r>
              <a:rPr lang="es-SV" sz="1400" b="1" dirty="0" smtClean="0">
                <a:solidFill>
                  <a:schemeClr val="accent1">
                    <a:lumMod val="75000"/>
                  </a:schemeClr>
                </a:solidFill>
                <a:effectLst>
                  <a:outerShdw blurRad="38100" dist="38100" dir="2700000" algn="tl">
                    <a:srgbClr val="000000">
                      <a:alpha val="43137"/>
                    </a:srgbClr>
                  </a:outerShdw>
                </a:effectLst>
              </a:rPr>
              <a:t>Flores, Jefa de la Unidad de Género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2648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5" name="4 Grupo"/>
          <p:cNvGrpSpPr/>
          <p:nvPr/>
        </p:nvGrpSpPr>
        <p:grpSpPr>
          <a:xfrm>
            <a:off x="3563888" y="195486"/>
            <a:ext cx="1512168" cy="4658294"/>
            <a:chOff x="3563888" y="195486"/>
            <a:chExt cx="1512168" cy="4658294"/>
          </a:xfrm>
        </p:grpSpPr>
        <p:pic>
          <p:nvPicPr>
            <p:cNvPr id="14" name="13 Imagen"/>
            <p:cNvPicPr>
              <a:picLocks noChangeAspect="1"/>
            </p:cNvPicPr>
            <p:nvPr/>
          </p:nvPicPr>
          <p:blipFill rotWithShape="1">
            <a:blip r:embed="rId3">
              <a:extLst>
                <a:ext uri="{28A0092B-C50C-407E-A947-70E740481C1C}">
                  <a14:useLocalDpi xmlns:a14="http://schemas.microsoft.com/office/drawing/2010/main" val="0"/>
                </a:ext>
              </a:extLst>
            </a:blip>
            <a:srcRect l="5645" t="49449" r="81859" b="17167"/>
            <a:stretch/>
          </p:blipFill>
          <p:spPr>
            <a:xfrm>
              <a:off x="3707904" y="323849"/>
              <a:ext cx="1224136" cy="4529931"/>
            </a:xfrm>
            <a:prstGeom prst="rect">
              <a:avLst/>
            </a:prstGeom>
          </p:spPr>
        </p:pic>
        <p:sp>
          <p:nvSpPr>
            <p:cNvPr id="3" name="2 Rectángulo"/>
            <p:cNvSpPr/>
            <p:nvPr/>
          </p:nvSpPr>
          <p:spPr>
            <a:xfrm>
              <a:off x="3563888" y="195486"/>
              <a:ext cx="82809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6" name="15 Rectángulo"/>
            <p:cNvSpPr/>
            <p:nvPr/>
          </p:nvSpPr>
          <p:spPr>
            <a:xfrm>
              <a:off x="4788024" y="1131590"/>
              <a:ext cx="2880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sp>
        <p:nvSpPr>
          <p:cNvPr id="170" name="Shape 170"/>
          <p:cNvSpPr txBox="1">
            <a:spLocks noGrp="1"/>
          </p:cNvSpPr>
          <p:nvPr>
            <p:ph type="ctrTitle" idx="4294967295"/>
          </p:nvPr>
        </p:nvSpPr>
        <p:spPr>
          <a:xfrm>
            <a:off x="5508104" y="123478"/>
            <a:ext cx="2881313" cy="915988"/>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4</a:t>
            </a:r>
            <a:endParaRPr lang="en" sz="6000" dirty="0">
              <a:solidFill>
                <a:srgbClr val="FF9900"/>
              </a:solidFill>
            </a:endParaRPr>
          </a:p>
        </p:txBody>
      </p:sp>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2722" y="1385739"/>
            <a:ext cx="559198" cy="499814"/>
          </a:xfrm>
          <a:prstGeom prst="rect">
            <a:avLst/>
          </a:prstGeom>
        </p:spPr>
      </p:pic>
      <p:pic>
        <p:nvPicPr>
          <p:cNvPr id="12" name="11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7017" y="2139702"/>
            <a:ext cx="559198" cy="499814"/>
          </a:xfrm>
          <a:prstGeom prst="rect">
            <a:avLst/>
          </a:prstGeom>
        </p:spPr>
      </p:pic>
      <p:pic>
        <p:nvPicPr>
          <p:cNvPr id="13" name="12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856" y="2859782"/>
            <a:ext cx="559198" cy="499814"/>
          </a:xfrm>
          <a:prstGeom prst="rect">
            <a:avLst/>
          </a:prstGeom>
        </p:spPr>
      </p:pic>
      <p:pic>
        <p:nvPicPr>
          <p:cNvPr id="15" name="14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2722" y="3579862"/>
            <a:ext cx="559198" cy="499814"/>
          </a:xfrm>
          <a:prstGeom prst="rect">
            <a:avLst/>
          </a:prstGeom>
        </p:spPr>
      </p:pic>
      <p:sp>
        <p:nvSpPr>
          <p:cNvPr id="17" name="16 Rectángulo"/>
          <p:cNvSpPr/>
          <p:nvPr/>
        </p:nvSpPr>
        <p:spPr>
          <a:xfrm>
            <a:off x="4499992" y="195486"/>
            <a:ext cx="288032" cy="163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8" name="17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856" y="4327648"/>
            <a:ext cx="559198" cy="499814"/>
          </a:xfrm>
          <a:prstGeom prst="rect">
            <a:avLst/>
          </a:prstGeom>
        </p:spPr>
      </p:pic>
    </p:spTree>
    <p:extLst>
      <p:ext uri="{BB962C8B-B14F-4D97-AF65-F5344CB8AC3E}">
        <p14:creationId xmlns:p14="http://schemas.microsoft.com/office/powerpoint/2010/main" val="1615957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960874" y="184100"/>
            <a:ext cx="7364646" cy="4691906"/>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accent1">
                    <a:lumMod val="75000"/>
                  </a:schemeClr>
                </a:solidFill>
                <a:latin typeface="Oswald" charset="0"/>
              </a:rPr>
              <a:t>Unidad Técnica Yo Cambio.</a:t>
            </a:r>
          </a:p>
          <a:p>
            <a:pPr algn="just"/>
            <a:endParaRPr lang="es-ES" sz="1000" dirty="0" smtClean="0">
              <a:solidFill>
                <a:schemeClr val="accent1">
                  <a:lumMod val="75000"/>
                </a:schemeClr>
              </a:solidFill>
            </a:endParaRPr>
          </a:p>
          <a:p>
            <a:pPr algn="just"/>
            <a:endParaRPr lang="es-ES" sz="1000" dirty="0" smtClean="0">
              <a:solidFill>
                <a:schemeClr val="accent1">
                  <a:lumMod val="75000"/>
                </a:schemeClr>
              </a:solidFill>
            </a:endParaRPr>
          </a:p>
          <a:p>
            <a:pPr algn="just"/>
            <a:endParaRPr lang="es-ES" sz="1000" dirty="0">
              <a:solidFill>
                <a:schemeClr val="accent1">
                  <a:lumMod val="75000"/>
                </a:schemeClr>
              </a:solidFill>
            </a:endParaRPr>
          </a:p>
          <a:p>
            <a:pPr algn="just"/>
            <a:r>
              <a:rPr lang="es-ES" sz="1000" dirty="0" smtClean="0">
                <a:solidFill>
                  <a:schemeClr val="accent1">
                    <a:lumMod val="75000"/>
                  </a:schemeClr>
                </a:solidFill>
              </a:rPr>
              <a:t>Le corresponde:</a:t>
            </a:r>
          </a:p>
          <a:p>
            <a:pPr marL="228600" indent="-228600" algn="just">
              <a:buFont typeface="+mj-lt"/>
              <a:buAutoNum type="alphaLcPeriod"/>
            </a:pPr>
            <a:r>
              <a:rPr lang="es-SV" sz="1000" dirty="0">
                <a:solidFill>
                  <a:schemeClr val="accent1">
                    <a:lumMod val="75000"/>
                  </a:schemeClr>
                </a:solidFill>
              </a:rPr>
              <a:t>Contribuir a generar un fortalecimiento y desarrollo del Modelo de </a:t>
            </a:r>
            <a:r>
              <a:rPr lang="es-SV" sz="1000" dirty="0" smtClean="0">
                <a:solidFill>
                  <a:schemeClr val="accent1">
                    <a:lumMod val="75000"/>
                  </a:schemeClr>
                </a:solidFill>
              </a:rPr>
              <a:t>Gestión Penitenciaria </a:t>
            </a:r>
            <a:r>
              <a:rPr lang="es-SV" sz="1000" dirty="0">
                <a:solidFill>
                  <a:schemeClr val="accent1">
                    <a:lumMod val="75000"/>
                  </a:schemeClr>
                </a:solidFill>
              </a:rPr>
              <a:t>Yo Cambio, a través de la gestión de equipamiento, </a:t>
            </a:r>
            <a:r>
              <a:rPr lang="es-SV" sz="1000" dirty="0" smtClean="0">
                <a:solidFill>
                  <a:schemeClr val="accent1">
                    <a:lumMod val="75000"/>
                  </a:schemeClr>
                </a:solidFill>
              </a:rPr>
              <a:t>asistencia técnica </a:t>
            </a:r>
            <a:r>
              <a:rPr lang="es-SV" sz="1000" dirty="0">
                <a:solidFill>
                  <a:schemeClr val="accent1">
                    <a:lumMod val="75000"/>
                  </a:schemeClr>
                </a:solidFill>
              </a:rPr>
              <a:t>y capacitación en los Centros </a:t>
            </a:r>
            <a:r>
              <a:rPr lang="es-SV" sz="1000" dirty="0" smtClean="0">
                <a:solidFill>
                  <a:schemeClr val="accent1">
                    <a:lumMod val="75000"/>
                  </a:schemeClr>
                </a:solidFill>
              </a:rPr>
              <a:t>Penitenciarios</a:t>
            </a:r>
            <a:r>
              <a:rPr lang="es-ES" sz="1000" dirty="0" smtClean="0">
                <a:solidFill>
                  <a:schemeClr val="accent1">
                    <a:lumMod val="75000"/>
                  </a:schemeClr>
                </a:solidFill>
              </a:rPr>
              <a:t>. </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Brindar apoyo a la Dirección General de Centros Penales para dar </a:t>
            </a:r>
            <a:r>
              <a:rPr lang="es-SV" sz="1000" dirty="0" smtClean="0">
                <a:solidFill>
                  <a:schemeClr val="accent1">
                    <a:lumMod val="75000"/>
                  </a:schemeClr>
                </a:solidFill>
              </a:rPr>
              <a:t>seguimiento, desarrollo </a:t>
            </a:r>
            <a:r>
              <a:rPr lang="es-SV" sz="1000" dirty="0">
                <a:solidFill>
                  <a:schemeClr val="accent1">
                    <a:lumMod val="75000"/>
                  </a:schemeClr>
                </a:solidFill>
              </a:rPr>
              <a:t>a los procesos de evaluación e implementación del Modelo </a:t>
            </a:r>
            <a:r>
              <a:rPr lang="es-SV" sz="1000" dirty="0" smtClean="0">
                <a:solidFill>
                  <a:schemeClr val="accent1">
                    <a:lumMod val="75000"/>
                  </a:schemeClr>
                </a:solidFill>
              </a:rPr>
              <a:t>de Gestión </a:t>
            </a:r>
            <a:r>
              <a:rPr lang="es-SV" sz="1000" dirty="0">
                <a:solidFill>
                  <a:schemeClr val="accent1">
                    <a:lumMod val="75000"/>
                  </a:schemeClr>
                </a:solidFill>
              </a:rPr>
              <a:t>Penitenciaria Yo Cambio</a:t>
            </a:r>
            <a:r>
              <a:rPr lang="es-ES" sz="1000" dirty="0" smtClean="0">
                <a:solidFill>
                  <a:schemeClr val="accent1">
                    <a:lumMod val="75000"/>
                  </a:schemeClr>
                </a:solidFill>
              </a:rPr>
              <a:t>. </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Establecer relaciones administrativas de coordinación y cooperación </a:t>
            </a:r>
            <a:r>
              <a:rPr lang="es-SV" sz="1000" dirty="0" smtClean="0">
                <a:solidFill>
                  <a:schemeClr val="accent1">
                    <a:lumMod val="75000"/>
                  </a:schemeClr>
                </a:solidFill>
              </a:rPr>
              <a:t>con aquellas </a:t>
            </a:r>
            <a:r>
              <a:rPr lang="es-SV" sz="1000" dirty="0">
                <a:solidFill>
                  <a:schemeClr val="accent1">
                    <a:lumMod val="75000"/>
                  </a:schemeClr>
                </a:solidFill>
              </a:rPr>
              <a:t>Instituciones públicas, privadas y todas aquellas que intervengan </a:t>
            </a:r>
            <a:r>
              <a:rPr lang="es-SV" sz="1000" dirty="0" smtClean="0">
                <a:solidFill>
                  <a:schemeClr val="accent1">
                    <a:lumMod val="75000"/>
                  </a:schemeClr>
                </a:solidFill>
              </a:rPr>
              <a:t>en el </a:t>
            </a:r>
            <a:r>
              <a:rPr lang="es-SV" sz="1000" dirty="0">
                <a:solidFill>
                  <a:schemeClr val="accent1">
                    <a:lumMod val="75000"/>
                  </a:schemeClr>
                </a:solidFill>
              </a:rPr>
              <a:t>desarrollo de procesos de evaluación e implementación del Modelo </a:t>
            </a:r>
            <a:r>
              <a:rPr lang="es-SV" sz="1000" dirty="0" smtClean="0">
                <a:solidFill>
                  <a:schemeClr val="accent1">
                    <a:lumMod val="75000"/>
                  </a:schemeClr>
                </a:solidFill>
              </a:rPr>
              <a:t>de Gestión </a:t>
            </a:r>
            <a:r>
              <a:rPr lang="es-SV" sz="1000" dirty="0">
                <a:solidFill>
                  <a:schemeClr val="accent1">
                    <a:lumMod val="75000"/>
                  </a:schemeClr>
                </a:solidFill>
              </a:rPr>
              <a:t>Penitenciaria</a:t>
            </a:r>
            <a:r>
              <a:rPr lang="es-ES" sz="1000" dirty="0" smtClean="0">
                <a:solidFill>
                  <a:schemeClr val="accent1">
                    <a:lumMod val="75000"/>
                  </a:schemeClr>
                </a:solidFill>
              </a:rPr>
              <a:t>.</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Proponer los convenios interinstitucionales que fueren necesarios en el </a:t>
            </a:r>
            <a:r>
              <a:rPr lang="es-SV" sz="1000" dirty="0" smtClean="0">
                <a:solidFill>
                  <a:schemeClr val="accent1">
                    <a:lumMod val="75000"/>
                  </a:schemeClr>
                </a:solidFill>
              </a:rPr>
              <a:t>marco del </a:t>
            </a:r>
            <a:r>
              <a:rPr lang="es-SV" sz="1000" dirty="0">
                <a:solidFill>
                  <a:schemeClr val="accent1">
                    <a:lumMod val="75000"/>
                  </a:schemeClr>
                </a:solidFill>
              </a:rPr>
              <a:t>cumplimiento de sus atribuciones</a:t>
            </a:r>
            <a:r>
              <a:rPr lang="es-ES" sz="1000" dirty="0" smtClean="0">
                <a:solidFill>
                  <a:schemeClr val="accent1">
                    <a:lumMod val="75000"/>
                  </a:schemeClr>
                </a:solidFill>
              </a:rPr>
              <a:t>Contribuir a la identificación y monitoreo de los indicadores sensibles al genero,</a:t>
            </a:r>
          </a:p>
          <a:p>
            <a:pPr marL="228600" indent="-228600" algn="just">
              <a:buFont typeface="+mj-lt"/>
              <a:buAutoNum type="alphaLcPeriod"/>
            </a:pPr>
            <a:r>
              <a:rPr lang="es-SV" sz="1000" dirty="0">
                <a:solidFill>
                  <a:schemeClr val="accent1">
                    <a:lumMod val="75000"/>
                  </a:schemeClr>
                </a:solidFill>
              </a:rPr>
              <a:t>Realizar estudios y levantamiento de diagnóstico en los Centros </a:t>
            </a:r>
            <a:r>
              <a:rPr lang="es-SV" sz="1000" dirty="0" smtClean="0">
                <a:solidFill>
                  <a:schemeClr val="accent1">
                    <a:lumMod val="75000"/>
                  </a:schemeClr>
                </a:solidFill>
              </a:rPr>
              <a:t>Penitenciarios para </a:t>
            </a:r>
            <a:r>
              <a:rPr lang="es-SV" sz="1000" dirty="0">
                <a:solidFill>
                  <a:schemeClr val="accent1">
                    <a:lumMod val="75000"/>
                  </a:schemeClr>
                </a:solidFill>
              </a:rPr>
              <a:t>identificar necesidades para el efectivo funcionamiento del Modelo </a:t>
            </a:r>
            <a:r>
              <a:rPr lang="es-SV" sz="1000" dirty="0" smtClean="0">
                <a:solidFill>
                  <a:schemeClr val="accent1">
                    <a:lumMod val="75000"/>
                  </a:schemeClr>
                </a:solidFill>
              </a:rPr>
              <a:t>de Gestión </a:t>
            </a:r>
            <a:r>
              <a:rPr lang="es-SV" sz="1000" dirty="0">
                <a:solidFill>
                  <a:schemeClr val="accent1">
                    <a:lumMod val="75000"/>
                  </a:schemeClr>
                </a:solidFill>
              </a:rPr>
              <a:t>Penitenciaria Yo </a:t>
            </a:r>
            <a:r>
              <a:rPr lang="es-SV" sz="1000" dirty="0" smtClean="0">
                <a:solidFill>
                  <a:schemeClr val="accent1">
                    <a:lumMod val="75000"/>
                  </a:schemeClr>
                </a:solidFill>
              </a:rPr>
              <a:t>cambio</a:t>
            </a:r>
            <a:r>
              <a:rPr lang="es-ES" sz="1000" dirty="0" smtClean="0">
                <a:solidFill>
                  <a:schemeClr val="accent1">
                    <a:lumMod val="75000"/>
                  </a:schemeClr>
                </a:solidFill>
              </a:rPr>
              <a:t>.</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Promover la ejecución de proyectos que contribuyan a la readaptación social </a:t>
            </a:r>
            <a:r>
              <a:rPr lang="es-SV" sz="1000" dirty="0" smtClean="0">
                <a:solidFill>
                  <a:schemeClr val="accent1">
                    <a:lumMod val="75000"/>
                  </a:schemeClr>
                </a:solidFill>
              </a:rPr>
              <a:t>y desarrollo </a:t>
            </a:r>
            <a:r>
              <a:rPr lang="es-SV" sz="1000" dirty="0">
                <a:solidFill>
                  <a:schemeClr val="accent1">
                    <a:lumMod val="75000"/>
                  </a:schemeClr>
                </a:solidFill>
              </a:rPr>
              <a:t>de las personas privadas de </a:t>
            </a:r>
            <a:r>
              <a:rPr lang="es-SV" sz="1000" dirty="0" smtClean="0">
                <a:solidFill>
                  <a:schemeClr val="accent1">
                    <a:lumMod val="75000"/>
                  </a:schemeClr>
                </a:solidFill>
              </a:rPr>
              <a:t>libertad.</a:t>
            </a:r>
          </a:p>
          <a:p>
            <a:pPr marL="228600" indent="-228600" algn="just">
              <a:buFont typeface="+mj-lt"/>
              <a:buAutoNum type="alphaLcPeriod"/>
            </a:pPr>
            <a:r>
              <a:rPr lang="es-SV" sz="1000" dirty="0">
                <a:solidFill>
                  <a:schemeClr val="accent1">
                    <a:lumMod val="75000"/>
                  </a:schemeClr>
                </a:solidFill>
              </a:rPr>
              <a:t>Apoyar los programas y/o proyectos de reinserción y rehabilitación del </a:t>
            </a:r>
            <a:r>
              <a:rPr lang="es-SV" sz="1000" dirty="0" smtClean="0">
                <a:solidFill>
                  <a:schemeClr val="accent1">
                    <a:lumMod val="75000"/>
                  </a:schemeClr>
                </a:solidFill>
              </a:rPr>
              <a:t>sistema penitenciario </a:t>
            </a:r>
            <a:r>
              <a:rPr lang="es-SV" sz="1000" dirty="0">
                <a:solidFill>
                  <a:schemeClr val="accent1">
                    <a:lumMod val="75000"/>
                  </a:schemeClr>
                </a:solidFill>
              </a:rPr>
              <a:t>con enfoque del Modelo de Gestión Penitenciaria Yo cambio</a:t>
            </a:r>
            <a:r>
              <a:rPr lang="es-ES" sz="1000" dirty="0" smtClean="0">
                <a:solidFill>
                  <a:schemeClr val="accent1">
                    <a:lumMod val="75000"/>
                  </a:schemeClr>
                </a:solidFill>
              </a:rPr>
              <a:t>.</a:t>
            </a:r>
          </a:p>
          <a:p>
            <a:pPr marL="228600" indent="-228600" algn="just">
              <a:buFont typeface="+mj-lt"/>
              <a:buAutoNum type="alphaLcPeriod"/>
            </a:pPr>
            <a:r>
              <a:rPr lang="es-SV" sz="1000" dirty="0">
                <a:solidFill>
                  <a:schemeClr val="accent1">
                    <a:lumMod val="75000"/>
                  </a:schemeClr>
                </a:solidFill>
              </a:rPr>
              <a:t>Atender necesidades de trabajo establecidos por la Subdirección </a:t>
            </a:r>
            <a:r>
              <a:rPr lang="es-SV" sz="1000" dirty="0" smtClean="0">
                <a:solidFill>
                  <a:schemeClr val="accent1">
                    <a:lumMod val="75000"/>
                  </a:schemeClr>
                </a:solidFill>
              </a:rPr>
              <a:t>General.</a:t>
            </a:r>
          </a:p>
          <a:p>
            <a:pPr marL="228600" indent="-228600" algn="just">
              <a:buFont typeface="+mj-lt"/>
              <a:buAutoNum type="alphaLcPeriod"/>
            </a:pPr>
            <a:r>
              <a:rPr lang="es-SV" sz="1000" dirty="0">
                <a:solidFill>
                  <a:schemeClr val="accent1">
                    <a:lumMod val="75000"/>
                  </a:schemeClr>
                </a:solidFill>
              </a:rPr>
              <a:t>Llevar datos estadísticos las personas privadas de libertad que participan en </a:t>
            </a:r>
            <a:r>
              <a:rPr lang="es-SV" sz="1000" dirty="0" smtClean="0">
                <a:solidFill>
                  <a:schemeClr val="accent1">
                    <a:lumMod val="75000"/>
                  </a:schemeClr>
                </a:solidFill>
              </a:rPr>
              <a:t>el Modelo </a:t>
            </a:r>
            <a:r>
              <a:rPr lang="es-SV" sz="1000" dirty="0">
                <a:solidFill>
                  <a:schemeClr val="accent1">
                    <a:lumMod val="75000"/>
                  </a:schemeClr>
                </a:solidFill>
              </a:rPr>
              <a:t>de Gestión Penitenciaria Yo </a:t>
            </a:r>
            <a:r>
              <a:rPr lang="es-SV" sz="1000" dirty="0" smtClean="0">
                <a:solidFill>
                  <a:schemeClr val="accent1">
                    <a:lumMod val="75000"/>
                  </a:schemeClr>
                </a:solidFill>
              </a:rPr>
              <a:t>cambio.</a:t>
            </a:r>
          </a:p>
          <a:p>
            <a:pPr marL="228600" indent="-228600" algn="just">
              <a:buFont typeface="+mj-lt"/>
              <a:buAutoNum type="alphaLcPeriod"/>
            </a:pPr>
            <a:r>
              <a:rPr lang="es-SV" sz="1000" dirty="0">
                <a:solidFill>
                  <a:schemeClr val="accent1">
                    <a:lumMod val="75000"/>
                  </a:schemeClr>
                </a:solidFill>
              </a:rPr>
              <a:t>Otras que la jefatura inmediata le asigne</a:t>
            </a:r>
            <a:r>
              <a:rPr lang="es-ES" sz="1000" dirty="0" smtClean="0">
                <a:solidFill>
                  <a:schemeClr val="accent1">
                    <a:lumMod val="75000"/>
                  </a:schemeClr>
                </a:solidFill>
              </a:rPr>
              <a:t>.</a:t>
            </a:r>
            <a:endParaRPr lang="es-SV" sz="1800" dirty="0" smtClean="0">
              <a:solidFill>
                <a:schemeClr val="accent1">
                  <a:lumMod val="75000"/>
                </a:schemeClr>
              </a:solidFill>
              <a:latin typeface="Oswald" charset="0"/>
            </a:endParaRPr>
          </a:p>
          <a:p>
            <a:pPr lvl="0" algn="ctr"/>
            <a:endParaRPr lang="es-SV" dirty="0" smtClean="0">
              <a:solidFill>
                <a:schemeClr val="accent1">
                  <a:lumMod val="75000"/>
                </a:schemeClr>
              </a:solidFill>
              <a:latin typeface="Oswald" charset="0"/>
            </a:endParaRP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r>
              <a:rPr lang="es-SV" dirty="0" smtClean="0">
                <a:solidFill>
                  <a:schemeClr val="accent1">
                    <a:lumMod val="75000"/>
                  </a:schemeClr>
                </a:solidFill>
                <a:latin typeface="Oswald" charset="0"/>
              </a:rPr>
              <a:t>Personal Femenino: 1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91430" y="339502"/>
            <a:ext cx="741682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300" b="1" dirty="0">
                <a:solidFill>
                  <a:schemeClr val="accent1">
                    <a:lumMod val="75000"/>
                  </a:schemeClr>
                </a:solidFill>
                <a:effectLst>
                  <a:outerShdw blurRad="38100" dist="38100" dir="2700000" algn="tl">
                    <a:srgbClr val="000000">
                      <a:alpha val="43137"/>
                    </a:srgbClr>
                  </a:outerShdw>
                </a:effectLst>
              </a:rPr>
              <a:t>Funcionario Responsable: </a:t>
            </a:r>
            <a:r>
              <a:rPr lang="es-SV" sz="1300" b="1" dirty="0" smtClean="0">
                <a:solidFill>
                  <a:schemeClr val="accent1">
                    <a:lumMod val="75000"/>
                  </a:schemeClr>
                </a:solidFill>
                <a:effectLst>
                  <a:outerShdw blurRad="38100" dist="38100" dir="2700000" algn="tl">
                    <a:srgbClr val="000000">
                      <a:alpha val="43137"/>
                    </a:srgbClr>
                  </a:outerShdw>
                </a:effectLst>
              </a:rPr>
              <a:t>Profesor Rodolfo Antonio Palacios Flores, Jefe de la Unidad Técnica Yo Cambio.</a:t>
            </a:r>
            <a:endParaRPr lang="es-ES" sz="130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2846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Diversificación del Trabajo Penitenciario.</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administrar y supervisar las Granjas Penitenciarias las cuales están enfocadas en el Régimen Abierto y Diversificación del Trabajo Penitenciario enfocado en el Régimen Cerrado del Sistema </a:t>
            </a:r>
            <a:r>
              <a:rPr lang="es-SV" sz="1800" dirty="0" smtClean="0">
                <a:solidFill>
                  <a:schemeClr val="accent1">
                    <a:lumMod val="75000"/>
                  </a:schemeClr>
                </a:solidFill>
                <a:latin typeface="Oswald" charset="0"/>
              </a:rPr>
              <a:t>Penitenciario.</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13159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Karla </a:t>
            </a:r>
            <a:r>
              <a:rPr lang="es-SV" sz="1400" b="1" dirty="0" err="1">
                <a:solidFill>
                  <a:schemeClr val="accent1">
                    <a:lumMod val="75000"/>
                  </a:schemeClr>
                </a:solidFill>
                <a:effectLst>
                  <a:outerShdw blurRad="38100" dist="38100" dir="2700000" algn="tl">
                    <a:srgbClr val="000000">
                      <a:alpha val="43137"/>
                    </a:srgbClr>
                  </a:outerShdw>
                </a:effectLst>
              </a:rPr>
              <a:t>Nathaly</a:t>
            </a:r>
            <a:r>
              <a:rPr lang="es-SV" sz="1400" b="1" dirty="0">
                <a:solidFill>
                  <a:schemeClr val="accent1">
                    <a:lumMod val="75000"/>
                  </a:schemeClr>
                </a:solidFill>
                <a:effectLst>
                  <a:outerShdw blurRad="38100" dist="38100" dir="2700000" algn="tl">
                    <a:srgbClr val="000000">
                      <a:alpha val="43137"/>
                    </a:srgbClr>
                  </a:outerShdw>
                </a:effectLst>
              </a:rPr>
              <a:t> Hernández </a:t>
            </a:r>
            <a:r>
              <a:rPr lang="es-SV" sz="1400" b="1" dirty="0" smtClean="0">
                <a:solidFill>
                  <a:schemeClr val="accent1">
                    <a:lumMod val="75000"/>
                  </a:schemeClr>
                </a:solidFill>
                <a:effectLst>
                  <a:outerShdw blurRad="38100" dist="38100" dir="2700000" algn="tl">
                    <a:srgbClr val="000000">
                      <a:alpha val="43137"/>
                    </a:srgbClr>
                  </a:outerShdw>
                </a:effectLst>
              </a:rPr>
              <a:t>Boquín</a:t>
            </a:r>
            <a:r>
              <a:rPr lang="es-SV" sz="1400" b="1" dirty="0">
                <a:solidFill>
                  <a:schemeClr val="accent1">
                    <a:lumMod val="75000"/>
                  </a:schemeClr>
                </a:solidFill>
                <a:effectLst>
                  <a:outerShdw blurRad="38100" dist="38100" dir="2700000" algn="tl">
                    <a:srgbClr val="000000">
                      <a:alpha val="43137"/>
                    </a:srgbClr>
                  </a:outerShdw>
                </a:effectLst>
              </a:rPr>
              <a:t>. Jefe de Diversificación del Trabajo Penitenciario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3676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Centro de Coordinación Post Penitenciario.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endParaRPr lang="es-SV" sz="1800"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como función principal Promover </a:t>
            </a:r>
            <a:r>
              <a:rPr lang="es-SV" sz="1800" dirty="0" smtClean="0">
                <a:solidFill>
                  <a:schemeClr val="accent1">
                    <a:lumMod val="75000"/>
                  </a:schemeClr>
                </a:solidFill>
                <a:latin typeface="Oswald" charset="0"/>
              </a:rPr>
              <a:t>la reinserción </a:t>
            </a:r>
            <a:r>
              <a:rPr lang="es-SV" sz="1800" dirty="0">
                <a:solidFill>
                  <a:schemeClr val="accent1">
                    <a:lumMod val="75000"/>
                  </a:schemeClr>
                </a:solidFill>
                <a:latin typeface="Oswald" charset="0"/>
              </a:rPr>
              <a:t>laboral de los </a:t>
            </a:r>
            <a:r>
              <a:rPr lang="es-SV" sz="1800" dirty="0" smtClean="0">
                <a:solidFill>
                  <a:schemeClr val="accent1">
                    <a:lumMod val="75000"/>
                  </a:schemeClr>
                </a:solidFill>
                <a:latin typeface="Oswald" charset="0"/>
              </a:rPr>
              <a:t>ex-condenados </a:t>
            </a:r>
            <a:r>
              <a:rPr lang="es-SV" sz="1800" dirty="0">
                <a:solidFill>
                  <a:schemeClr val="accent1">
                    <a:lumMod val="75000"/>
                  </a:schemeClr>
                </a:solidFill>
                <a:latin typeface="Oswald" charset="0"/>
              </a:rPr>
              <a:t>y mantener contacto fluido con todas </a:t>
            </a:r>
            <a:r>
              <a:rPr lang="es-SV" sz="1800" dirty="0" smtClean="0">
                <a:solidFill>
                  <a:schemeClr val="accent1">
                    <a:lumMod val="75000"/>
                  </a:schemeClr>
                </a:solidFill>
                <a:latin typeface="Oswald" charset="0"/>
              </a:rPr>
              <a:t>las instituciones </a:t>
            </a:r>
            <a:r>
              <a:rPr lang="es-SV" sz="1800" dirty="0">
                <a:solidFill>
                  <a:schemeClr val="accent1">
                    <a:lumMod val="75000"/>
                  </a:schemeClr>
                </a:solidFill>
                <a:latin typeface="Oswald" charset="0"/>
              </a:rPr>
              <a:t>o personas dedicadas a la asistencia </a:t>
            </a:r>
            <a:r>
              <a:rPr lang="es-SV" sz="1800" dirty="0" smtClean="0">
                <a:solidFill>
                  <a:schemeClr val="accent1">
                    <a:lumMod val="75000"/>
                  </a:schemeClr>
                </a:solidFill>
                <a:latin typeface="Oswald" charset="0"/>
              </a:rPr>
              <a:t>Post-Carcelaria.</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20359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René Alonso, Martínez Funes. Director del Centro de Coordinación Post Penitenciario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215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483518"/>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Coordinación Nacional de Educación.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como función principal promover programas </a:t>
            </a:r>
            <a:r>
              <a:rPr lang="es-SV" sz="1800" dirty="0" smtClean="0">
                <a:solidFill>
                  <a:schemeClr val="accent1">
                    <a:lumMod val="75000"/>
                  </a:schemeClr>
                </a:solidFill>
                <a:latin typeface="Oswald" charset="0"/>
              </a:rPr>
              <a:t>de educación </a:t>
            </a:r>
            <a:r>
              <a:rPr lang="es-SV" sz="1800" dirty="0">
                <a:solidFill>
                  <a:schemeClr val="accent1">
                    <a:lumMod val="75000"/>
                  </a:schemeClr>
                </a:solidFill>
                <a:latin typeface="Oswald" charset="0"/>
              </a:rPr>
              <a:t>Integral para los privados de </a:t>
            </a:r>
            <a:r>
              <a:rPr lang="es-SV" sz="1800" dirty="0" smtClean="0">
                <a:solidFill>
                  <a:schemeClr val="accent1">
                    <a:lumMod val="75000"/>
                  </a:schemeClr>
                </a:solidFill>
                <a:latin typeface="Oswald" charset="0"/>
              </a:rPr>
              <a:t>libertad, así como velar porque los centros escolares de los diferentes centros penales contraten personal docente que cumpla los requisitos exigidos por el Ministerio de Educación.</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131590"/>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Tarquino, Hernández Melara. </a:t>
            </a:r>
            <a:r>
              <a:rPr lang="es-SV" sz="1400" b="1" dirty="0" smtClean="0">
                <a:solidFill>
                  <a:schemeClr val="accent1">
                    <a:lumMod val="75000"/>
                  </a:schemeClr>
                </a:solidFill>
                <a:effectLst>
                  <a:outerShdw blurRad="38100" dist="38100" dir="2700000" algn="tl">
                    <a:srgbClr val="000000">
                      <a:alpha val="43137"/>
                    </a:srgbClr>
                  </a:outerShdw>
                </a:effectLst>
              </a:rPr>
              <a:t>Coordinación Nacional de Educación</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1058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55576" y="267494"/>
            <a:ext cx="7632848"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Gestión de Cooperación Nacional e Internacional.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 </a:t>
            </a:r>
          </a:p>
          <a:p>
            <a:pPr lvl="0"/>
            <a:r>
              <a:rPr lang="es-SV" sz="2800" dirty="0" smtClean="0">
                <a:solidFill>
                  <a:schemeClr val="accent1">
                    <a:lumMod val="75000"/>
                  </a:schemeClr>
                </a:solidFill>
                <a:latin typeface="Oswald" charset="0"/>
              </a:rPr>
              <a:t>En proceso.</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En Proceso			Personal Masculino: En proceso</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755576" y="1204408"/>
            <a:ext cx="754753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En proceso,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4214449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026" name="Picture 2" descr="C:\Users\Andrea\Pictures\cuadri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162" y="1289256"/>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ndrea\Pictures\cuadri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162" y="3205651"/>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170" name="Shape 170"/>
          <p:cNvSpPr txBox="1">
            <a:spLocks noGrp="1"/>
          </p:cNvSpPr>
          <p:nvPr>
            <p:ph type="ctrTitle" idx="4294967295"/>
          </p:nvPr>
        </p:nvSpPr>
        <p:spPr>
          <a:xfrm>
            <a:off x="5508104" y="123478"/>
            <a:ext cx="2881313" cy="915988"/>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5</a:t>
            </a:r>
            <a:endParaRPr lang="en" sz="6000" dirty="0">
              <a:solidFill>
                <a:srgbClr val="FF9900"/>
              </a:solidFill>
            </a:endParaRPr>
          </a:p>
        </p:txBody>
      </p:sp>
      <p:cxnSp>
        <p:nvCxnSpPr>
          <p:cNvPr id="3" name="2 Conector recto"/>
          <p:cNvCxnSpPr>
            <a:stCxn id="1026" idx="2"/>
            <a:endCxn id="9" idx="0"/>
          </p:cNvCxnSpPr>
          <p:nvPr/>
        </p:nvCxnSpPr>
        <p:spPr>
          <a:xfrm>
            <a:off x="4571226" y="2441384"/>
            <a:ext cx="0" cy="7642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4054096" y="1495988"/>
            <a:ext cx="1034259" cy="738664"/>
          </a:xfrm>
          <a:prstGeom prst="rect">
            <a:avLst/>
          </a:prstGeom>
          <a:noFill/>
        </p:spPr>
        <p:txBody>
          <a:bodyPr wrap="none" rtlCol="0">
            <a:spAutoFit/>
          </a:bodyPr>
          <a:lstStyle/>
          <a:p>
            <a:pPr algn="ctr"/>
            <a:r>
              <a:rPr lang="es-SV" dirty="0" smtClean="0">
                <a:latin typeface="Arial Narrow" pitchFamily="34" charset="0"/>
              </a:rPr>
              <a:t>Subdirección</a:t>
            </a:r>
          </a:p>
          <a:p>
            <a:pPr algn="ctr"/>
            <a:r>
              <a:rPr lang="es-SV" dirty="0">
                <a:latin typeface="Arial Narrow" pitchFamily="34" charset="0"/>
              </a:rPr>
              <a:t>d</a:t>
            </a:r>
            <a:r>
              <a:rPr lang="es-SV" dirty="0" smtClean="0">
                <a:latin typeface="Arial Narrow" pitchFamily="34" charset="0"/>
              </a:rPr>
              <a:t>e Asuntos</a:t>
            </a:r>
          </a:p>
          <a:p>
            <a:pPr algn="ctr"/>
            <a:r>
              <a:rPr lang="es-SV" dirty="0" smtClean="0">
                <a:latin typeface="Arial Narrow" pitchFamily="34" charset="0"/>
              </a:rPr>
              <a:t>Jurídicos</a:t>
            </a:r>
            <a:endParaRPr lang="es-SV" dirty="0">
              <a:latin typeface="Arial Narrow" pitchFamily="34" charset="0"/>
            </a:endParaRPr>
          </a:p>
        </p:txBody>
      </p:sp>
      <p:sp>
        <p:nvSpPr>
          <p:cNvPr id="14" name="13 CuadroTexto"/>
          <p:cNvSpPr txBox="1"/>
          <p:nvPr/>
        </p:nvSpPr>
        <p:spPr>
          <a:xfrm>
            <a:off x="4054365" y="3304661"/>
            <a:ext cx="1034257" cy="954107"/>
          </a:xfrm>
          <a:prstGeom prst="rect">
            <a:avLst/>
          </a:prstGeom>
          <a:noFill/>
        </p:spPr>
        <p:txBody>
          <a:bodyPr wrap="none" rtlCol="0">
            <a:spAutoFit/>
          </a:bodyPr>
          <a:lstStyle/>
          <a:p>
            <a:pPr algn="ctr"/>
            <a:r>
              <a:rPr lang="es-SV" dirty="0" smtClean="0">
                <a:latin typeface="Arial Narrow" pitchFamily="34" charset="0"/>
              </a:rPr>
              <a:t>Unidad de</a:t>
            </a:r>
          </a:p>
          <a:p>
            <a:pPr algn="ctr"/>
            <a:r>
              <a:rPr lang="es-SV" dirty="0" smtClean="0">
                <a:latin typeface="Arial Narrow" pitchFamily="34" charset="0"/>
              </a:rPr>
              <a:t>Registro y</a:t>
            </a:r>
          </a:p>
          <a:p>
            <a:pPr algn="ctr"/>
            <a:r>
              <a:rPr lang="es-SV" dirty="0" smtClean="0">
                <a:latin typeface="Arial Narrow" pitchFamily="34" charset="0"/>
              </a:rPr>
              <a:t>Control </a:t>
            </a:r>
          </a:p>
          <a:p>
            <a:pPr algn="ctr"/>
            <a:r>
              <a:rPr lang="es-SV" dirty="0" smtClean="0">
                <a:latin typeface="Arial Narrow" pitchFamily="34" charset="0"/>
              </a:rPr>
              <a:t>Penitenciario</a:t>
            </a:r>
            <a:endParaRPr lang="es-SV" dirty="0">
              <a:latin typeface="Arial Narrow" pitchFamily="34" charset="0"/>
            </a:endParaRPr>
          </a:p>
        </p:txBody>
      </p:sp>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5863" y="4127584"/>
            <a:ext cx="676217" cy="604406"/>
          </a:xfrm>
          <a:prstGeom prst="rect">
            <a:avLst/>
          </a:prstGeom>
        </p:spPr>
      </p:pic>
    </p:spTree>
    <p:extLst>
      <p:ext uri="{BB962C8B-B14F-4D97-AF65-F5344CB8AC3E}">
        <p14:creationId xmlns:p14="http://schemas.microsoft.com/office/powerpoint/2010/main" val="2406715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BB5D9"/>
        </a:solidFill>
        <a:effectLst/>
      </p:bgPr>
    </p:bg>
    <p:spTree>
      <p:nvGrpSpPr>
        <p:cNvPr id="1" name="Shape 156"/>
        <p:cNvGrpSpPr/>
        <p:nvPr/>
      </p:nvGrpSpPr>
      <p:grpSpPr>
        <a:xfrm>
          <a:off x="0" y="0"/>
          <a:ext cx="0" cy="0"/>
          <a:chOff x="0" y="0"/>
          <a:chExt cx="0" cy="0"/>
        </a:xfrm>
      </p:grpSpPr>
      <p:sp>
        <p:nvSpPr>
          <p:cNvPr id="4" name="Título 3"/>
          <p:cNvSpPr>
            <a:spLocks noGrp="1"/>
          </p:cNvSpPr>
          <p:nvPr>
            <p:ph type="ctrTitle"/>
          </p:nvPr>
        </p:nvSpPr>
        <p:spPr>
          <a:xfrm>
            <a:off x="84529" y="57209"/>
            <a:ext cx="8911860" cy="642333"/>
          </a:xfrm>
        </p:spPr>
        <p:txBody>
          <a:bodyPr/>
          <a:lstStyle/>
          <a:p>
            <a:pPr algn="ctr"/>
            <a:r>
              <a:rPr lang="es-ES" sz="3200" dirty="0" smtClean="0">
                <a:ln>
                  <a:solidFill>
                    <a:srgbClr val="2779C3"/>
                  </a:solidFill>
                </a:ln>
                <a:effectLst>
                  <a:outerShdw blurRad="38100" dist="38100" dir="2700000" algn="tl">
                    <a:srgbClr val="000000">
                      <a:alpha val="43137"/>
                    </a:srgbClr>
                  </a:outerShdw>
                </a:effectLst>
              </a:rPr>
              <a:t>Ministerio de Justicia y Seguridad P</a:t>
            </a:r>
            <a:r>
              <a:rPr lang="es-ES" sz="3200" dirty="0" smtClean="0">
                <a:ln>
                  <a:solidFill>
                    <a:srgbClr val="2779C3"/>
                  </a:solidFill>
                </a:ln>
                <a:effectLst>
                  <a:outerShdw blurRad="38100" dist="38100" dir="2700000" algn="tl">
                    <a:srgbClr val="000000">
                      <a:alpha val="43137"/>
                    </a:srgbClr>
                  </a:outerShdw>
                </a:effectLst>
                <a:latin typeface="+mj-lt"/>
              </a:rPr>
              <a:t>ú</a:t>
            </a:r>
            <a:r>
              <a:rPr lang="es-ES" sz="3200" dirty="0" smtClean="0">
                <a:ln>
                  <a:solidFill>
                    <a:srgbClr val="2779C3"/>
                  </a:solidFill>
                </a:ln>
                <a:effectLst>
                  <a:outerShdw blurRad="38100" dist="38100" dir="2700000" algn="tl">
                    <a:srgbClr val="000000">
                      <a:alpha val="43137"/>
                    </a:srgbClr>
                  </a:outerShdw>
                </a:effectLst>
              </a:rPr>
              <a:t>blica</a:t>
            </a:r>
            <a:endParaRPr lang="es-ES" sz="3200" dirty="0">
              <a:ln>
                <a:solidFill>
                  <a:srgbClr val="2779C3"/>
                </a:solidFill>
              </a:ln>
              <a:effectLst>
                <a:outerShdw blurRad="38100" dist="38100" dir="2700000" algn="tl">
                  <a:srgbClr val="000000">
                    <a:alpha val="43137"/>
                  </a:srgbClr>
                </a:outerShdw>
              </a:effectLst>
            </a:endParaRPr>
          </a:p>
        </p:txBody>
      </p:sp>
      <p:sp>
        <p:nvSpPr>
          <p:cNvPr id="3" name="Shape 229"/>
          <p:cNvSpPr txBox="1">
            <a:spLocks/>
          </p:cNvSpPr>
          <p:nvPr/>
        </p:nvSpPr>
        <p:spPr>
          <a:xfrm>
            <a:off x="179512" y="1059582"/>
            <a:ext cx="8784976" cy="3888432"/>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rPr>
              <a:t> </a:t>
            </a:r>
            <a:r>
              <a:rPr lang="es-SV" sz="1400" b="1" dirty="0" smtClean="0">
                <a:solidFill>
                  <a:schemeClr val="tx1">
                    <a:lumMod val="95000"/>
                    <a:lumOff val="5000"/>
                  </a:schemeClr>
                </a:solidFill>
              </a:rPr>
              <a:t>Ministerio de Justicia y Seguridad P</a:t>
            </a:r>
            <a:r>
              <a:rPr lang="es-SV" sz="1400" b="1" dirty="0" smtClean="0">
                <a:solidFill>
                  <a:schemeClr val="tx1">
                    <a:lumMod val="95000"/>
                    <a:lumOff val="5000"/>
                  </a:schemeClr>
                </a:solidFill>
                <a:latin typeface="+mj-lt"/>
              </a:rPr>
              <a:t>ú</a:t>
            </a:r>
            <a:r>
              <a:rPr lang="es-SV" sz="1400" b="1" dirty="0" smtClean="0">
                <a:solidFill>
                  <a:schemeClr val="tx1">
                    <a:lumMod val="95000"/>
                    <a:lumOff val="5000"/>
                  </a:schemeClr>
                </a:solidFill>
              </a:rPr>
              <a:t>blica. </a:t>
            </a:r>
            <a:r>
              <a:rPr lang="es-SV" sz="1400" dirty="0" smtClean="0">
                <a:solidFill>
                  <a:schemeClr val="tx1">
                    <a:lumMod val="95000"/>
                    <a:lumOff val="5000"/>
                  </a:schemeClr>
                </a:solidFill>
              </a:rPr>
              <a:t>Entidad </a:t>
            </a:r>
            <a:r>
              <a:rPr lang="es-SV" sz="1400" dirty="0">
                <a:solidFill>
                  <a:schemeClr val="tx1">
                    <a:lumMod val="95000"/>
                    <a:lumOff val="5000"/>
                  </a:schemeClr>
                </a:solidFill>
              </a:rPr>
              <a:t>encargada de </a:t>
            </a:r>
            <a:r>
              <a:rPr lang="es-SV" sz="1400" dirty="0" smtClean="0">
                <a:solidFill>
                  <a:schemeClr val="tx1">
                    <a:lumMod val="95000"/>
                    <a:lumOff val="5000"/>
                  </a:schemeClr>
                </a:solidFill>
              </a:rPr>
              <a:t>procurar </a:t>
            </a:r>
            <a:r>
              <a:rPr lang="es-SV" sz="1400" dirty="0">
                <a:solidFill>
                  <a:schemeClr val="tx1">
                    <a:lumMod val="95000"/>
                    <a:lumOff val="5000"/>
                  </a:schemeClr>
                </a:solidFill>
              </a:rPr>
              <a:t>la armonía social en el país, conservar y promover la paz, la tranquilidad interior y garantizar el libre ejercicio de los derechos y libertades de las personas, reducir la violencia y la delincuencia, reprimir el crimen y la corrupción, con estricto respeto a los derechos humanos, y procurar la rehabilitación de los privados de </a:t>
            </a:r>
            <a:r>
              <a:rPr lang="es-SV" sz="1400" dirty="0" smtClean="0">
                <a:solidFill>
                  <a:schemeClr val="tx1">
                    <a:lumMod val="95000"/>
                    <a:lumOff val="5000"/>
                  </a:schemeClr>
                </a:solidFill>
              </a:rPr>
              <a:t>libertad</a:t>
            </a:r>
            <a:r>
              <a:rPr lang="es-SV" sz="1400" dirty="0">
                <a:solidFill>
                  <a:schemeClr val="tx1">
                    <a:lumMod val="95000"/>
                    <a:lumOff val="5000"/>
                  </a:schemeClr>
                </a:solidFill>
              </a:rPr>
              <a:t>.</a:t>
            </a:r>
          </a:p>
          <a:p>
            <a:pPr algn="just"/>
            <a:endParaRPr lang="es-SV" sz="1400" dirty="0">
              <a:solidFill>
                <a:schemeClr val="tx1">
                  <a:lumMod val="95000"/>
                  <a:lumOff val="5000"/>
                </a:schemeClr>
              </a:solidFill>
            </a:endParaRPr>
          </a:p>
          <a:p>
            <a:pPr>
              <a:buNone/>
            </a:pPr>
            <a:r>
              <a:rPr lang="es-SV" sz="1400" dirty="0">
                <a:solidFill>
                  <a:schemeClr val="tx1">
                    <a:lumMod val="95000"/>
                    <a:lumOff val="5000"/>
                  </a:schemeClr>
                </a:solidFill>
              </a:rPr>
              <a:t>Las principales competencias del ministerio </a:t>
            </a:r>
            <a:r>
              <a:rPr lang="es-SV" sz="1400" dirty="0" smtClean="0">
                <a:solidFill>
                  <a:schemeClr val="tx1">
                    <a:lumMod val="95000"/>
                    <a:lumOff val="5000"/>
                  </a:schemeClr>
                </a:solidFill>
              </a:rPr>
              <a:t>son:</a:t>
            </a:r>
            <a:endParaRPr lang="es-SV" sz="1400" dirty="0">
              <a:solidFill>
                <a:schemeClr val="tx1">
                  <a:lumMod val="95000"/>
                  <a:lumOff val="5000"/>
                </a:schemeClr>
              </a:solidFill>
            </a:endParaRPr>
          </a:p>
          <a:p>
            <a:pPr algn="just"/>
            <a:endParaRPr lang="es-SV" sz="1400" dirty="0">
              <a:solidFill>
                <a:schemeClr val="tx1">
                  <a:lumMod val="95000"/>
                  <a:lumOff val="5000"/>
                </a:schemeClr>
              </a:solidFill>
            </a:endParaRPr>
          </a:p>
          <a:p>
            <a:pPr marL="285750" indent="-285750" algn="just">
              <a:buFont typeface="Wingdings" pitchFamily="2" charset="2"/>
              <a:buChar char="q"/>
            </a:pPr>
            <a:r>
              <a:rPr lang="es-SV" sz="1400" dirty="0">
                <a:solidFill>
                  <a:schemeClr val="tx1">
                    <a:lumMod val="95000"/>
                    <a:lumOff val="5000"/>
                  </a:schemeClr>
                </a:solidFill>
              </a:rPr>
              <a:t>    Servir como medio de comunicación y coordinación entre el Órgano Ejecutivo, con la Corte Suprema de Justicia, el Ministerio Público, la Comisión Coordinadora del Sector Justicia y Consejo Nacional de la Judicatura, en materias relacionadas con las políticas de seguridad pública;</a:t>
            </a:r>
          </a:p>
          <a:p>
            <a:pPr marL="285750" indent="-285750" algn="just">
              <a:buFont typeface="Wingdings" pitchFamily="2" charset="2"/>
              <a:buChar char="q"/>
            </a:pPr>
            <a:r>
              <a:rPr lang="es-SV" sz="1400" dirty="0">
                <a:solidFill>
                  <a:schemeClr val="tx1">
                    <a:lumMod val="95000"/>
                    <a:lumOff val="5000"/>
                  </a:schemeClr>
                </a:solidFill>
              </a:rPr>
              <a:t>    Ejercer, en representación del Presidente de la República y bajo sus directas instrucciones, la organización, conducción y mantenimiento de la Policía Nacional Civil, y la Academia Nacional de Seguridad Pública;</a:t>
            </a:r>
          </a:p>
          <a:p>
            <a:pPr marL="285750" indent="-285750" algn="just">
              <a:buFont typeface="Wingdings" pitchFamily="2" charset="2"/>
              <a:buChar char="q"/>
            </a:pPr>
            <a:r>
              <a:rPr lang="es-SV" sz="1400" dirty="0">
                <a:solidFill>
                  <a:schemeClr val="tx1">
                    <a:lumMod val="95000"/>
                    <a:lumOff val="5000"/>
                  </a:schemeClr>
                </a:solidFill>
              </a:rPr>
              <a:t>    Coordinar los esfuerzos contra el crimen organizado, el lavado de dinero y la corrupción, así como apoyar la prevención integral del consumo y uso indebido de drogas, su control, fiscalización y el tratamiento y rehabilitación de adictos; así como dar cumplimiento a los compromisos internacionales adquiridos en esta materia; y</a:t>
            </a:r>
          </a:p>
          <a:p>
            <a:pPr marL="285750" indent="-285750" algn="just">
              <a:buFont typeface="Wingdings" pitchFamily="2" charset="2"/>
              <a:buChar char="q"/>
            </a:pPr>
            <a:r>
              <a:rPr lang="es-SV" sz="1400" dirty="0">
                <a:solidFill>
                  <a:schemeClr val="tx1">
                    <a:lumMod val="95000"/>
                    <a:lumOff val="5000"/>
                  </a:schemeClr>
                </a:solidFill>
              </a:rPr>
              <a:t>    Fijar la política penitenciaria del Estado, de conformidad con los principios que rigen la ley, así como organizar, dirigir, mantener y vigilar los centros penitenciarios, procurando la rehabilitación del recluso y su reinserción en la sociedad</a:t>
            </a:r>
            <a:r>
              <a:rPr lang="es-SV" sz="1400" dirty="0" smtClean="0">
                <a:solidFill>
                  <a:schemeClr val="tx1">
                    <a:lumMod val="95000"/>
                    <a:lumOff val="5000"/>
                  </a:schemeClr>
                </a:solidFill>
              </a:rPr>
              <a:t>.</a:t>
            </a:r>
            <a:endParaRPr lang="es-SV" sz="1400" b="1" dirty="0" smtClean="0">
              <a:solidFill>
                <a:schemeClr val="tx1">
                  <a:lumMod val="95000"/>
                  <a:lumOff val="5000"/>
                </a:schemeClr>
              </a:solidFill>
            </a:endParaRPr>
          </a:p>
          <a:p>
            <a:pPr>
              <a:buFont typeface="Oswald"/>
              <a:buNone/>
            </a:pPr>
            <a:endParaRPr lang="es-ES" sz="1250" dirty="0" smtClean="0">
              <a:solidFill>
                <a:schemeClr val="tx1">
                  <a:lumMod val="95000"/>
                  <a:lumOff val="5000"/>
                </a:schemeClr>
              </a:solidFill>
            </a:endParaRPr>
          </a:p>
        </p:txBody>
      </p:sp>
      <p:pic>
        <p:nvPicPr>
          <p:cNvPr id="5" name="4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501795"/>
            <a:ext cx="666862" cy="604406"/>
          </a:xfrm>
          <a:prstGeom prst="rect">
            <a:avLst/>
          </a:prstGeom>
        </p:spPr>
      </p:pic>
      <p:sp>
        <p:nvSpPr>
          <p:cNvPr id="6" name="Shape 229"/>
          <p:cNvSpPr txBox="1">
            <a:spLocks/>
          </p:cNvSpPr>
          <p:nvPr/>
        </p:nvSpPr>
        <p:spPr>
          <a:xfrm>
            <a:off x="1043608" y="555526"/>
            <a:ext cx="691276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rPr>
              <a:t> </a:t>
            </a:r>
            <a:r>
              <a:rPr lang="es-SV" sz="1400" b="1" dirty="0">
                <a:solidFill>
                  <a:schemeClr val="tx1">
                    <a:lumMod val="95000"/>
                    <a:lumOff val="5000"/>
                  </a:schemeClr>
                </a:solidFill>
              </a:rPr>
              <a:t>Funcionario Responsable: </a:t>
            </a:r>
            <a:endParaRPr lang="es-SV" sz="1400" b="1" dirty="0" smtClean="0">
              <a:solidFill>
                <a:schemeClr val="tx1">
                  <a:lumMod val="95000"/>
                  <a:lumOff val="5000"/>
                </a:schemeClr>
              </a:solidFill>
            </a:endParaRPr>
          </a:p>
          <a:p>
            <a:pPr algn="just">
              <a:buNone/>
            </a:pPr>
            <a:r>
              <a:rPr lang="es-SV" sz="1400" b="1" dirty="0" smtClean="0">
                <a:solidFill>
                  <a:schemeClr val="tx1">
                    <a:lumMod val="95000"/>
                    <a:lumOff val="5000"/>
                  </a:schemeClr>
                </a:solidFill>
              </a:rPr>
              <a:t>Comisionado </a:t>
            </a:r>
            <a:r>
              <a:rPr lang="es-SV" sz="1400" b="1" dirty="0">
                <a:solidFill>
                  <a:schemeClr val="tx1">
                    <a:lumMod val="95000"/>
                    <a:lumOff val="5000"/>
                  </a:schemeClr>
                </a:solidFill>
              </a:rPr>
              <a:t>Mauricio Ernesto Ramírez </a:t>
            </a:r>
            <a:r>
              <a:rPr lang="es-SV" sz="1400" b="1" dirty="0" smtClean="0">
                <a:solidFill>
                  <a:schemeClr val="tx1">
                    <a:lumMod val="95000"/>
                    <a:lumOff val="5000"/>
                  </a:schemeClr>
                </a:solidFill>
              </a:rPr>
              <a:t>Landaverde. Ministro de Justicia y Seguridad P</a:t>
            </a:r>
            <a:r>
              <a:rPr lang="es-SV" sz="1400" b="1" dirty="0" smtClean="0">
                <a:solidFill>
                  <a:schemeClr val="tx1">
                    <a:lumMod val="95000"/>
                    <a:lumOff val="5000"/>
                  </a:schemeClr>
                </a:solidFill>
                <a:latin typeface="+mj-lt"/>
              </a:rPr>
              <a:t>ú</a:t>
            </a:r>
            <a:r>
              <a:rPr lang="es-SV" sz="1400" b="1" dirty="0" smtClean="0">
                <a:solidFill>
                  <a:schemeClr val="tx1">
                    <a:lumMod val="95000"/>
                    <a:lumOff val="5000"/>
                  </a:schemeClr>
                </a:solidFill>
              </a:rPr>
              <a:t>blica </a:t>
            </a:r>
            <a:endParaRPr lang="es-ES" sz="1250"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Registro y Control Penitenciario.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Elaborar expedientes y fichas de cada interno que ingresa al sistema penitenciario, </a:t>
            </a:r>
            <a:r>
              <a:rPr lang="es-SV" sz="1800" dirty="0" smtClean="0">
                <a:solidFill>
                  <a:schemeClr val="accent1">
                    <a:lumMod val="75000"/>
                  </a:schemeClr>
                </a:solidFill>
                <a:latin typeface="Oswald" charset="0"/>
              </a:rPr>
              <a:t>supervisar </a:t>
            </a:r>
            <a:r>
              <a:rPr lang="es-SV" sz="1800" dirty="0">
                <a:solidFill>
                  <a:schemeClr val="accent1">
                    <a:lumMod val="75000"/>
                  </a:schemeClr>
                </a:solidFill>
                <a:latin typeface="Oswald" charset="0"/>
              </a:rPr>
              <a:t>el registro y actualización de información de privados(as) de libertad en </a:t>
            </a:r>
            <a:r>
              <a:rPr lang="es-SV" sz="1800" dirty="0" smtClean="0">
                <a:solidFill>
                  <a:schemeClr val="accent1">
                    <a:lumMod val="75000"/>
                  </a:schemeClr>
                </a:solidFill>
                <a:latin typeface="Oswald" charset="0"/>
              </a:rPr>
              <a:t>el Sistema </a:t>
            </a:r>
            <a:r>
              <a:rPr lang="es-SV" sz="1800" dirty="0">
                <a:solidFill>
                  <a:schemeClr val="accent1">
                    <a:lumMod val="75000"/>
                  </a:schemeClr>
                </a:solidFill>
                <a:latin typeface="Oswald" charset="0"/>
              </a:rPr>
              <a:t>de Información Penitenciaria (SIPE), Emisión de Antecedentes </a:t>
            </a:r>
            <a:r>
              <a:rPr lang="es-SV" sz="1800" dirty="0" smtClean="0">
                <a:solidFill>
                  <a:schemeClr val="accent1">
                    <a:lumMod val="75000"/>
                  </a:schemeClr>
                </a:solidFill>
                <a:latin typeface="Oswald" charset="0"/>
              </a:rPr>
              <a:t>Penales, entre otros.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25		Personal Masculino: 17</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059582"/>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Luis de Jes</a:t>
            </a:r>
            <a:r>
              <a:rPr lang="es-SV" sz="1400" b="1" dirty="0">
                <a:solidFill>
                  <a:schemeClr val="accent1">
                    <a:lumMod val="75000"/>
                  </a:schemeClr>
                </a:solidFill>
                <a:effectLst>
                  <a:outerShdw blurRad="38100" dist="38100" dir="2700000" algn="tl">
                    <a:srgbClr val="000000">
                      <a:alpha val="43137"/>
                    </a:srgbClr>
                  </a:outerShdw>
                </a:effectLst>
                <a:latin typeface="Noto Sans" pitchFamily="34"/>
                <a:ea typeface="Noto Sans" pitchFamily="34"/>
                <a:cs typeface="Noto Sans" pitchFamily="34"/>
              </a:rPr>
              <a:t>ú</a:t>
            </a:r>
            <a:r>
              <a:rPr lang="es-SV" sz="1400" b="1" dirty="0">
                <a:solidFill>
                  <a:schemeClr val="accent1">
                    <a:lumMod val="75000"/>
                  </a:schemeClr>
                </a:solidFill>
                <a:effectLst>
                  <a:outerShdw blurRad="38100" dist="38100" dir="2700000" algn="tl">
                    <a:srgbClr val="000000">
                      <a:alpha val="43137"/>
                    </a:srgbClr>
                  </a:outerShdw>
                </a:effectLst>
              </a:rPr>
              <a:t>s de la O Tobar. Jefa de Unidad de Registro y Control Penitenciario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8912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151288" y="72009"/>
            <a:ext cx="2584327" cy="5020021"/>
            <a:chOff x="251520" y="907554"/>
            <a:chExt cx="1680023" cy="4184476"/>
          </a:xfrm>
        </p:grpSpPr>
        <p:pic>
          <p:nvPicPr>
            <p:cNvPr id="15" name="14 Imagen"/>
            <p:cNvPicPr>
              <a:picLocks noChangeAspect="1"/>
            </p:cNvPicPr>
            <p:nvPr/>
          </p:nvPicPr>
          <p:blipFill rotWithShape="1">
            <a:blip r:embed="rId2">
              <a:extLst>
                <a:ext uri="{28A0092B-C50C-407E-A947-70E740481C1C}">
                  <a14:useLocalDpi xmlns:a14="http://schemas.microsoft.com/office/drawing/2010/main" val="0"/>
                </a:ext>
              </a:extLst>
            </a:blip>
            <a:srcRect l="17368" t="61172" r="65264" b="14107"/>
            <a:stretch/>
          </p:blipFill>
          <p:spPr>
            <a:xfrm>
              <a:off x="251520" y="1779664"/>
              <a:ext cx="1680023" cy="3312366"/>
            </a:xfrm>
            <a:prstGeom prst="rect">
              <a:avLst/>
            </a:prstGeom>
          </p:spPr>
        </p:pic>
        <p:sp>
          <p:nvSpPr>
            <p:cNvPr id="5" name="4 Rectángulo"/>
            <p:cNvSpPr/>
            <p:nvPr/>
          </p:nvSpPr>
          <p:spPr>
            <a:xfrm>
              <a:off x="1403648" y="967035"/>
              <a:ext cx="527895" cy="141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6" name="15 Rectángulo"/>
            <p:cNvSpPr/>
            <p:nvPr/>
          </p:nvSpPr>
          <p:spPr>
            <a:xfrm>
              <a:off x="251520" y="967036"/>
              <a:ext cx="624253" cy="740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7" name="16 Imagen"/>
            <p:cNvPicPr>
              <a:picLocks noChangeAspect="1"/>
            </p:cNvPicPr>
            <p:nvPr/>
          </p:nvPicPr>
          <p:blipFill rotWithShape="1">
            <a:blip r:embed="rId2">
              <a:extLst>
                <a:ext uri="{28A0092B-C50C-407E-A947-70E740481C1C}">
                  <a14:useLocalDpi xmlns:a14="http://schemas.microsoft.com/office/drawing/2010/main" val="0"/>
                </a:ext>
              </a:extLst>
            </a:blip>
            <a:srcRect l="23635" t="49704" r="70814" b="44434"/>
            <a:stretch/>
          </p:blipFill>
          <p:spPr>
            <a:xfrm>
              <a:off x="866723" y="1066170"/>
              <a:ext cx="536925" cy="785500"/>
            </a:xfrm>
            <a:prstGeom prst="rect">
              <a:avLst/>
            </a:prstGeom>
          </p:spPr>
        </p:pic>
        <p:sp>
          <p:nvSpPr>
            <p:cNvPr id="18" name="17 Rectángulo"/>
            <p:cNvSpPr/>
            <p:nvPr/>
          </p:nvSpPr>
          <p:spPr>
            <a:xfrm>
              <a:off x="803499" y="907554"/>
              <a:ext cx="576064" cy="195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sp>
        <p:nvSpPr>
          <p:cNvPr id="3" name="Shape 170"/>
          <p:cNvSpPr txBox="1">
            <a:spLocks/>
          </p:cNvSpPr>
          <p:nvPr/>
        </p:nvSpPr>
        <p:spPr>
          <a:xfrm>
            <a:off x="5940152" y="51470"/>
            <a:ext cx="2880320" cy="91556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n" sz="6000" dirty="0" smtClean="0">
                <a:solidFill>
                  <a:srgbClr val="FF9900"/>
                </a:solidFill>
              </a:rPr>
              <a:t>PARTE 6</a:t>
            </a:r>
            <a:endParaRPr lang="en" sz="6000" dirty="0">
              <a:solidFill>
                <a:srgbClr val="FF9900"/>
              </a:solidFill>
            </a:endParaRPr>
          </a:p>
        </p:txBody>
      </p:sp>
      <p:sp>
        <p:nvSpPr>
          <p:cNvPr id="6" name="5 Rectángulo"/>
          <p:cNvSpPr/>
          <p:nvPr/>
        </p:nvSpPr>
        <p:spPr>
          <a:xfrm>
            <a:off x="2979512" y="123478"/>
            <a:ext cx="817137"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7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1491630"/>
            <a:ext cx="537289" cy="480231"/>
          </a:xfrm>
          <a:prstGeom prst="rect">
            <a:avLst/>
          </a:prstGeom>
        </p:spPr>
      </p:pic>
      <p:pic>
        <p:nvPicPr>
          <p:cNvPr id="9" name="8 Imagen">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990" y="1587464"/>
            <a:ext cx="537289" cy="480231"/>
          </a:xfrm>
          <a:prstGeom prst="rect">
            <a:avLst/>
          </a:prstGeom>
        </p:spPr>
      </p:pic>
      <p:pic>
        <p:nvPicPr>
          <p:cNvPr id="10" name="9 Imagen">
            <a:hlinkClick r:id="rId6"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4871" y="2379551"/>
            <a:ext cx="537289" cy="480231"/>
          </a:xfrm>
          <a:prstGeom prst="rect">
            <a:avLst/>
          </a:prstGeom>
        </p:spPr>
      </p:pic>
      <p:pic>
        <p:nvPicPr>
          <p:cNvPr id="11" name="10 Imagen">
            <a:hlinkClick r:id="rId7"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990" y="2414187"/>
            <a:ext cx="537289" cy="480231"/>
          </a:xfrm>
          <a:prstGeom prst="rect">
            <a:avLst/>
          </a:prstGeom>
        </p:spPr>
      </p:pic>
      <p:pic>
        <p:nvPicPr>
          <p:cNvPr id="12" name="11 Imagen">
            <a:hlinkClick r:id="rId8"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3219822"/>
            <a:ext cx="537289" cy="480231"/>
          </a:xfrm>
          <a:prstGeom prst="rect">
            <a:avLst/>
          </a:prstGeom>
        </p:spPr>
      </p:pic>
      <p:pic>
        <p:nvPicPr>
          <p:cNvPr id="13" name="12 Imagen">
            <a:hlinkClick r:id="rId9"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3265070"/>
            <a:ext cx="537289" cy="480231"/>
          </a:xfrm>
          <a:prstGeom prst="rect">
            <a:avLst/>
          </a:prstGeom>
        </p:spPr>
      </p:pic>
      <p:pic>
        <p:nvPicPr>
          <p:cNvPr id="14" name="13 Imagen">
            <a:hlinkClick r:id="rId7"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4587974"/>
            <a:ext cx="537289" cy="480231"/>
          </a:xfrm>
          <a:prstGeom prst="rect">
            <a:avLst/>
          </a:prstGeom>
        </p:spPr>
      </p:pic>
    </p:spTree>
    <p:extLst>
      <p:ext uri="{BB962C8B-B14F-4D97-AF65-F5344CB8AC3E}">
        <p14:creationId xmlns:p14="http://schemas.microsoft.com/office/powerpoint/2010/main" val="39087465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195486"/>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Médico Odontológico.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Dise</a:t>
            </a:r>
            <a:r>
              <a:rPr lang="es-SV" sz="1800" dirty="0">
                <a:solidFill>
                  <a:schemeClr val="accent1">
                    <a:lumMod val="75000"/>
                  </a:schemeClr>
                </a:solidFill>
                <a:latin typeface="+mj-lt"/>
                <a:ea typeface="MS PGothic" pitchFamily="34" charset="-128"/>
              </a:rPr>
              <a:t>ñ</a:t>
            </a:r>
            <a:r>
              <a:rPr lang="es-SV" sz="1800" dirty="0">
                <a:solidFill>
                  <a:schemeClr val="accent1">
                    <a:lumMod val="75000"/>
                  </a:schemeClr>
                </a:solidFill>
                <a:latin typeface="Oswald" charset="0"/>
              </a:rPr>
              <a:t>ar los formatos necesarios para el adecuado control y seguimiento de </a:t>
            </a:r>
            <a:r>
              <a:rPr lang="es-SV" sz="1800" dirty="0" smtClean="0">
                <a:solidFill>
                  <a:schemeClr val="accent1">
                    <a:lumMod val="75000"/>
                  </a:schemeClr>
                </a:solidFill>
                <a:latin typeface="Oswald" charset="0"/>
              </a:rPr>
              <a:t>la información </a:t>
            </a:r>
            <a:r>
              <a:rPr lang="es-SV" sz="1800" dirty="0">
                <a:solidFill>
                  <a:schemeClr val="accent1">
                    <a:lumMod val="75000"/>
                  </a:schemeClr>
                </a:solidFill>
                <a:latin typeface="Oswald" charset="0"/>
              </a:rPr>
              <a:t>referente a la salud de los privados y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Analizar los datos de atención de salud relativos a consultas médicas y </a:t>
            </a:r>
            <a:r>
              <a:rPr lang="es-SV" sz="1800" dirty="0" smtClean="0">
                <a:solidFill>
                  <a:schemeClr val="accent1">
                    <a:lumMod val="75000"/>
                  </a:schemeClr>
                </a:solidFill>
                <a:latin typeface="Oswald" charset="0"/>
              </a:rPr>
              <a:t>odontológicas, enfermedades </a:t>
            </a:r>
            <a:r>
              <a:rPr lang="es-SV" sz="1800" dirty="0">
                <a:solidFill>
                  <a:schemeClr val="accent1">
                    <a:lumMod val="75000"/>
                  </a:schemeClr>
                </a:solidFill>
                <a:latin typeface="Oswald" charset="0"/>
              </a:rPr>
              <a:t>más frecuentes, existencias en farmacias, etc., recibidos de cada </a:t>
            </a:r>
            <a:r>
              <a:rPr lang="es-SV" sz="1800" dirty="0" smtClean="0">
                <a:solidFill>
                  <a:schemeClr val="accent1">
                    <a:lumMod val="75000"/>
                  </a:schemeClr>
                </a:solidFill>
                <a:latin typeface="Oswald" charset="0"/>
              </a:rPr>
              <a:t>centro penitenciario </a:t>
            </a:r>
            <a:r>
              <a:rPr lang="es-SV" sz="1800" dirty="0">
                <a:solidFill>
                  <a:schemeClr val="accent1">
                    <a:lumMod val="75000"/>
                  </a:schemeClr>
                </a:solidFill>
                <a:latin typeface="Oswald" charset="0"/>
              </a:rPr>
              <a:t>y emitir informe trimestral.</a:t>
            </a:r>
          </a:p>
          <a:p>
            <a:pPr marL="285750" lvl="0" indent="-285750" algn="just">
              <a:buFont typeface="Arial" pitchFamily="34" charset="0"/>
              <a:buChar char="•"/>
            </a:pPr>
            <a:r>
              <a:rPr lang="es-SV" sz="1800" dirty="0">
                <a:solidFill>
                  <a:schemeClr val="accent1">
                    <a:lumMod val="75000"/>
                  </a:schemeClr>
                </a:solidFill>
                <a:latin typeface="Oswald" charset="0"/>
              </a:rPr>
              <a:t>Identificar el personal médico y paramédico necesario para cubrir eficientemente </a:t>
            </a:r>
            <a:r>
              <a:rPr lang="es-SV" sz="1800" dirty="0" smtClean="0">
                <a:solidFill>
                  <a:schemeClr val="accent1">
                    <a:lumMod val="75000"/>
                  </a:schemeClr>
                </a:solidFill>
                <a:latin typeface="Oswald" charset="0"/>
              </a:rPr>
              <a:t>las áreas </a:t>
            </a:r>
            <a:r>
              <a:rPr lang="es-SV" sz="1800" dirty="0">
                <a:solidFill>
                  <a:schemeClr val="accent1">
                    <a:lumMod val="75000"/>
                  </a:schemeClr>
                </a:solidFill>
                <a:latin typeface="Oswald" charset="0"/>
              </a:rPr>
              <a:t>de salud de los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Solicitar equipo médico, medicamentos e insumos médico-odontológicos en </a:t>
            </a:r>
            <a:r>
              <a:rPr lang="es-SV" sz="1800" dirty="0" smtClean="0">
                <a:solidFill>
                  <a:schemeClr val="accent1">
                    <a:lumMod val="75000"/>
                  </a:schemeClr>
                </a:solidFill>
                <a:latin typeface="Oswald" charset="0"/>
              </a:rPr>
              <a:t>forma oportuna</a:t>
            </a:r>
            <a:r>
              <a:rPr lang="es-SV" sz="1800" dirty="0">
                <a:solidFill>
                  <a:schemeClr val="accent1">
                    <a:lumMod val="75000"/>
                  </a:schemeClr>
                </a:solidFill>
                <a:latin typeface="Oswald" charset="0"/>
              </a:rPr>
              <a:t>, para el abastecimiento de las clínicas penitenciarias, entre otras funciones.</a:t>
            </a: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8</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Dr. </a:t>
            </a:r>
            <a:r>
              <a:rPr lang="es-SV" sz="1400" b="1" dirty="0">
                <a:solidFill>
                  <a:schemeClr val="accent1">
                    <a:lumMod val="75000"/>
                  </a:schemeClr>
                </a:solidFill>
                <a:effectLst>
                  <a:outerShdw blurRad="38100" dist="38100" dir="2700000" algn="tl">
                    <a:srgbClr val="000000">
                      <a:alpha val="43137"/>
                    </a:srgbClr>
                  </a:outerShdw>
                </a:effectLst>
              </a:rPr>
              <a:t>Alejandro Manuel Qui</a:t>
            </a:r>
            <a:r>
              <a:rPr lang="es-SV" sz="1400" b="1" dirty="0">
                <a:solidFill>
                  <a:schemeClr val="accent1">
                    <a:lumMod val="75000"/>
                  </a:schemeClr>
                </a:solidFill>
                <a:effectLst>
                  <a:outerShdw blurRad="38100" dist="38100" dir="2700000" algn="tl">
                    <a:srgbClr val="000000">
                      <a:alpha val="43137"/>
                    </a:srgbClr>
                  </a:outerShdw>
                </a:effectLst>
                <a:latin typeface="Noto Sans Armenian" pitchFamily="34"/>
              </a:rPr>
              <a:t>ñ</a:t>
            </a:r>
            <a:r>
              <a:rPr lang="es-SV" sz="1400" b="1" dirty="0">
                <a:solidFill>
                  <a:schemeClr val="accent1">
                    <a:lumMod val="75000"/>
                  </a:schemeClr>
                </a:solidFill>
                <a:effectLst>
                  <a:outerShdw blurRad="38100" dist="38100" dir="2700000" algn="tl">
                    <a:srgbClr val="000000">
                      <a:alpha val="43137"/>
                    </a:srgbClr>
                  </a:outerShdw>
                </a:effectLst>
              </a:rPr>
              <a:t>onez Celis. Jefe de </a:t>
            </a:r>
            <a:r>
              <a:rPr lang="es-SV" sz="1400" b="1" dirty="0" smtClean="0">
                <a:solidFill>
                  <a:schemeClr val="accent1">
                    <a:lumMod val="75000"/>
                  </a:schemeClr>
                </a:solidFill>
                <a:effectLst>
                  <a:outerShdw blurRad="38100" dist="38100" dir="2700000" algn="tl">
                    <a:srgbClr val="000000">
                      <a:alpha val="43137"/>
                    </a:srgbClr>
                  </a:outerShdw>
                </a:effectLst>
              </a:rPr>
              <a:t>Departamento </a:t>
            </a:r>
            <a:r>
              <a:rPr lang="es-SV" sz="1400" b="1" dirty="0">
                <a:solidFill>
                  <a:schemeClr val="accent1">
                    <a:lumMod val="75000"/>
                  </a:schemeClr>
                </a:solidFill>
                <a:effectLst>
                  <a:outerShdw blurRad="38100" dist="38100" dir="2700000" algn="tl">
                    <a:srgbClr val="000000">
                      <a:alpha val="43137"/>
                    </a:srgbClr>
                  </a:outerShdw>
                </a:effectLst>
              </a:rPr>
              <a:t>Médica-odontológica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5641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a:hlinkClick r:id="rId2" action="ppaction://hlinksldjump"/>
          </p:cNvPr>
          <p:cNvSpPr/>
          <p:nvPr/>
        </p:nvSpPr>
        <p:spPr>
          <a:xfrm>
            <a:off x="683568" y="339502"/>
            <a:ext cx="7776864" cy="46085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Recursos Humanos.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Promover un buen ambiente laboral a través de la ejecución de programas </a:t>
            </a:r>
            <a:r>
              <a:rPr lang="es-SV" sz="1800" dirty="0" smtClean="0">
                <a:solidFill>
                  <a:schemeClr val="accent1">
                    <a:lumMod val="75000"/>
                  </a:schemeClr>
                </a:solidFill>
                <a:latin typeface="Oswald" charset="0"/>
              </a:rPr>
              <a:t>recreativos, culturales</a:t>
            </a:r>
            <a:r>
              <a:rPr lang="es-SV" sz="1800" dirty="0">
                <a:solidFill>
                  <a:schemeClr val="accent1">
                    <a:lumMod val="75000"/>
                  </a:schemeClr>
                </a:solidFill>
                <a:latin typeface="Oswald" charset="0"/>
              </a:rPr>
              <a:t>, deportivos y sociales dirigidos a todo el personal.</a:t>
            </a:r>
          </a:p>
          <a:p>
            <a:pPr marL="285750" lvl="0" indent="-285750" algn="just">
              <a:buFont typeface="Arial" pitchFamily="34" charset="0"/>
              <a:buChar char="•"/>
            </a:pPr>
            <a:r>
              <a:rPr lang="es-SV" sz="1800" dirty="0">
                <a:solidFill>
                  <a:schemeClr val="accent1">
                    <a:lumMod val="75000"/>
                  </a:schemeClr>
                </a:solidFill>
                <a:latin typeface="Oswald" charset="0"/>
              </a:rPr>
              <a:t>Elaborar y proponer </a:t>
            </a:r>
            <a:r>
              <a:rPr lang="es-SV" sz="1800" dirty="0" smtClean="0">
                <a:solidFill>
                  <a:schemeClr val="accent1">
                    <a:lumMod val="75000"/>
                  </a:schemeClr>
                </a:solidFill>
                <a:latin typeface="Oswald" charset="0"/>
              </a:rPr>
              <a:t>políticas, </a:t>
            </a:r>
            <a:r>
              <a:rPr lang="es-SV" sz="1800" dirty="0">
                <a:solidFill>
                  <a:schemeClr val="accent1">
                    <a:lumMod val="75000"/>
                  </a:schemeClr>
                </a:solidFill>
                <a:latin typeface="Oswald" charset="0"/>
              </a:rPr>
              <a:t>normas y procedimientos en materia de control </a:t>
            </a:r>
            <a:r>
              <a:rPr lang="es-SV" sz="1800" dirty="0" smtClean="0">
                <a:solidFill>
                  <a:schemeClr val="accent1">
                    <a:lumMod val="75000"/>
                  </a:schemeClr>
                </a:solidFill>
                <a:latin typeface="Oswald" charset="0"/>
              </a:rPr>
              <a:t>de personal</a:t>
            </a:r>
            <a:r>
              <a:rPr lang="es-SV" sz="1800" dirty="0">
                <a:solidFill>
                  <a:schemeClr val="accent1">
                    <a:lumMod val="75000"/>
                  </a:schemeClr>
                </a:solidFill>
                <a:latin typeface="Oswald" charset="0"/>
              </a:rPr>
              <a:t>.</a:t>
            </a:r>
          </a:p>
          <a:p>
            <a:pPr marL="285750" lvl="0" indent="-285750" algn="just">
              <a:buFont typeface="Arial" pitchFamily="34" charset="0"/>
              <a:buChar char="•"/>
            </a:pPr>
            <a:r>
              <a:rPr lang="es-SV" sz="1800" dirty="0">
                <a:solidFill>
                  <a:schemeClr val="accent1">
                    <a:lumMod val="75000"/>
                  </a:schemeClr>
                </a:solidFill>
                <a:latin typeface="Oswald" charset="0"/>
              </a:rPr>
              <a:t>Elaborar planillas de salarios de los empleados de la DGCP.</a:t>
            </a:r>
          </a:p>
          <a:p>
            <a:pPr marL="285750" lvl="0" indent="-285750" algn="just">
              <a:buFont typeface="Arial" pitchFamily="34" charset="0"/>
              <a:buChar char="•"/>
            </a:pPr>
            <a:r>
              <a:rPr lang="es-SV" sz="1800" dirty="0">
                <a:solidFill>
                  <a:schemeClr val="accent1">
                    <a:lumMod val="75000"/>
                  </a:schemeClr>
                </a:solidFill>
                <a:latin typeface="Oswald" charset="0"/>
              </a:rPr>
              <a:t>Participar en la formulación del presupuesto, en relación al recurso humano.</a:t>
            </a:r>
          </a:p>
          <a:p>
            <a:pPr marL="285750" lvl="0" indent="-285750" algn="just">
              <a:buFont typeface="Arial" pitchFamily="34" charset="0"/>
              <a:buChar char="•"/>
            </a:pPr>
            <a:r>
              <a:rPr lang="es-SV" sz="1800" dirty="0">
                <a:solidFill>
                  <a:schemeClr val="accent1">
                    <a:lumMod val="75000"/>
                  </a:schemeClr>
                </a:solidFill>
                <a:latin typeface="Oswald" charset="0"/>
              </a:rPr>
              <a:t>Gestionar oportunamente permisos, licencias e incapacidades del personal.</a:t>
            </a:r>
          </a:p>
          <a:p>
            <a:pPr marL="285750" lvl="0" indent="-285750" algn="just">
              <a:buFont typeface="Arial" pitchFamily="34" charset="0"/>
              <a:buChar char="•"/>
            </a:pPr>
            <a:r>
              <a:rPr lang="es-SV" sz="1800" dirty="0">
                <a:solidFill>
                  <a:schemeClr val="accent1">
                    <a:lumMod val="75000"/>
                  </a:schemeClr>
                </a:solidFill>
                <a:latin typeface="Oswald" charset="0"/>
              </a:rPr>
              <a:t>Controlar la asistencia del personal de la Dirección </a:t>
            </a:r>
            <a:r>
              <a:rPr lang="es-SV" sz="1800" dirty="0" smtClean="0">
                <a:solidFill>
                  <a:schemeClr val="accent1">
                    <a:lumMod val="75000"/>
                  </a:schemeClr>
                </a:solidFill>
                <a:latin typeface="Oswald" charset="0"/>
              </a:rPr>
              <a:t>General, entre otras funciones.</a:t>
            </a:r>
            <a:endParaRPr lang="es-SV" sz="1800" dirty="0">
              <a:solidFill>
                <a:schemeClr val="accent1">
                  <a:lumMod val="75000"/>
                </a:schemeClr>
              </a:solidFill>
              <a:latin typeface="Oswald" charset="0"/>
            </a:endParaRP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19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62753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Walter Alfredo Flores Castro. Jefe del Departamento de Recursos Humanos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334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267494"/>
            <a:ext cx="7403520" cy="453650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Logística.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activo fijo, bodega </a:t>
            </a:r>
            <a:r>
              <a:rPr lang="es-SV" sz="1800" dirty="0" smtClean="0">
                <a:solidFill>
                  <a:schemeClr val="accent1">
                    <a:lumMod val="75000"/>
                  </a:schemeClr>
                </a:solidFill>
                <a:latin typeface="Oswald" charset="0"/>
              </a:rPr>
              <a:t>general, transporte</a:t>
            </a:r>
            <a:r>
              <a:rPr lang="es-SV" sz="1800" dirty="0">
                <a:solidFill>
                  <a:schemeClr val="accent1">
                    <a:lumMod val="75000"/>
                  </a:schemeClr>
                </a:solidFill>
                <a:latin typeface="Oswald" charset="0"/>
              </a:rPr>
              <a:t>, combustible, limpieza y </a:t>
            </a:r>
            <a:r>
              <a:rPr lang="es-SV" sz="1800" dirty="0" smtClean="0">
                <a:solidFill>
                  <a:schemeClr val="accent1">
                    <a:lumMod val="75000"/>
                  </a:schemeClr>
                </a:solidFill>
                <a:latin typeface="Oswald" charset="0"/>
              </a:rPr>
              <a:t>ornato, tiene entre sus funciones:</a:t>
            </a:r>
          </a:p>
          <a:p>
            <a:pPr marL="285750" lvl="0" indent="-285750" algn="just">
              <a:buFont typeface="Arial" pitchFamily="34" charset="0"/>
              <a:buChar char="•"/>
            </a:pPr>
            <a:r>
              <a:rPr lang="es-SV" sz="1800" dirty="0">
                <a:solidFill>
                  <a:schemeClr val="accent1">
                    <a:lumMod val="75000"/>
                  </a:schemeClr>
                </a:solidFill>
                <a:latin typeface="Oswald" charset="0"/>
              </a:rPr>
              <a:t>Mantener mecanismos y/o herramientas destinadas a la mejora continua e </a:t>
            </a:r>
            <a:r>
              <a:rPr lang="es-SV" sz="1800" dirty="0" smtClean="0">
                <a:solidFill>
                  <a:schemeClr val="accent1">
                    <a:lumMod val="75000"/>
                  </a:schemeClr>
                </a:solidFill>
                <a:latin typeface="Oswald" charset="0"/>
              </a:rPr>
              <a:t>incremento de </a:t>
            </a:r>
            <a:r>
              <a:rPr lang="es-SV" sz="1800" dirty="0">
                <a:solidFill>
                  <a:schemeClr val="accent1">
                    <a:lumMod val="75000"/>
                  </a:schemeClr>
                </a:solidFill>
                <a:latin typeface="Oswald" charset="0"/>
              </a:rPr>
              <a:t>los niveles de eficacia y eficiencia de las diferentes áreas del departamento.</a:t>
            </a:r>
          </a:p>
          <a:p>
            <a:pPr marL="285750" lvl="0" indent="-285750" algn="just">
              <a:buFont typeface="Arial" pitchFamily="34" charset="0"/>
              <a:buChar char="•"/>
            </a:pPr>
            <a:r>
              <a:rPr lang="es-SV" sz="1800" dirty="0">
                <a:solidFill>
                  <a:schemeClr val="accent1">
                    <a:lumMod val="75000"/>
                  </a:schemeClr>
                </a:solidFill>
                <a:latin typeface="Oswald" charset="0"/>
              </a:rPr>
              <a:t>Generar un ambiente organizacional adecuado que permita un normal desarrollo </a:t>
            </a:r>
            <a:r>
              <a:rPr lang="es-SV" sz="1800" dirty="0" smtClean="0">
                <a:solidFill>
                  <a:schemeClr val="accent1">
                    <a:lumMod val="75000"/>
                  </a:schemeClr>
                </a:solidFill>
                <a:latin typeface="Oswald" charset="0"/>
              </a:rPr>
              <a:t>de todas </a:t>
            </a:r>
            <a:r>
              <a:rPr lang="es-SV" sz="1800" dirty="0">
                <a:solidFill>
                  <a:schemeClr val="accent1">
                    <a:lumMod val="75000"/>
                  </a:schemeClr>
                </a:solidFill>
                <a:latin typeface="Oswald" charset="0"/>
              </a:rPr>
              <a:t>las actividades.</a:t>
            </a:r>
          </a:p>
          <a:p>
            <a:pPr marL="285750" lvl="0" indent="-285750" algn="just">
              <a:buFont typeface="Arial" pitchFamily="34" charset="0"/>
              <a:buChar char="•"/>
            </a:pPr>
            <a:r>
              <a:rPr lang="es-SV" sz="1800" dirty="0">
                <a:solidFill>
                  <a:schemeClr val="accent1">
                    <a:lumMod val="75000"/>
                  </a:schemeClr>
                </a:solidFill>
                <a:latin typeface="Oswald" charset="0"/>
              </a:rPr>
              <a:t>Generar mecanismos de motivación que permitan la integración y entrega de la </a:t>
            </a:r>
            <a:r>
              <a:rPr lang="es-SV" sz="1800" dirty="0" smtClean="0">
                <a:solidFill>
                  <a:schemeClr val="accent1">
                    <a:lumMod val="75000"/>
                  </a:schemeClr>
                </a:solidFill>
                <a:latin typeface="Oswald" charset="0"/>
              </a:rPr>
              <a:t>fuerza laboral </a:t>
            </a:r>
            <a:r>
              <a:rPr lang="es-SV" sz="1800" dirty="0">
                <a:solidFill>
                  <a:schemeClr val="accent1">
                    <a:lumMod val="75000"/>
                  </a:schemeClr>
                </a:solidFill>
                <a:latin typeface="Oswald" charset="0"/>
              </a:rPr>
              <a:t>asignada a las diferentes áreas de trabajo, entre otras funciones</a:t>
            </a:r>
            <a:r>
              <a:rPr lang="es-SV" sz="1800" dirty="0" smtClean="0">
                <a:solidFill>
                  <a:schemeClr val="accent1">
                    <a:lumMod val="75000"/>
                  </a:schemeClr>
                </a:solidFill>
                <a:latin typeface="Oswald" charset="0"/>
              </a:rPr>
              <a:t>.</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53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Leonardo José, García González. Jefe de Unidad de Servicios Generales y </a:t>
            </a:r>
            <a:r>
              <a:rPr lang="es-SV" sz="1400" b="1" dirty="0" smtClean="0">
                <a:solidFill>
                  <a:schemeClr val="accent1">
                    <a:lumMod val="75000"/>
                  </a:schemeClr>
                </a:solidFill>
                <a:effectLst>
                  <a:outerShdw blurRad="38100" dist="38100" dir="2700000" algn="tl">
                    <a:srgbClr val="000000">
                      <a:alpha val="43137"/>
                    </a:srgbClr>
                  </a:outerShdw>
                </a:effectLst>
              </a:rPr>
              <a:t>Transporte</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847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Infraestructura y Mantenimiento. </a:t>
            </a:r>
          </a:p>
          <a:p>
            <a:pPr lvl="0" algn="ct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Coordinar </a:t>
            </a:r>
            <a:r>
              <a:rPr lang="es-SV" sz="1800" dirty="0">
                <a:solidFill>
                  <a:schemeClr val="accent1">
                    <a:lumMod val="75000"/>
                  </a:schemeClr>
                </a:solidFill>
                <a:latin typeface="Oswald" charset="0"/>
              </a:rPr>
              <a:t>y brindar el mantenimiento preventivo </a:t>
            </a:r>
            <a:r>
              <a:rPr lang="es-SV" sz="1800" dirty="0" smtClean="0">
                <a:solidFill>
                  <a:schemeClr val="accent1">
                    <a:lumMod val="75000"/>
                  </a:schemeClr>
                </a:solidFill>
                <a:latin typeface="Oswald" charset="0"/>
              </a:rPr>
              <a:t>y correctivo </a:t>
            </a:r>
            <a:r>
              <a:rPr lang="es-SV" sz="1800" dirty="0">
                <a:solidFill>
                  <a:schemeClr val="accent1">
                    <a:lumMod val="75000"/>
                  </a:schemeClr>
                </a:solidFill>
                <a:latin typeface="Oswald" charset="0"/>
              </a:rPr>
              <a:t>de las instalaciones delas diferentes unidades que conforman la Dirección </a:t>
            </a:r>
            <a:r>
              <a:rPr lang="es-SV" sz="1800" dirty="0" smtClean="0">
                <a:solidFill>
                  <a:schemeClr val="accent1">
                    <a:lumMod val="75000"/>
                  </a:schemeClr>
                </a:solidFill>
                <a:latin typeface="Oswald" charset="0"/>
              </a:rPr>
              <a:t>General. Estará </a:t>
            </a:r>
            <a:r>
              <a:rPr lang="es-SV" sz="1800" dirty="0">
                <a:solidFill>
                  <a:schemeClr val="accent1">
                    <a:lumMod val="75000"/>
                  </a:schemeClr>
                </a:solidFill>
                <a:latin typeface="Oswald" charset="0"/>
              </a:rPr>
              <a:t>constituida por las áreas de </a:t>
            </a:r>
            <a:r>
              <a:rPr lang="es-SV" sz="1800" dirty="0" smtClean="0">
                <a:solidFill>
                  <a:schemeClr val="accent1">
                    <a:lumMod val="75000"/>
                  </a:schemeClr>
                </a:solidFill>
                <a:latin typeface="Oswald" charset="0"/>
              </a:rPr>
              <a:t>dise</a:t>
            </a:r>
            <a:r>
              <a:rPr lang="es-SV" sz="1800" dirty="0" smtClean="0">
                <a:solidFill>
                  <a:schemeClr val="accent1">
                    <a:lumMod val="75000"/>
                  </a:schemeClr>
                </a:solidFill>
                <a:latin typeface="+mj-lt"/>
              </a:rPr>
              <a:t>ñ</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arquitectónico, obra civil, eléctrica e hidráulica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		Personal Masculino: 66</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776552" y="1203598"/>
            <a:ext cx="75265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a:t>
            </a:r>
            <a:r>
              <a:rPr lang="es-SV" sz="1400" b="1" dirty="0" smtClean="0">
                <a:solidFill>
                  <a:schemeClr val="accent1">
                    <a:lumMod val="75000"/>
                  </a:schemeClr>
                </a:solidFill>
                <a:effectLst>
                  <a:outerShdw blurRad="38100" dist="38100" dir="2700000" algn="tl">
                    <a:srgbClr val="000000">
                      <a:alpha val="43137"/>
                    </a:srgbClr>
                  </a:outerShdw>
                </a:effectLst>
              </a:rPr>
              <a:t>Responsable: </a:t>
            </a:r>
            <a:r>
              <a:rPr lang="pt-BR" sz="1400" b="1" dirty="0" smtClean="0">
                <a:solidFill>
                  <a:schemeClr val="accent1">
                    <a:lumMod val="75000"/>
                  </a:schemeClr>
                </a:solidFill>
                <a:effectLst>
                  <a:outerShdw blurRad="38100" dist="38100" dir="2700000" algn="tl">
                    <a:srgbClr val="000000">
                      <a:alpha val="43137"/>
                    </a:srgbClr>
                  </a:outerShdw>
                </a:effectLst>
              </a:rPr>
              <a:t>Ing. </a:t>
            </a:r>
            <a:r>
              <a:rPr lang="pt-BR" sz="1400" b="1" dirty="0">
                <a:solidFill>
                  <a:schemeClr val="accent1">
                    <a:lumMod val="75000"/>
                  </a:schemeClr>
                </a:solidFill>
                <a:effectLst>
                  <a:outerShdw blurRad="38100" dist="38100" dir="2700000" algn="tl">
                    <a:srgbClr val="000000">
                      <a:alpha val="43137"/>
                    </a:srgbClr>
                  </a:outerShdw>
                </a:effectLst>
              </a:rPr>
              <a:t>Héctor Antonio Salda</a:t>
            </a:r>
            <a:r>
              <a:rPr lang="pt-BR" sz="1400" b="1" dirty="0">
                <a:solidFill>
                  <a:schemeClr val="accent1">
                    <a:lumMod val="75000"/>
                  </a:schemeClr>
                </a:solidFill>
                <a:effectLst>
                  <a:outerShdw blurRad="38100" dist="38100" dir="2700000" algn="tl">
                    <a:srgbClr val="000000">
                      <a:alpha val="43137"/>
                    </a:srgbClr>
                  </a:outerShdw>
                </a:effectLst>
                <a:latin typeface="+mn-lt"/>
                <a:cs typeface="Noto Naskh Arabic" pitchFamily="34" charset="-78"/>
              </a:rPr>
              <a:t>ñ</a:t>
            </a:r>
            <a:r>
              <a:rPr lang="pt-BR" sz="1400" b="1" dirty="0">
                <a:solidFill>
                  <a:schemeClr val="accent1">
                    <a:lumMod val="75000"/>
                  </a:schemeClr>
                </a:solidFill>
                <a:effectLst>
                  <a:outerShdw blurRad="38100" dist="38100" dir="2700000" algn="tl">
                    <a:srgbClr val="000000">
                      <a:alpha val="43137"/>
                    </a:srgbClr>
                  </a:outerShdw>
                </a:effectLst>
              </a:rPr>
              <a:t>a </a:t>
            </a:r>
            <a:r>
              <a:rPr lang="pt-BR" sz="1400" b="1" dirty="0" smtClean="0">
                <a:solidFill>
                  <a:schemeClr val="accent1">
                    <a:lumMod val="75000"/>
                  </a:schemeClr>
                </a:solidFill>
                <a:effectLst>
                  <a:outerShdw blurRad="38100" dist="38100" dir="2700000" algn="tl">
                    <a:srgbClr val="000000">
                      <a:alpha val="43137"/>
                    </a:srgbClr>
                  </a:outerShdw>
                </a:effectLst>
              </a:rPr>
              <a:t>Domínguez, Jefe de la Unidad de Operaciones,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79912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339502"/>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Gestión Documental y Archivos.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dirty="0" smtClean="0">
                <a:solidFill>
                  <a:schemeClr val="accent1">
                    <a:lumMod val="75000"/>
                  </a:schemeClr>
                </a:solidFill>
                <a:latin typeface="Oswald" charset="0"/>
              </a:rPr>
              <a:t>Le corresponde:</a:t>
            </a:r>
            <a:endParaRPr lang="es-SV" dirty="0">
              <a:solidFill>
                <a:schemeClr val="accent1">
                  <a:lumMod val="75000"/>
                </a:schemeClr>
              </a:solidFill>
              <a:latin typeface="Oswald" charset="0"/>
            </a:endParaRPr>
          </a:p>
          <a:p>
            <a:pPr marL="285750" lvl="0" indent="-285750" algn="just">
              <a:buFont typeface="Arial" pitchFamily="34" charset="0"/>
              <a:buChar char="•"/>
            </a:pPr>
            <a:r>
              <a:rPr lang="es-SV" dirty="0">
                <a:solidFill>
                  <a:schemeClr val="accent1">
                    <a:lumMod val="75000"/>
                  </a:schemeClr>
                </a:solidFill>
                <a:latin typeface="Oswald" charset="0"/>
              </a:rPr>
              <a:t>Crear </a:t>
            </a:r>
            <a:r>
              <a:rPr lang="es-SV" dirty="0" smtClean="0">
                <a:solidFill>
                  <a:schemeClr val="accent1">
                    <a:lumMod val="75000"/>
                  </a:schemeClr>
                </a:solidFill>
                <a:latin typeface="Oswald" charset="0"/>
              </a:rPr>
              <a:t>políticas, </a:t>
            </a:r>
            <a:r>
              <a:rPr lang="es-SV" dirty="0">
                <a:solidFill>
                  <a:schemeClr val="accent1">
                    <a:lumMod val="75000"/>
                  </a:schemeClr>
                </a:solidFill>
                <a:latin typeface="Oswald" charset="0"/>
              </a:rPr>
              <a:t>manuales y prácticas, para su implementación, desarrollo continuo </a:t>
            </a:r>
            <a:r>
              <a:rPr lang="es-SV" dirty="0" smtClean="0">
                <a:solidFill>
                  <a:schemeClr val="accent1">
                    <a:lumMod val="75000"/>
                  </a:schemeClr>
                </a:solidFill>
                <a:latin typeface="Oswald" charset="0"/>
              </a:rPr>
              <a:t>y para </a:t>
            </a:r>
            <a:r>
              <a:rPr lang="es-SV" dirty="0">
                <a:solidFill>
                  <a:schemeClr val="accent1">
                    <a:lumMod val="75000"/>
                  </a:schemeClr>
                </a:solidFill>
                <a:latin typeface="Oswald" charset="0"/>
              </a:rPr>
              <a:t>garantizar la organización, conservación acceso a los documentos y archivos.</a:t>
            </a:r>
          </a:p>
          <a:p>
            <a:pPr marL="285750" lvl="0" indent="-285750" algn="just">
              <a:buFont typeface="Arial" pitchFamily="34" charset="0"/>
              <a:buChar char="•"/>
            </a:pPr>
            <a:r>
              <a:rPr lang="es-SV" dirty="0">
                <a:solidFill>
                  <a:schemeClr val="accent1">
                    <a:lumMod val="75000"/>
                  </a:schemeClr>
                </a:solidFill>
                <a:latin typeface="Oswald" charset="0"/>
              </a:rPr>
              <a:t>Planificar, dirigir y coordinar la </a:t>
            </a:r>
            <a:r>
              <a:rPr lang="es-SV" dirty="0" smtClean="0">
                <a:solidFill>
                  <a:schemeClr val="accent1">
                    <a:lumMod val="75000"/>
                  </a:schemeClr>
                </a:solidFill>
                <a:latin typeface="Oswald" charset="0"/>
              </a:rPr>
              <a:t>metodología </a:t>
            </a:r>
            <a:r>
              <a:rPr lang="es-SV" dirty="0">
                <a:solidFill>
                  <a:schemeClr val="accent1">
                    <a:lumMod val="75000"/>
                  </a:schemeClr>
                </a:solidFill>
                <a:latin typeface="Oswald" charset="0"/>
              </a:rPr>
              <a:t>de organización documental utilizada en </a:t>
            </a:r>
            <a:r>
              <a:rPr lang="es-SV" dirty="0" smtClean="0">
                <a:solidFill>
                  <a:schemeClr val="accent1">
                    <a:lumMod val="75000"/>
                  </a:schemeClr>
                </a:solidFill>
                <a:latin typeface="Oswald" charset="0"/>
              </a:rPr>
              <a:t>el archivo</a:t>
            </a:r>
            <a:r>
              <a:rPr lang="es-SV" dirty="0">
                <a:solidFill>
                  <a:schemeClr val="accent1">
                    <a:lumMod val="75000"/>
                  </a:schemeClr>
                </a:solidFill>
                <a:latin typeface="Oswald" charset="0"/>
              </a:rPr>
              <a:t>, especialmente en relación con el sistema de clasificación, </a:t>
            </a:r>
            <a:r>
              <a:rPr lang="es-SV" dirty="0" smtClean="0">
                <a:solidFill>
                  <a:schemeClr val="accent1">
                    <a:lumMod val="75000"/>
                  </a:schemeClr>
                </a:solidFill>
                <a:latin typeface="Oswald" charset="0"/>
              </a:rPr>
              <a:t>transferencias, instrumentos </a:t>
            </a:r>
            <a:r>
              <a:rPr lang="es-SV" dirty="0">
                <a:solidFill>
                  <a:schemeClr val="accent1">
                    <a:lumMod val="75000"/>
                  </a:schemeClr>
                </a:solidFill>
                <a:latin typeface="Oswald" charset="0"/>
              </a:rPr>
              <a:t>de descripción, preservación y conservación de la </a:t>
            </a:r>
            <a:r>
              <a:rPr lang="es-SV" dirty="0" smtClean="0">
                <a:solidFill>
                  <a:schemeClr val="accent1">
                    <a:lumMod val="75000"/>
                  </a:schemeClr>
                </a:solidFill>
                <a:latin typeface="Oswald" charset="0"/>
              </a:rPr>
              <a:t>documentación, calendario </a:t>
            </a:r>
            <a:r>
              <a:rPr lang="es-SV" dirty="0">
                <a:solidFill>
                  <a:schemeClr val="accent1">
                    <a:lumMod val="75000"/>
                  </a:schemeClr>
                </a:solidFill>
                <a:latin typeface="Oswald" charset="0"/>
              </a:rPr>
              <a:t>de conservación y eliminación, accesibilidad y consulta de la documentación. </a:t>
            </a:r>
            <a:endParaRPr lang="es-SV" dirty="0" smtClean="0">
              <a:solidFill>
                <a:schemeClr val="accent1">
                  <a:lumMod val="75000"/>
                </a:schemeClr>
              </a:solidFill>
              <a:latin typeface="Oswald" charset="0"/>
            </a:endParaRPr>
          </a:p>
          <a:p>
            <a:pPr marL="285750" lvl="0" indent="-285750" algn="just">
              <a:buFont typeface="Arial" pitchFamily="34" charset="0"/>
              <a:buChar char="•"/>
            </a:pPr>
            <a:r>
              <a:rPr lang="es-SV" dirty="0" smtClean="0">
                <a:solidFill>
                  <a:schemeClr val="accent1">
                    <a:lumMod val="75000"/>
                  </a:schemeClr>
                </a:solidFill>
                <a:latin typeface="Oswald" charset="0"/>
              </a:rPr>
              <a:t>Crear </a:t>
            </a:r>
            <a:r>
              <a:rPr lang="es-SV" dirty="0">
                <a:solidFill>
                  <a:schemeClr val="accent1">
                    <a:lumMod val="75000"/>
                  </a:schemeClr>
                </a:solidFill>
                <a:latin typeface="Oswald" charset="0"/>
              </a:rPr>
              <a:t>y utilizar instrumentos </a:t>
            </a:r>
            <a:r>
              <a:rPr lang="es-SV" dirty="0" smtClean="0">
                <a:solidFill>
                  <a:schemeClr val="accent1">
                    <a:lumMod val="75000"/>
                  </a:schemeClr>
                </a:solidFill>
                <a:latin typeface="Oswald" charset="0"/>
              </a:rPr>
              <a:t>archivísticos </a:t>
            </a:r>
            <a:r>
              <a:rPr lang="es-SV" dirty="0">
                <a:solidFill>
                  <a:schemeClr val="accent1">
                    <a:lumMod val="75000"/>
                  </a:schemeClr>
                </a:solidFill>
                <a:latin typeface="Oswald" charset="0"/>
              </a:rPr>
              <a:t>que aseguren la organización documental </a:t>
            </a:r>
            <a:r>
              <a:rPr lang="es-SV" dirty="0" smtClean="0">
                <a:solidFill>
                  <a:schemeClr val="accent1">
                    <a:lumMod val="75000"/>
                  </a:schemeClr>
                </a:solidFill>
                <a:latin typeface="Oswald" charset="0"/>
              </a:rPr>
              <a:t>y consulta </a:t>
            </a:r>
            <a:r>
              <a:rPr lang="es-SV" dirty="0">
                <a:solidFill>
                  <a:schemeClr val="accent1">
                    <a:lumMod val="75000"/>
                  </a:schemeClr>
                </a:solidFill>
                <a:latin typeface="Oswald" charset="0"/>
              </a:rPr>
              <a:t>tales como: Cuadro de Clasificación, Tabla de Valoración Documental, </a:t>
            </a:r>
            <a:r>
              <a:rPr lang="es-SV" dirty="0" smtClean="0">
                <a:solidFill>
                  <a:schemeClr val="accent1">
                    <a:lumMod val="75000"/>
                  </a:schemeClr>
                </a:solidFill>
                <a:latin typeface="Oswald" charset="0"/>
              </a:rPr>
              <a:t>Tabla de </a:t>
            </a:r>
            <a:r>
              <a:rPr lang="es-SV" dirty="0">
                <a:solidFill>
                  <a:schemeClr val="accent1">
                    <a:lumMod val="75000"/>
                  </a:schemeClr>
                </a:solidFill>
                <a:latin typeface="Oswald" charset="0"/>
              </a:rPr>
              <a:t>Plazos de Conservación Documental, Inventario, </a:t>
            </a:r>
            <a:r>
              <a:rPr lang="es-SV" dirty="0" smtClean="0">
                <a:solidFill>
                  <a:schemeClr val="accent1">
                    <a:lumMod val="75000"/>
                  </a:schemeClr>
                </a:solidFill>
                <a:latin typeface="Oswald" charset="0"/>
              </a:rPr>
              <a:t>Guía </a:t>
            </a:r>
            <a:r>
              <a:rPr lang="es-SV" dirty="0">
                <a:solidFill>
                  <a:schemeClr val="accent1">
                    <a:lumMod val="75000"/>
                  </a:schemeClr>
                </a:solidFill>
                <a:latin typeface="Oswald" charset="0"/>
              </a:rPr>
              <a:t>de Archivo, Manual </a:t>
            </a:r>
            <a:r>
              <a:rPr lang="es-SV" dirty="0" smtClean="0">
                <a:solidFill>
                  <a:schemeClr val="accent1">
                    <a:lumMod val="75000"/>
                  </a:schemeClr>
                </a:solidFill>
                <a:latin typeface="Oswald" charset="0"/>
              </a:rPr>
              <a:t>de Gestión </a:t>
            </a:r>
            <a:r>
              <a:rPr lang="es-SV" dirty="0">
                <a:solidFill>
                  <a:schemeClr val="accent1">
                    <a:lumMod val="75000"/>
                  </a:schemeClr>
                </a:solidFill>
                <a:latin typeface="Oswald" charset="0"/>
              </a:rPr>
              <a:t>de </a:t>
            </a:r>
            <a:r>
              <a:rPr lang="es-SV" dirty="0" err="1">
                <a:solidFill>
                  <a:schemeClr val="accent1">
                    <a:lumMod val="75000"/>
                  </a:schemeClr>
                </a:solidFill>
                <a:latin typeface="Oswald" charset="0"/>
              </a:rPr>
              <a:t>Ia</a:t>
            </a:r>
            <a:r>
              <a:rPr lang="es-SV" dirty="0">
                <a:solidFill>
                  <a:schemeClr val="accent1">
                    <a:lumMod val="75000"/>
                  </a:schemeClr>
                </a:solidFill>
                <a:latin typeface="Oswald" charset="0"/>
              </a:rPr>
              <a:t> Correspondencia, Manual de Consulta/préstamo, Manual </a:t>
            </a:r>
            <a:r>
              <a:rPr lang="es-SV" dirty="0" smtClean="0">
                <a:solidFill>
                  <a:schemeClr val="accent1">
                    <a:lumMod val="75000"/>
                  </a:schemeClr>
                </a:solidFill>
                <a:latin typeface="Oswald" charset="0"/>
              </a:rPr>
              <a:t>de Transferencia</a:t>
            </a:r>
            <a:r>
              <a:rPr lang="es-SV" dirty="0">
                <a:solidFill>
                  <a:schemeClr val="accent1">
                    <a:lumMod val="75000"/>
                  </a:schemeClr>
                </a:solidFill>
                <a:latin typeface="Oswald" charset="0"/>
              </a:rPr>
              <a:t>, Manual de </a:t>
            </a:r>
            <a:r>
              <a:rPr lang="es-SV" dirty="0" smtClean="0">
                <a:solidFill>
                  <a:schemeClr val="accent1">
                    <a:lumMod val="75000"/>
                  </a:schemeClr>
                </a:solidFill>
                <a:latin typeface="Oswald" charset="0"/>
              </a:rPr>
              <a:t>Expurgo/eliminación </a:t>
            </a:r>
            <a:r>
              <a:rPr lang="es-SV" dirty="0">
                <a:solidFill>
                  <a:schemeClr val="accent1">
                    <a:lumMod val="75000"/>
                  </a:schemeClr>
                </a:solidFill>
                <a:latin typeface="Oswald" charset="0"/>
              </a:rPr>
              <a:t>y Planes de emergencia/gestión y </a:t>
            </a:r>
            <a:r>
              <a:rPr lang="es-SV" dirty="0" smtClean="0">
                <a:solidFill>
                  <a:schemeClr val="accent1">
                    <a:lumMod val="75000"/>
                  </a:schemeClr>
                </a:solidFill>
                <a:latin typeface="Oswald" charset="0"/>
              </a:rPr>
              <a:t>de conservación </a:t>
            </a:r>
            <a:r>
              <a:rPr lang="es-SV" dirty="0">
                <a:solidFill>
                  <a:schemeClr val="accent1">
                    <a:lumMod val="75000"/>
                  </a:schemeClr>
                </a:solidFill>
                <a:latin typeface="Oswald" charset="0"/>
              </a:rPr>
              <a:t>que deben ser aprobados por el titular dela </a:t>
            </a:r>
            <a:r>
              <a:rPr lang="es-SV" dirty="0" smtClean="0">
                <a:solidFill>
                  <a:schemeClr val="accent1">
                    <a:lumMod val="75000"/>
                  </a:schemeClr>
                </a:solidFill>
                <a:latin typeface="Oswald" charset="0"/>
              </a:rPr>
              <a:t>Institución, </a:t>
            </a:r>
            <a:r>
              <a:rPr lang="es-SV" dirty="0">
                <a:solidFill>
                  <a:schemeClr val="accent1">
                    <a:lumMod val="75000"/>
                  </a:schemeClr>
                </a:solidFill>
                <a:latin typeface="Oswald" charset="0"/>
              </a:rPr>
              <a:t>entre otras funciones.</a:t>
            </a:r>
          </a:p>
          <a:p>
            <a:pPr lvl="0" algn="ctr"/>
            <a:endParaRPr lang="es-SV" sz="1600" dirty="0" smtClean="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r>
              <a:rPr lang="es-SV" sz="1600" dirty="0" smtClean="0">
                <a:solidFill>
                  <a:schemeClr val="accent1">
                    <a:lumMod val="75000"/>
                  </a:schemeClr>
                </a:solidFill>
                <a:latin typeface="Oswald" charset="0"/>
              </a:rPr>
              <a:t>Personal Femenino: 5</a:t>
            </a:r>
            <a:r>
              <a:rPr lang="es-SV" sz="1600" dirty="0">
                <a:solidFill>
                  <a:schemeClr val="accent1">
                    <a:lumMod val="75000"/>
                  </a:schemeClr>
                </a:solidFill>
                <a:latin typeface="Oswald" charset="0"/>
              </a:rPr>
              <a:t>	</a:t>
            </a:r>
            <a:r>
              <a:rPr lang="es-SV" sz="1600" dirty="0" smtClean="0">
                <a:solidFill>
                  <a:schemeClr val="accent1">
                    <a:lumMod val="75000"/>
                  </a:schemeClr>
                </a:solidFill>
                <a:latin typeface="Oswald" charset="0"/>
              </a:rPr>
              <a:t>		Personal Masculino: 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a:solidFill>
                  <a:schemeClr val="accent1">
                    <a:lumMod val="75000"/>
                  </a:schemeClr>
                </a:solidFill>
                <a:effectLst>
                  <a:outerShdw blurRad="38100" dist="38100" dir="2700000" algn="tl">
                    <a:srgbClr val="000000">
                      <a:alpha val="43137"/>
                    </a:srgbClr>
                  </a:outerShdw>
                </a:effectLst>
              </a:rPr>
              <a:t>Blanca Argentina Vásquez. Jefa de Unidad de Gestión Documental y Archivos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02583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755576" y="339502"/>
            <a:ext cx="7632848" cy="46085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Fondo de Actividades Especiales</a:t>
            </a:r>
            <a:r>
              <a:rPr lang="es-SV" sz="1800" b="1" dirty="0">
                <a:solidFill>
                  <a:schemeClr val="accent1">
                    <a:lumMod val="75000"/>
                  </a:schemeClr>
                </a:solidFill>
                <a:latin typeface="Oswald" charset="0"/>
              </a:rPr>
              <a:t> /  FAE para la Comercialización, de Bienes y Prestación de Servicios producidos en los Talleres del Sistema Penitenciario</a:t>
            </a: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endParaRPr lang="es-SV" sz="1600" dirty="0">
              <a:solidFill>
                <a:schemeClr val="accent1">
                  <a:lumMod val="75000"/>
                </a:schemeClr>
              </a:solidFill>
              <a:latin typeface="Oswald" charset="0"/>
            </a:endParaRPr>
          </a:p>
          <a:p>
            <a:pPr marL="285750" lvl="0" indent="-285750" algn="just">
              <a:buFont typeface="Arial" pitchFamily="34" charset="0"/>
              <a:buChar char="•"/>
            </a:pPr>
            <a:r>
              <a:rPr lang="es-SV" sz="1600" dirty="0" smtClean="0">
                <a:solidFill>
                  <a:schemeClr val="accent1">
                    <a:lumMod val="75000"/>
                  </a:schemeClr>
                </a:solidFill>
                <a:latin typeface="Oswald" charset="0"/>
              </a:rPr>
              <a:t>Llevar </a:t>
            </a:r>
            <a:r>
              <a:rPr lang="es-SV" sz="1600" dirty="0">
                <a:solidFill>
                  <a:schemeClr val="accent1">
                    <a:lumMod val="75000"/>
                  </a:schemeClr>
                </a:solidFill>
                <a:latin typeface="Oswald" charset="0"/>
              </a:rPr>
              <a:t>un control administrativo de los bienes adquiridos por medio del Fondo </a:t>
            </a:r>
            <a:r>
              <a:rPr lang="es-SV" sz="1600" dirty="0" smtClean="0">
                <a:solidFill>
                  <a:schemeClr val="accent1">
                    <a:lumMod val="75000"/>
                  </a:schemeClr>
                </a:solidFill>
                <a:latin typeface="Oswald" charset="0"/>
              </a:rPr>
              <a:t>de Actividades </a:t>
            </a:r>
            <a:r>
              <a:rPr lang="es-SV" sz="1600" dirty="0">
                <a:solidFill>
                  <a:schemeClr val="accent1">
                    <a:lumMod val="75000"/>
                  </a:schemeClr>
                </a:solidFill>
                <a:latin typeface="Oswald" charset="0"/>
              </a:rPr>
              <a:t>Especiales(FAE)</a:t>
            </a:r>
          </a:p>
          <a:p>
            <a:pPr marL="285750" lvl="0" indent="-285750" algn="just">
              <a:buFont typeface="Arial" pitchFamily="34" charset="0"/>
              <a:buChar char="•"/>
            </a:pPr>
            <a:r>
              <a:rPr lang="es-SV" sz="1600" dirty="0">
                <a:solidFill>
                  <a:schemeClr val="accent1">
                    <a:lumMod val="75000"/>
                  </a:schemeClr>
                </a:solidFill>
                <a:latin typeface="Oswald" charset="0"/>
              </a:rPr>
              <a:t>Emitir facturas o ticket debidamente cancelados por los colectores de FAE en los </a:t>
            </a:r>
            <a:r>
              <a:rPr lang="es-SV" sz="1600" dirty="0" smtClean="0">
                <a:solidFill>
                  <a:schemeClr val="accent1">
                    <a:lumMod val="75000"/>
                  </a:schemeClr>
                </a:solidFill>
                <a:latin typeface="Oswald" charset="0"/>
              </a:rPr>
              <a:t>puntos de </a:t>
            </a:r>
            <a:r>
              <a:rPr lang="es-SV" sz="1600" dirty="0">
                <a:solidFill>
                  <a:schemeClr val="accent1">
                    <a:lumMod val="75000"/>
                  </a:schemeClr>
                </a:solidFill>
                <a:latin typeface="Oswald" charset="0"/>
              </a:rPr>
              <a:t>ventas.</a:t>
            </a:r>
          </a:p>
          <a:p>
            <a:pPr marL="285750" lvl="0" indent="-285750" algn="just">
              <a:buFont typeface="Arial" pitchFamily="34" charset="0"/>
              <a:buChar char="•"/>
            </a:pPr>
            <a:r>
              <a:rPr lang="es-SV" sz="1600" dirty="0">
                <a:solidFill>
                  <a:schemeClr val="accent1">
                    <a:lumMod val="75000"/>
                  </a:schemeClr>
                </a:solidFill>
                <a:latin typeface="Oswald" charset="0"/>
              </a:rPr>
              <a:t>Cuando sean autorizadas las erogaciones por las autoridades competentes para </a:t>
            </a:r>
            <a:r>
              <a:rPr lang="es-SV" sz="1600" dirty="0" smtClean="0">
                <a:solidFill>
                  <a:schemeClr val="accent1">
                    <a:lumMod val="75000"/>
                  </a:schemeClr>
                </a:solidFill>
                <a:latin typeface="Oswald" charset="0"/>
              </a:rPr>
              <a:t>el funcionamiento </a:t>
            </a:r>
            <a:r>
              <a:rPr lang="es-SV" sz="1600" dirty="0">
                <a:solidFill>
                  <a:schemeClr val="accent1">
                    <a:lumMod val="75000"/>
                  </a:schemeClr>
                </a:solidFill>
                <a:latin typeface="Oswald" charset="0"/>
              </a:rPr>
              <a:t>de la unidad Fondo Actividades Especiales estos serán requeridos </a:t>
            </a:r>
            <a:r>
              <a:rPr lang="es-SV" sz="1600" dirty="0" smtClean="0">
                <a:solidFill>
                  <a:schemeClr val="accent1">
                    <a:lumMod val="75000"/>
                  </a:schemeClr>
                </a:solidFill>
                <a:latin typeface="Oswald" charset="0"/>
              </a:rPr>
              <a:t>para respaldar</a:t>
            </a:r>
            <a:r>
              <a:rPr lang="es-SV" sz="1600" dirty="0">
                <a:solidFill>
                  <a:schemeClr val="accent1">
                    <a:lumMod val="75000"/>
                  </a:schemeClr>
                </a:solidFill>
                <a:latin typeface="Oswald" charset="0"/>
              </a:rPr>
              <a:t>, los procedimientos establecidos.</a:t>
            </a:r>
          </a:p>
          <a:p>
            <a:pPr marL="285750" lvl="0" indent="-285750" algn="just">
              <a:buFont typeface="Arial" pitchFamily="34" charset="0"/>
              <a:buChar char="•"/>
            </a:pPr>
            <a:r>
              <a:rPr lang="es-SV" sz="1600" dirty="0">
                <a:solidFill>
                  <a:schemeClr val="accent1">
                    <a:lumMod val="75000"/>
                  </a:schemeClr>
                </a:solidFill>
                <a:latin typeface="Oswald" charset="0"/>
              </a:rPr>
              <a:t>Recolectar los ingresos percibidos </a:t>
            </a:r>
            <a:r>
              <a:rPr lang="es-SV" sz="1600" dirty="0" smtClean="0">
                <a:solidFill>
                  <a:schemeClr val="accent1">
                    <a:lumMod val="75000"/>
                  </a:schemeClr>
                </a:solidFill>
                <a:latin typeface="Oswald" charset="0"/>
              </a:rPr>
              <a:t>por la </a:t>
            </a:r>
            <a:r>
              <a:rPr lang="es-SV" sz="1600" dirty="0">
                <a:solidFill>
                  <a:schemeClr val="accent1">
                    <a:lumMod val="75000"/>
                  </a:schemeClr>
                </a:solidFill>
                <a:latin typeface="Oswald" charset="0"/>
              </a:rPr>
              <a:t>venta de los productos y servicios </a:t>
            </a:r>
            <a:r>
              <a:rPr lang="es-SV" sz="1600" dirty="0" smtClean="0">
                <a:solidFill>
                  <a:schemeClr val="accent1">
                    <a:lumMod val="75000"/>
                  </a:schemeClr>
                </a:solidFill>
                <a:latin typeface="Oswald" charset="0"/>
              </a:rPr>
              <a:t>prestados, </a:t>
            </a:r>
            <a:r>
              <a:rPr lang="es-SV" sz="1600" dirty="0">
                <a:solidFill>
                  <a:schemeClr val="accent1">
                    <a:lumMod val="75000"/>
                  </a:schemeClr>
                </a:solidFill>
                <a:latin typeface="Oswald" charset="0"/>
              </a:rPr>
              <a:t>entre otras funciones</a:t>
            </a:r>
            <a:r>
              <a:rPr lang="es-SV" sz="1600" dirty="0" smtClean="0">
                <a:solidFill>
                  <a:schemeClr val="accent1">
                    <a:lumMod val="75000"/>
                  </a:schemeClr>
                </a:solidFill>
                <a:latin typeface="Oswald" charset="0"/>
              </a:rPr>
              <a:t>.</a:t>
            </a:r>
          </a:p>
          <a:p>
            <a:pPr marL="285750" lvl="0" indent="-285750" algn="just">
              <a:buFont typeface="Arial" pitchFamily="34" charset="0"/>
              <a:buChar char="•"/>
            </a:pPr>
            <a:endParaRPr lang="es-SV" sz="16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4</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84355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Víctor </a:t>
            </a:r>
            <a:r>
              <a:rPr lang="es-SV" sz="1400" b="1" dirty="0">
                <a:solidFill>
                  <a:schemeClr val="accent1">
                    <a:lumMod val="75000"/>
                  </a:schemeClr>
                </a:solidFill>
                <a:effectLst>
                  <a:outerShdw blurRad="38100" dist="38100" dir="2700000" algn="tl">
                    <a:srgbClr val="000000">
                      <a:alpha val="43137"/>
                    </a:srgbClr>
                  </a:outerShdw>
                </a:effectLst>
              </a:rPr>
              <a:t>Vladimir, Guardado Campos. Jefe de Fondo de Actividades Especiales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905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026" name="Picture 2" descr="C:\Users\Andrea\Pictures\cuadri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162" y="1059582"/>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ndrea\Pictures\cuadri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162" y="2975977"/>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170" name="Shape 170"/>
          <p:cNvSpPr txBox="1">
            <a:spLocks noGrp="1"/>
          </p:cNvSpPr>
          <p:nvPr>
            <p:ph type="ctrTitle" idx="4294967295"/>
          </p:nvPr>
        </p:nvSpPr>
        <p:spPr>
          <a:xfrm>
            <a:off x="5508104" y="123478"/>
            <a:ext cx="2881313" cy="915988"/>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7</a:t>
            </a:r>
            <a:endParaRPr lang="en" sz="6000" dirty="0">
              <a:solidFill>
                <a:srgbClr val="FF9900"/>
              </a:solidFill>
            </a:endParaRPr>
          </a:p>
        </p:txBody>
      </p:sp>
      <p:cxnSp>
        <p:nvCxnSpPr>
          <p:cNvPr id="3" name="2 Conector recto"/>
          <p:cNvCxnSpPr>
            <a:stCxn id="1026" idx="2"/>
            <a:endCxn id="9" idx="0"/>
          </p:cNvCxnSpPr>
          <p:nvPr/>
        </p:nvCxnSpPr>
        <p:spPr>
          <a:xfrm>
            <a:off x="4571226" y="2211710"/>
            <a:ext cx="0" cy="7642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4113408" y="1386808"/>
            <a:ext cx="915635" cy="523220"/>
          </a:xfrm>
          <a:prstGeom prst="rect">
            <a:avLst/>
          </a:prstGeom>
          <a:noFill/>
        </p:spPr>
        <p:txBody>
          <a:bodyPr wrap="none" rtlCol="0">
            <a:spAutoFit/>
          </a:bodyPr>
          <a:lstStyle/>
          <a:p>
            <a:pPr algn="ctr"/>
            <a:r>
              <a:rPr lang="es-SV" dirty="0" smtClean="0">
                <a:latin typeface="Arial Narrow" pitchFamily="34" charset="0"/>
              </a:rPr>
              <a:t>Inspectoría</a:t>
            </a:r>
          </a:p>
          <a:p>
            <a:pPr algn="ctr"/>
            <a:r>
              <a:rPr lang="es-SV" dirty="0" smtClean="0">
                <a:latin typeface="Arial Narrow" pitchFamily="34" charset="0"/>
              </a:rPr>
              <a:t>General</a:t>
            </a:r>
            <a:endParaRPr lang="es-SV" dirty="0">
              <a:latin typeface="Arial Narrow" pitchFamily="34" charset="0"/>
            </a:endParaRPr>
          </a:p>
        </p:txBody>
      </p:sp>
      <p:sp>
        <p:nvSpPr>
          <p:cNvPr id="14" name="13 CuadroTexto"/>
          <p:cNvSpPr txBox="1"/>
          <p:nvPr/>
        </p:nvSpPr>
        <p:spPr>
          <a:xfrm>
            <a:off x="4054366" y="3206172"/>
            <a:ext cx="1034257" cy="738664"/>
          </a:xfrm>
          <a:prstGeom prst="rect">
            <a:avLst/>
          </a:prstGeom>
          <a:noFill/>
        </p:spPr>
        <p:txBody>
          <a:bodyPr wrap="none" rtlCol="0">
            <a:spAutoFit/>
          </a:bodyPr>
          <a:lstStyle/>
          <a:p>
            <a:pPr algn="ctr"/>
            <a:r>
              <a:rPr lang="es-SV" dirty="0" smtClean="0">
                <a:latin typeface="Arial Narrow" pitchFamily="34" charset="0"/>
              </a:rPr>
              <a:t>Centro de</a:t>
            </a:r>
          </a:p>
          <a:p>
            <a:pPr algn="ctr"/>
            <a:r>
              <a:rPr lang="es-SV" dirty="0" smtClean="0">
                <a:latin typeface="Arial Narrow" pitchFamily="34" charset="0"/>
              </a:rPr>
              <a:t>Información</a:t>
            </a:r>
          </a:p>
          <a:p>
            <a:pPr algn="ctr"/>
            <a:r>
              <a:rPr lang="es-SV" dirty="0" smtClean="0">
                <a:latin typeface="Arial Narrow" pitchFamily="34" charset="0"/>
              </a:rPr>
              <a:t>Penitenciaria</a:t>
            </a:r>
            <a:endParaRPr lang="es-SV" dirty="0">
              <a:latin typeface="Arial Narrow" pitchFamily="34" charset="0"/>
            </a:endParaRPr>
          </a:p>
        </p:txBody>
      </p:sp>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5863" y="3897910"/>
            <a:ext cx="676217" cy="604406"/>
          </a:xfrm>
          <a:prstGeom prst="rect">
            <a:avLst/>
          </a:prstGeom>
        </p:spPr>
      </p:pic>
    </p:spTree>
    <p:extLst>
      <p:ext uri="{BB962C8B-B14F-4D97-AF65-F5344CB8AC3E}">
        <p14:creationId xmlns:p14="http://schemas.microsoft.com/office/powerpoint/2010/main" val="31806444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459" y="4163749"/>
            <a:ext cx="666862" cy="604406"/>
          </a:xfrm>
          <a:prstGeom prst="rect">
            <a:avLst/>
          </a:prstGeom>
        </p:spPr>
      </p:pic>
      <p:sp>
        <p:nvSpPr>
          <p:cNvPr id="3" name="Shape 330"/>
          <p:cNvSpPr/>
          <p:nvPr/>
        </p:nvSpPr>
        <p:spPr>
          <a:xfrm>
            <a:off x="755576" y="195486"/>
            <a:ext cx="7632848" cy="46085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Centro de Información Penitenciaria.</a:t>
            </a:r>
          </a:p>
          <a:p>
            <a:pPr lvl="0"/>
            <a:endParaRPr lang="es-SV" sz="1200" dirty="0" smtClean="0">
              <a:solidFill>
                <a:schemeClr val="accent1">
                  <a:lumMod val="75000"/>
                </a:schemeClr>
              </a:solidFill>
              <a:latin typeface="Oswald" charset="0"/>
            </a:endParaRPr>
          </a:p>
          <a:p>
            <a:pPr lvl="0"/>
            <a:endParaRPr lang="es-SV" sz="1200" dirty="0" smtClean="0">
              <a:solidFill>
                <a:schemeClr val="accent1">
                  <a:lumMod val="75000"/>
                </a:schemeClr>
              </a:solidFill>
              <a:latin typeface="Oswald" charset="0"/>
            </a:endParaRPr>
          </a:p>
          <a:p>
            <a:pPr lvl="0"/>
            <a:endParaRPr lang="es-SV" sz="1200" dirty="0">
              <a:solidFill>
                <a:schemeClr val="accent1">
                  <a:lumMod val="75000"/>
                </a:schemeClr>
              </a:solidFill>
              <a:latin typeface="Oswald" charset="0"/>
            </a:endParaRPr>
          </a:p>
          <a:p>
            <a:pPr lvl="0"/>
            <a:r>
              <a:rPr lang="es-SV" sz="1200" dirty="0" smtClean="0">
                <a:solidFill>
                  <a:schemeClr val="accent1">
                    <a:lumMod val="75000"/>
                  </a:schemeClr>
                </a:solidFill>
                <a:latin typeface="Oswald" charset="0"/>
              </a:rPr>
              <a:t>Le corresponde:</a:t>
            </a:r>
          </a:p>
          <a:p>
            <a:pPr lvl="0"/>
            <a:endParaRPr lang="es-SV" sz="1200" dirty="0">
              <a:solidFill>
                <a:schemeClr val="accent1">
                  <a:lumMod val="75000"/>
                </a:schemeClr>
              </a:solidFill>
              <a:latin typeface="Oswald" charset="0"/>
            </a:endParaRPr>
          </a:p>
          <a:p>
            <a:pPr lvl="0" algn="just"/>
            <a:r>
              <a:rPr lang="es-SV" sz="1200" dirty="0">
                <a:solidFill>
                  <a:schemeClr val="accent1">
                    <a:lumMod val="75000"/>
                  </a:schemeClr>
                </a:solidFill>
                <a:latin typeface="Oswald" charset="0"/>
              </a:rPr>
              <a:t>Llevar el control del Sistema de Gestión de Solicitudes de información solicitada por la Unidad de Acceso a la Información Pública., llevar el registro y control de asistencia, permisos personales, incapacidades, citas, actualización de datos del personal que pertenece al CIPE, Elaborar los roles de servicio y licencia del personal que pertenece al CIPE, Verifica el orden y disciplina de cada operador, en caso de que incurran en cualquier falta es la encargada de informar sobre la misma, transmite información de las instrucciones giradas por parte de Inspectoría General, verifica toda la documentación que será remitida a las diferentes dependencias de la Dirección General de Centros Penales, encargada de coordinar todo tipo de trámites referente a las novedades que se suscitan dentro de los Centros Penitenciarios, Granjas Penitenciarias, Centros de Detención Menor y Centro Abierto de Santa Tecla, monitorea el corrido real mediante GPS de los vehículos FOODTECH que transportan la alimentación de los Privados de Libertad a los diferentes Centros Penitenciarios, Granjas Penitenciarias, Centros de Detención Menor y Centro Abierto de Santa Tecla, monitorea los videos de los vehículos de FOODTECH desde que sale de la planta principal hasta que llega a cada Centro Penitenciario, Granja Penitenciaria, Centro de Detención Menor y Centro Abierto de Santa Tecla, Supervisión depuración y actualización del NAS</a:t>
            </a:r>
            <a:r>
              <a:rPr lang="es-SV" sz="1200" dirty="0" smtClean="0">
                <a:solidFill>
                  <a:schemeClr val="accent1">
                    <a:lumMod val="75000"/>
                  </a:schemeClr>
                </a:solidFill>
                <a:latin typeface="Oswald" charset="0"/>
              </a:rPr>
              <a:t>, apoya </a:t>
            </a:r>
            <a:r>
              <a:rPr lang="es-SV" sz="1200" dirty="0">
                <a:solidFill>
                  <a:schemeClr val="accent1">
                    <a:lumMod val="75000"/>
                  </a:schemeClr>
                </a:solidFill>
                <a:latin typeface="Oswald" charset="0"/>
              </a:rPr>
              <a:t>en las diferentes actividades realizadas dentro del CIPE, elabora, requerimientos de insumos a través del SISBOG, otras que determine el Señor Inspector General.</a:t>
            </a:r>
          </a:p>
          <a:p>
            <a:pPr lvl="0" algn="just"/>
            <a:endParaRPr lang="es-SV" sz="18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endParaRPr lang="es-SV" sz="1600" dirty="0" smtClean="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15                              Personal Masculino: 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932911" y="48351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En Proceso, Supervisor/a Centro de Información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8184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DIRECCION GENERAL DE CENTROS PENALES</a:t>
            </a:r>
            <a:endParaRPr lang="es-SV" sz="3600" dirty="0">
              <a:effectLst>
                <a:outerShdw blurRad="38100" dist="38100" dir="2700000" algn="tl">
                  <a:srgbClr val="000000">
                    <a:alpha val="43137"/>
                  </a:srgbClr>
                </a:outerShdw>
              </a:effectLst>
            </a:endParaRPr>
          </a:p>
        </p:txBody>
      </p:sp>
      <p:sp>
        <p:nvSpPr>
          <p:cNvPr id="6" name="Shape 330"/>
          <p:cNvSpPr/>
          <p:nvPr/>
        </p:nvSpPr>
        <p:spPr>
          <a:xfrm>
            <a:off x="1043608" y="1851670"/>
            <a:ext cx="6984776" cy="2520280"/>
          </a:xfrm>
          <a:prstGeom prst="rect">
            <a:avLst/>
          </a:prstGeom>
          <a:noFill/>
          <a:ln>
            <a:noFill/>
          </a:ln>
        </p:spPr>
        <p:txBody>
          <a:bodyPr lIns="91425" tIns="91425" rIns="91425" bIns="91425" anchor="ctr" anchorCtr="0">
            <a:noAutofit/>
          </a:bodyPr>
          <a:lstStyle/>
          <a:p>
            <a:pPr marL="285750" lvl="0" indent="-285750" algn="just">
              <a:buFont typeface="Wingdings" pitchFamily="2" charset="2"/>
              <a:buChar char="q"/>
            </a:pPr>
            <a:r>
              <a:rPr lang="es-SV" sz="1800" b="1" dirty="0" smtClean="0">
                <a:solidFill>
                  <a:srgbClr val="FFFFFF"/>
                </a:solidFill>
                <a:effectLst>
                  <a:outerShdw blurRad="38100" dist="38100" dir="2700000" algn="tl">
                    <a:srgbClr val="000000">
                      <a:alpha val="43137"/>
                    </a:srgbClr>
                  </a:outerShdw>
                </a:effectLst>
                <a:latin typeface="Oswald" charset="0"/>
              </a:rPr>
              <a:t>Dirección </a:t>
            </a:r>
            <a:r>
              <a:rPr lang="es-SV" sz="1800" b="1" dirty="0">
                <a:solidFill>
                  <a:srgbClr val="FFFFFF"/>
                </a:solidFill>
                <a:effectLst>
                  <a:outerShdw blurRad="38100" dist="38100" dir="2700000" algn="tl">
                    <a:srgbClr val="000000">
                      <a:alpha val="43137"/>
                    </a:srgbClr>
                  </a:outerShdw>
                </a:effectLst>
                <a:latin typeface="Oswald" charset="0"/>
              </a:rPr>
              <a:t>General de Centros Penales. </a:t>
            </a:r>
            <a:r>
              <a:rPr lang="es-SV" sz="1800" dirty="0">
                <a:solidFill>
                  <a:srgbClr val="FFFFFF"/>
                </a:solidFill>
                <a:effectLst>
                  <a:outerShdw blurRad="38100" dist="38100" dir="2700000" algn="tl">
                    <a:srgbClr val="000000">
                      <a:alpha val="43137"/>
                    </a:srgbClr>
                  </a:outerShdw>
                </a:effectLst>
                <a:latin typeface="Oswald" charset="0"/>
              </a:rPr>
              <a:t>Es la encargada de organizar el funcionamiento y control administrativo de los Centros Penitenciarios; así como de todas las unidades que la </a:t>
            </a:r>
            <a:r>
              <a:rPr lang="es-SV" sz="1800" dirty="0" smtClean="0">
                <a:solidFill>
                  <a:srgbClr val="FFFFFF"/>
                </a:solidFill>
                <a:effectLst>
                  <a:outerShdw blurRad="38100" dist="38100" dir="2700000" algn="tl">
                    <a:srgbClr val="000000">
                      <a:alpha val="43137"/>
                    </a:srgbClr>
                  </a:outerShdw>
                </a:effectLst>
                <a:latin typeface="Oswald" charset="0"/>
              </a:rPr>
              <a:t>conforman.</a:t>
            </a: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Cantidad de Personal:</a:t>
            </a:r>
          </a:p>
          <a:p>
            <a:pPr lvl="0" algn="ctr"/>
            <a:endParaRPr lang="es-SV" sz="1800" dirty="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Personal Femenino: 14                    Personal Masculino: 43</a:t>
            </a:r>
          </a:p>
          <a:p>
            <a:pPr marL="285750" lvl="0" indent="-285750" algn="ctr">
              <a:buFont typeface="Wingdings" pitchFamily="2" charset="2"/>
              <a:buChar char="q"/>
            </a:pPr>
            <a:endParaRPr lang="es-SV" sz="1500" dirty="0" smtClean="0">
              <a:solidFill>
                <a:srgbClr val="FFFFFF"/>
              </a:solidFill>
              <a:latin typeface="Oswald" charset="0"/>
            </a:endParaRPr>
          </a:p>
        </p:txBody>
      </p:sp>
      <p:pic>
        <p:nvPicPr>
          <p:cNvPr id="7" name="6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8"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Funcionario Responsable: </a:t>
            </a:r>
            <a:endParaRPr lang="es-SV" sz="1400" b="1" dirty="0" smtClean="0">
              <a:solidFill>
                <a:schemeClr val="bg1"/>
              </a:solidFill>
              <a:effectLst>
                <a:outerShdw blurRad="38100" dist="38100" dir="2700000" algn="tl">
                  <a:srgbClr val="000000">
                    <a:alpha val="43137"/>
                  </a:srgbClr>
                </a:outerShdw>
              </a:effectLst>
            </a:endParaRPr>
          </a:p>
          <a:p>
            <a:pPr algn="just">
              <a:buNone/>
            </a:pPr>
            <a:r>
              <a:rPr lang="es-SV" sz="1400" b="1" dirty="0" smtClean="0">
                <a:solidFill>
                  <a:schemeClr val="bg1"/>
                </a:solidFill>
                <a:effectLst>
                  <a:outerShdw blurRad="38100" dist="38100" dir="2700000" algn="tl">
                    <a:srgbClr val="000000">
                      <a:alpha val="43137"/>
                    </a:srgbClr>
                  </a:outerShdw>
                </a:effectLst>
              </a:rPr>
              <a:t>Osiris Luna Meza</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4" name="3 Grupo"/>
          <p:cNvGrpSpPr/>
          <p:nvPr/>
        </p:nvGrpSpPr>
        <p:grpSpPr>
          <a:xfrm>
            <a:off x="2483768" y="699542"/>
            <a:ext cx="3744416" cy="3872813"/>
            <a:chOff x="467544" y="699542"/>
            <a:chExt cx="3744416" cy="3872813"/>
          </a:xfrm>
        </p:grpSpPr>
        <p:pic>
          <p:nvPicPr>
            <p:cNvPr id="10" name="9 Imagen"/>
            <p:cNvPicPr>
              <a:picLocks noChangeAspect="1"/>
            </p:cNvPicPr>
            <p:nvPr/>
          </p:nvPicPr>
          <p:blipFill rotWithShape="1">
            <a:blip r:embed="rId3">
              <a:extLst>
                <a:ext uri="{28A0092B-C50C-407E-A947-70E740481C1C}">
                  <a14:useLocalDpi xmlns:a14="http://schemas.microsoft.com/office/drawing/2010/main" val="0"/>
                </a:ext>
              </a:extLst>
            </a:blip>
            <a:srcRect l="59154" t="49845" r="27382" b="38450"/>
            <a:stretch/>
          </p:blipFill>
          <p:spPr>
            <a:xfrm>
              <a:off x="827584" y="843559"/>
              <a:ext cx="3096345" cy="3728796"/>
            </a:xfrm>
            <a:prstGeom prst="rect">
              <a:avLst/>
            </a:prstGeom>
          </p:spPr>
        </p:pic>
        <p:sp>
          <p:nvSpPr>
            <p:cNvPr id="2" name="1 Rectángulo"/>
            <p:cNvSpPr/>
            <p:nvPr/>
          </p:nvSpPr>
          <p:spPr>
            <a:xfrm>
              <a:off x="2987824" y="699542"/>
              <a:ext cx="1224136"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1" name="10 Rectángulo"/>
            <p:cNvSpPr/>
            <p:nvPr/>
          </p:nvSpPr>
          <p:spPr>
            <a:xfrm>
              <a:off x="467544" y="699542"/>
              <a:ext cx="1224136"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sp>
        <p:nvSpPr>
          <p:cNvPr id="170" name="Shape 170"/>
          <p:cNvSpPr txBox="1">
            <a:spLocks noGrp="1"/>
          </p:cNvSpPr>
          <p:nvPr>
            <p:ph type="ctrTitle" idx="4294967295"/>
          </p:nvPr>
        </p:nvSpPr>
        <p:spPr>
          <a:xfrm>
            <a:off x="5508104" y="123478"/>
            <a:ext cx="2881313" cy="915988"/>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8</a:t>
            </a:r>
            <a:endParaRPr lang="en" sz="6000" dirty="0">
              <a:solidFill>
                <a:srgbClr val="FF9900"/>
              </a:solidFill>
            </a:endParaRPr>
          </a:p>
        </p:txBody>
      </p:sp>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7791" y="4011910"/>
            <a:ext cx="676217" cy="604406"/>
          </a:xfrm>
          <a:prstGeom prst="rect">
            <a:avLst/>
          </a:prstGeom>
        </p:spPr>
      </p:pic>
      <p:pic>
        <p:nvPicPr>
          <p:cNvPr id="13" name="12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5983" y="4011910"/>
            <a:ext cx="676217" cy="604406"/>
          </a:xfrm>
          <a:prstGeom prst="rect">
            <a:avLst/>
          </a:prstGeom>
        </p:spPr>
      </p:pic>
    </p:spTree>
    <p:extLst>
      <p:ext uri="{BB962C8B-B14F-4D97-AF65-F5344CB8AC3E}">
        <p14:creationId xmlns:p14="http://schemas.microsoft.com/office/powerpoint/2010/main" val="15886147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784928" y="267494"/>
            <a:ext cx="7632848" cy="4320481"/>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Mesas de la Esperanza. </a:t>
            </a: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endParaRPr lang="es-SV" sz="1800" dirty="0" smtClean="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Coordina </a:t>
            </a:r>
            <a:r>
              <a:rPr lang="es-SV" sz="1800" dirty="0">
                <a:solidFill>
                  <a:schemeClr val="accent1">
                    <a:lumMod val="75000"/>
                  </a:schemeClr>
                </a:solidFill>
                <a:latin typeface="Oswald" charset="0"/>
              </a:rPr>
              <a:t>las reuniones con familiares representantes de los internos/as en reuniones de Mesas de la Esperanza, reuniones con familiares de internos/as y reuniones con internos/as por sectores en cada uno de los Centros Penales, así como también en las Granjas Penitenciarias; informando al señor Director General, Subdirector General, Subdirector Administrativo y a cada una de las Unidades que conforman el Sistema Penitenciario, sobre el Desarrollo de las mismas, para darles seguimiento a los puntos observados en cada una de las reuniones arriba </a:t>
            </a:r>
            <a:r>
              <a:rPr lang="es-SV" sz="1800" dirty="0" smtClean="0">
                <a:solidFill>
                  <a:schemeClr val="accent1">
                    <a:lumMod val="75000"/>
                  </a:schemeClr>
                </a:solidFill>
                <a:latin typeface="Oswald" charset="0"/>
              </a:rPr>
              <a:t>mencionadas</a:t>
            </a:r>
          </a:p>
          <a:p>
            <a:pPr lvl="0" algn="just"/>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a:t>
            </a:r>
            <a:r>
              <a:rPr lang="es-SV" sz="1800" dirty="0">
                <a:solidFill>
                  <a:schemeClr val="accent1">
                    <a:lumMod val="75000"/>
                  </a:schemeClr>
                </a:solidFill>
                <a:latin typeface="Oswald" charset="0"/>
              </a:rPr>
              <a:t>de Personal</a:t>
            </a:r>
            <a:r>
              <a:rPr lang="es-SV" sz="1800" dirty="0" smtClean="0">
                <a:solidFill>
                  <a:schemeClr val="accent1">
                    <a:lumMod val="75000"/>
                  </a:schemeClr>
                </a:solidFill>
                <a:latin typeface="Oswald" charset="0"/>
              </a:rPr>
              <a:t>:</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600" dirty="0" smtClean="0">
                <a:solidFill>
                  <a:schemeClr val="accent1">
                    <a:lumMod val="75000"/>
                  </a:schemeClr>
                </a:solidFill>
                <a:latin typeface="Oswald" charset="0"/>
              </a:rPr>
              <a:t>1</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4</a:t>
            </a:r>
            <a:endParaRPr lang="es-SV" dirty="0" smtClean="0">
              <a:solidFill>
                <a:srgbClr val="FFFFFF"/>
              </a:solidFill>
              <a:latin typeface="Oswald" charset="0"/>
            </a:endParaRPr>
          </a:p>
        </p:txBody>
      </p:sp>
      <p:sp>
        <p:nvSpPr>
          <p:cNvPr id="4" name="Shape 229"/>
          <p:cNvSpPr txBox="1">
            <a:spLocks/>
          </p:cNvSpPr>
          <p:nvPr/>
        </p:nvSpPr>
        <p:spPr>
          <a:xfrm>
            <a:off x="827584"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Coronel Wido Andreatta, Coordinador Mesas de la Esperanza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9025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84928" y="339501"/>
            <a:ext cx="7632848" cy="4392489"/>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Oficina de Atención e Información Penitenciaria. </a:t>
            </a: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endParaRPr lang="es-SV" sz="1800" dirty="0" smtClean="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Brindar atención a la población en general.</a:t>
            </a:r>
          </a:p>
          <a:p>
            <a:pPr lvl="0" algn="just"/>
            <a:endParaRPr lang="es-SV" sz="1800"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a:t>
            </a:r>
            <a:r>
              <a:rPr lang="es-SV" dirty="0">
                <a:solidFill>
                  <a:schemeClr val="accent1">
                    <a:lumMod val="75000"/>
                  </a:schemeClr>
                </a:solidFill>
                <a:latin typeface="Oswald" charset="0"/>
              </a:rPr>
              <a:t>de Personal</a:t>
            </a:r>
            <a:r>
              <a:rPr lang="es-SV" dirty="0" smtClean="0">
                <a:solidFill>
                  <a:schemeClr val="accent1">
                    <a:lumMod val="75000"/>
                  </a:schemeClr>
                </a:solidFill>
                <a:latin typeface="Oswald" charset="0"/>
              </a:rPr>
              <a:t>:</a:t>
            </a:r>
          </a:p>
          <a:p>
            <a:pPr lvl="0" algn="ctr"/>
            <a:endParaRPr lang="es-SV" dirty="0">
              <a:solidFill>
                <a:schemeClr val="accent1">
                  <a:lumMod val="75000"/>
                </a:schemeClr>
              </a:solidFill>
              <a:latin typeface="Oswald" charset="0"/>
            </a:endParaRPr>
          </a:p>
          <a:p>
            <a:pPr lvl="0"/>
            <a:r>
              <a:rPr lang="es-SV" dirty="0" smtClean="0">
                <a:solidFill>
                  <a:schemeClr val="accent1">
                    <a:lumMod val="75000"/>
                  </a:schemeClr>
                </a:solidFill>
                <a:latin typeface="Oswald" charset="0"/>
              </a:rPr>
              <a:t>Personal Femenino: Compartido con Unidad Penitenciaria de Derechos</a:t>
            </a:r>
            <a:r>
              <a:rPr lang="es-SV" dirty="0">
                <a:solidFill>
                  <a:schemeClr val="accent1">
                    <a:lumMod val="75000"/>
                  </a:schemeClr>
                </a:solidFill>
                <a:latin typeface="Oswald" charset="0"/>
              </a:rPr>
              <a:t> </a:t>
            </a:r>
            <a:r>
              <a:rPr lang="es-SV" dirty="0" smtClean="0">
                <a:solidFill>
                  <a:schemeClr val="accent1">
                    <a:lumMod val="75000"/>
                  </a:schemeClr>
                </a:solidFill>
                <a:latin typeface="Oswald" charset="0"/>
              </a:rPr>
              <a:t>Humanos		             Personal Masculino: Compartido con Unidad Penitenciaria de Derechos Humanos</a:t>
            </a:r>
            <a:endParaRPr lang="es-SV" dirty="0" smtClean="0">
              <a:solidFill>
                <a:srgbClr val="FFFFFF"/>
              </a:solidFill>
              <a:latin typeface="Oswald" charset="0"/>
            </a:endParaRPr>
          </a:p>
        </p:txBody>
      </p:sp>
      <p:sp>
        <p:nvSpPr>
          <p:cNvPr id="3" name="Shape 229"/>
          <p:cNvSpPr txBox="1">
            <a:spLocks/>
          </p:cNvSpPr>
          <p:nvPr/>
        </p:nvSpPr>
        <p:spPr>
          <a:xfrm>
            <a:off x="827584" y="77155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Lic. Marcelo Giovanni Rivera Orellana.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636882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70"/>
          <p:cNvSpPr txBox="1">
            <a:spLocks/>
          </p:cNvSpPr>
          <p:nvPr/>
        </p:nvSpPr>
        <p:spPr>
          <a:xfrm>
            <a:off x="2627784" y="0"/>
            <a:ext cx="3384376" cy="91556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n" sz="6000" dirty="0" smtClean="0">
                <a:solidFill>
                  <a:srgbClr val="FF9900"/>
                </a:solidFill>
              </a:rPr>
              <a:t>PARTE 9</a:t>
            </a:r>
            <a:endParaRPr lang="en" sz="6000" dirty="0">
              <a:solidFill>
                <a:srgbClr val="FF9900"/>
              </a:solidFill>
            </a:endParaRPr>
          </a:p>
        </p:txBody>
      </p:sp>
      <p:sp>
        <p:nvSpPr>
          <p:cNvPr id="26" name="Shape 285"/>
          <p:cNvSpPr/>
          <p:nvPr/>
        </p:nvSpPr>
        <p:spPr>
          <a:xfrm>
            <a:off x="2411760" y="2476598"/>
            <a:ext cx="3816424" cy="2543424"/>
          </a:xfrm>
          <a:prstGeom prst="chevron">
            <a:avLst>
              <a:gd name="adj" fmla="val 29853"/>
            </a:avLst>
          </a:prstGeom>
          <a:solidFill>
            <a:srgbClr val="FFC000"/>
          </a:solidFill>
          <a:ln>
            <a:solidFill>
              <a:srgbClr val="FFC000"/>
            </a:solidFill>
          </a:ln>
        </p:spPr>
        <p:txBody>
          <a:bodyPr lIns="91425" tIns="91425" rIns="91425" bIns="91425" anchor="ctr" anchorCtr="0">
            <a:noAutofit/>
          </a:bodyPr>
          <a:lstStyle/>
          <a:p>
            <a:pPr lvl="0"/>
            <a:r>
              <a:rPr lang="en" sz="1100" dirty="0">
                <a:solidFill>
                  <a:srgbClr val="FFFFFF"/>
                </a:solidFill>
                <a:latin typeface="Roboto Condensed"/>
                <a:ea typeface="Roboto Condensed"/>
                <a:cs typeface="Roboto Condensed"/>
                <a:sym typeface="Roboto Condensed"/>
                <a:hlinkClick r:id="rId2" action="ppaction://hlinksldjump"/>
              </a:rPr>
              <a:t>Centro Penitenciario de Izalco</a:t>
            </a:r>
            <a:endParaRPr lang="en" sz="1100" dirty="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3" action="ppaction://hlinksldjump"/>
              </a:rPr>
              <a:t>Centro </a:t>
            </a:r>
            <a:r>
              <a:rPr lang="en" sz="1100" dirty="0">
                <a:solidFill>
                  <a:srgbClr val="FFFFFF"/>
                </a:solidFill>
                <a:latin typeface="Roboto Condensed"/>
                <a:ea typeface="Roboto Condensed"/>
                <a:cs typeface="Roboto Condensed"/>
                <a:sym typeface="Roboto Condensed"/>
                <a:hlinkClick r:id="rId3" action="ppaction://hlinksldjump"/>
              </a:rPr>
              <a:t>Penitenciario </a:t>
            </a:r>
            <a:r>
              <a:rPr lang="en" sz="1100" dirty="0" smtClean="0">
                <a:solidFill>
                  <a:srgbClr val="FFFFFF"/>
                </a:solidFill>
                <a:latin typeface="Roboto Condensed"/>
                <a:ea typeface="Roboto Condensed"/>
                <a:cs typeface="Roboto Condensed"/>
                <a:sym typeface="Roboto Condensed"/>
                <a:hlinkClick r:id="rId3" action="ppaction://hlinksldjump"/>
              </a:rPr>
              <a:t>Ilopango</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4" action="ppaction://hlinksldjump"/>
              </a:rPr>
              <a:t>Centro </a:t>
            </a:r>
            <a:r>
              <a:rPr lang="en" sz="1100" dirty="0">
                <a:solidFill>
                  <a:srgbClr val="FFFFFF"/>
                </a:solidFill>
                <a:latin typeface="Roboto Condensed"/>
                <a:ea typeface="Roboto Condensed"/>
                <a:cs typeface="Roboto Condensed"/>
                <a:sym typeface="Roboto Condensed"/>
                <a:hlinkClick r:id="rId4" action="ppaction://hlinksldjump"/>
              </a:rPr>
              <a:t>Penitenciario de Sensuntepeque</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2" action="ppaction://hlinksldjump"/>
              </a:rPr>
              <a:t>Centro Penitenciario de San Francisco Gotera</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5" action="ppaction://hlinksldjump"/>
              </a:rPr>
              <a:t>Centro Penitenciario de Ilobasco</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6" action="ppaction://hlinksldjump"/>
              </a:rPr>
              <a:t>Centro </a:t>
            </a:r>
            <a:r>
              <a:rPr lang="en" sz="1100" dirty="0" smtClean="0">
                <a:solidFill>
                  <a:srgbClr val="FFFFFF"/>
                </a:solidFill>
                <a:latin typeface="Roboto Condensed"/>
                <a:ea typeface="Roboto Condensed"/>
                <a:cs typeface="Roboto Condensed"/>
                <a:sym typeface="Roboto Condensed"/>
                <a:hlinkClick r:id="rId6" action="ppaction://hlinksldjump"/>
              </a:rPr>
              <a:t>Abierto Granja Penitenciaria Izalco</a:t>
            </a:r>
            <a:endParaRPr lang="en" sz="1100" dirty="0" smtClean="0">
              <a:solidFill>
                <a:srgbClr val="FFFFFF"/>
              </a:solidFill>
              <a:latin typeface="Roboto Condensed"/>
              <a:ea typeface="Roboto Condensed"/>
              <a:cs typeface="Roboto Condensed"/>
              <a:sym typeface="Roboto Condensed"/>
            </a:endParaRPr>
          </a:p>
          <a:p>
            <a:r>
              <a:rPr lang="en" sz="1100" dirty="0">
                <a:solidFill>
                  <a:srgbClr val="FFFFFF"/>
                </a:solidFill>
                <a:latin typeface="Roboto Condensed"/>
                <a:ea typeface="Roboto Condensed"/>
                <a:cs typeface="Roboto Condensed"/>
                <a:sym typeface="Roboto Condensed"/>
                <a:hlinkClick r:id="rId7" action="ppaction://hlinksldjump"/>
              </a:rPr>
              <a:t>Centro Penitenciario de Izalco </a:t>
            </a:r>
            <a:r>
              <a:rPr lang="en" sz="1100" dirty="0" smtClean="0">
                <a:solidFill>
                  <a:srgbClr val="FFFFFF"/>
                </a:solidFill>
                <a:latin typeface="Roboto Condensed"/>
                <a:ea typeface="Roboto Condensed"/>
                <a:cs typeface="Roboto Condensed"/>
                <a:sym typeface="Roboto Condensed"/>
                <a:hlinkClick r:id="rId7" action="ppaction://hlinksldjump"/>
              </a:rPr>
              <a:t>fase II</a:t>
            </a:r>
            <a:endParaRPr lang="en" sz="1100" dirty="0" smtClean="0">
              <a:solidFill>
                <a:srgbClr val="FFFFFF"/>
              </a:solidFill>
              <a:latin typeface="Roboto Condensed"/>
              <a:ea typeface="Roboto Condensed"/>
              <a:cs typeface="Roboto Condensed"/>
              <a:sym typeface="Roboto Condensed"/>
            </a:endParaRPr>
          </a:p>
          <a:p>
            <a:r>
              <a:rPr lang="en" sz="1100" dirty="0">
                <a:solidFill>
                  <a:srgbClr val="FFFFFF"/>
                </a:solidFill>
                <a:latin typeface="Roboto Condensed"/>
                <a:ea typeface="Roboto Condensed"/>
                <a:cs typeface="Roboto Condensed"/>
                <a:sym typeface="Roboto Condensed"/>
                <a:hlinkClick r:id="rId8" action="ppaction://hlinksldjump"/>
              </a:rPr>
              <a:t>Centro Penitenciario de Izalco fase </a:t>
            </a:r>
            <a:r>
              <a:rPr lang="en" sz="1100" dirty="0" smtClean="0">
                <a:solidFill>
                  <a:srgbClr val="FFFFFF"/>
                </a:solidFill>
                <a:latin typeface="Roboto Condensed"/>
                <a:ea typeface="Roboto Condensed"/>
                <a:cs typeface="Roboto Condensed"/>
                <a:sym typeface="Roboto Condensed"/>
                <a:hlinkClick r:id="rId8" action="ppaction://hlinksldjump"/>
              </a:rPr>
              <a:t>III</a:t>
            </a:r>
            <a:endParaRPr lang="en" sz="1100" dirty="0" smtClean="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9" action="ppaction://hlinksldjump"/>
              </a:rPr>
              <a:t>Centros Abierto para Mujeres Santa </a:t>
            </a:r>
            <a:r>
              <a:rPr lang="en" sz="1100" dirty="0" smtClean="0">
                <a:solidFill>
                  <a:srgbClr val="FFFFFF"/>
                </a:solidFill>
                <a:latin typeface="Roboto Condensed"/>
                <a:ea typeface="Roboto Condensed"/>
                <a:cs typeface="Roboto Condensed"/>
                <a:sym typeface="Roboto Condensed"/>
                <a:hlinkClick r:id="rId9" action="ppaction://hlinksldjump"/>
              </a:rPr>
              <a:t>Tecla</a:t>
            </a:r>
            <a:endParaRPr lang="en" sz="1100" dirty="0">
              <a:solidFill>
                <a:srgbClr val="FFFFFF"/>
              </a:solidFill>
              <a:latin typeface="Roboto Condensed"/>
              <a:ea typeface="Roboto Condensed"/>
              <a:cs typeface="Roboto Condensed"/>
              <a:sym typeface="Roboto Condensed"/>
            </a:endParaRPr>
          </a:p>
        </p:txBody>
      </p:sp>
      <p:sp>
        <p:nvSpPr>
          <p:cNvPr id="29" name="Shape 157"/>
          <p:cNvSpPr txBox="1">
            <a:spLocks/>
          </p:cNvSpPr>
          <p:nvPr/>
        </p:nvSpPr>
        <p:spPr>
          <a:xfrm>
            <a:off x="611560" y="915566"/>
            <a:ext cx="7624464" cy="50405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2800" dirty="0" smtClean="0">
                <a:solidFill>
                  <a:srgbClr val="002F5F"/>
                </a:solidFill>
              </a:rPr>
              <a:t>CENTROS Y GRANJAS PENITENCIARIAS</a:t>
            </a:r>
            <a:endParaRPr lang="es-SV" sz="2800" dirty="0">
              <a:solidFill>
                <a:srgbClr val="002F5F"/>
              </a:solidFill>
            </a:endParaRPr>
          </a:p>
        </p:txBody>
      </p:sp>
      <p:sp>
        <p:nvSpPr>
          <p:cNvPr id="30" name="Shape 229"/>
          <p:cNvSpPr txBox="1">
            <a:spLocks/>
          </p:cNvSpPr>
          <p:nvPr/>
        </p:nvSpPr>
        <p:spPr>
          <a:xfrm>
            <a:off x="323528" y="1392215"/>
            <a:ext cx="8424936" cy="963511"/>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rgbClr val="2779C3"/>
                </a:solidFill>
              </a:rPr>
              <a:t> Hipervínculos. </a:t>
            </a:r>
            <a:r>
              <a:rPr lang="es-SV" sz="1400" dirty="0">
                <a:solidFill>
                  <a:srgbClr val="2779C3"/>
                </a:solidFill>
              </a:rPr>
              <a:t>H</a:t>
            </a:r>
            <a:r>
              <a:rPr lang="es-SV" sz="1400" dirty="0" smtClean="0">
                <a:solidFill>
                  <a:srgbClr val="2779C3"/>
                </a:solidFill>
              </a:rPr>
              <a:t>aga clic sobre el nombre del Centro o Granja Penitenciaria a la que quiere acceder para llegar a la diapositiva donde está la descripción de dicho Centro o Granja Penitenciaria del cual desea conocer mas información, del mismo modo en cada diapositiva donde encuentre la imagen con la palabra </a:t>
            </a:r>
            <a:r>
              <a:rPr lang="es-SV" sz="1400" b="1" dirty="0" smtClean="0">
                <a:solidFill>
                  <a:srgbClr val="2779C3"/>
                </a:solidFill>
              </a:rPr>
              <a:t>VOLVER</a:t>
            </a:r>
            <a:r>
              <a:rPr lang="es-SV" sz="1400" dirty="0" smtClean="0">
                <a:solidFill>
                  <a:srgbClr val="2779C3"/>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sp>
        <p:nvSpPr>
          <p:cNvPr id="25" name="Shape 284"/>
          <p:cNvSpPr/>
          <p:nvPr/>
        </p:nvSpPr>
        <p:spPr>
          <a:xfrm>
            <a:off x="72008" y="2476598"/>
            <a:ext cx="3131840" cy="2543424"/>
          </a:xfrm>
          <a:prstGeom prst="homePlate">
            <a:avLst>
              <a:gd name="adj" fmla="val 30129"/>
            </a:avLst>
          </a:prstGeom>
          <a:solidFill>
            <a:srgbClr val="FF9900"/>
          </a:solidFill>
          <a:ln>
            <a:solidFill>
              <a:srgbClr val="FF9900"/>
            </a:solidFill>
          </a:ln>
        </p:spPr>
        <p:txBody>
          <a:bodyPr lIns="91425" tIns="91425" rIns="91425" bIns="91425" anchor="ctr" anchorCtr="0">
            <a:noAutofit/>
          </a:bodyPr>
          <a:lstStyle/>
          <a:p>
            <a:pPr lvl="0">
              <a:spcBef>
                <a:spcPts val="0"/>
              </a:spcBef>
              <a:buNone/>
            </a:pPr>
            <a:r>
              <a:rPr lang="en" sz="1100" dirty="0" smtClean="0">
                <a:solidFill>
                  <a:schemeClr val="bg1"/>
                </a:solidFill>
                <a:latin typeface="Roboto Condensed"/>
                <a:ea typeface="Roboto Condensed"/>
                <a:cs typeface="Roboto Condensed"/>
                <a:sym typeface="Roboto Condensed"/>
                <a:hlinkClick r:id="rId10" action="ppaction://hlinksldjump"/>
              </a:rPr>
              <a:t>Centro Atención Ingegral de Santa Ana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1" action="ppaction://hlinksldjump"/>
              </a:rPr>
              <a:t>Centro Penitenciario la Esperanza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2" action="ppaction://hlinksldjump"/>
              </a:rPr>
              <a:t>Centro Penitenciario de Zacatecoluca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3" action="ppaction://hlinksldjump"/>
              </a:rPr>
              <a:t>Centro Penitenciario de Jucuapa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4" action="ppaction://hlinksldjump"/>
              </a:rPr>
              <a:t>Centro Penitenciario de Metapan</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5" action="ppaction://hlinksldjump"/>
              </a:rPr>
              <a:t>Centro Penitenciario de Ciudad Barrios</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6" action="ppaction://hlinksldjump"/>
              </a:rPr>
              <a:t>Centro Penitenciario de San Miguel</a:t>
            </a:r>
            <a:endParaRPr lang="en" sz="1100" dirty="0" smtClean="0">
              <a:solidFill>
                <a:schemeClr val="bg1"/>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17" action="ppaction://hlinksldjump"/>
              </a:rPr>
              <a:t>Centro Penitenciario de Sonsonate</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18" action="ppaction://hlinksldjump"/>
              </a:rPr>
              <a:t>Centro Penitenciario de Apanteos</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19" action="ppaction://hlinksldjump"/>
              </a:rPr>
              <a:t>Centro Penitenciario de Quezaltepeque</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20" action="ppaction://hlinksldjump"/>
              </a:rPr>
              <a:t>Centro Penitenciario de </a:t>
            </a:r>
            <a:r>
              <a:rPr lang="en" sz="1100" dirty="0" smtClean="0">
                <a:solidFill>
                  <a:srgbClr val="FFFFFF"/>
                </a:solidFill>
                <a:latin typeface="Roboto Condensed"/>
                <a:ea typeface="Roboto Condensed"/>
                <a:cs typeface="Roboto Condensed"/>
                <a:sym typeface="Roboto Condensed"/>
                <a:hlinkClick r:id="rId20" action="ppaction://hlinksldjump"/>
              </a:rPr>
              <a:t>Chalatenango</a:t>
            </a:r>
            <a:endParaRPr lang="en" sz="1100" dirty="0" smtClean="0">
              <a:solidFill>
                <a:srgbClr val="FFFFFF"/>
              </a:solidFill>
              <a:latin typeface="Roboto Condensed"/>
              <a:ea typeface="Roboto Condensed"/>
              <a:cs typeface="Roboto Condensed"/>
              <a:sym typeface="Roboto Condensed"/>
            </a:endParaRPr>
          </a:p>
          <a:p>
            <a:r>
              <a:rPr lang="en" sz="1100" dirty="0">
                <a:solidFill>
                  <a:srgbClr val="FFFFFF"/>
                </a:solidFill>
                <a:latin typeface="Roboto Condensed"/>
                <a:ea typeface="Roboto Condensed"/>
                <a:cs typeface="Roboto Condensed"/>
                <a:sym typeface="Roboto Condensed"/>
                <a:hlinkClick r:id="rId14" action="ppaction://hlinksldjump"/>
              </a:rPr>
              <a:t>Centro Penitenciario de San </a:t>
            </a:r>
            <a:r>
              <a:rPr lang="en" sz="1100" dirty="0" smtClean="0">
                <a:solidFill>
                  <a:srgbClr val="FFFFFF"/>
                </a:solidFill>
                <a:latin typeface="Roboto Condensed"/>
                <a:ea typeface="Roboto Condensed"/>
                <a:cs typeface="Roboto Condensed"/>
                <a:sym typeface="Roboto Condensed"/>
                <a:hlinkClick r:id="rId14" action="ppaction://hlinksldjump"/>
              </a:rPr>
              <a:t>Vicente</a:t>
            </a:r>
            <a:endParaRPr lang="en" sz="1100" dirty="0" smtClean="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15" action="ppaction://hlinksldjump"/>
              </a:rPr>
              <a:t>Centro Penitenciario de </a:t>
            </a:r>
            <a:r>
              <a:rPr lang="en" sz="1100" dirty="0" smtClean="0">
                <a:solidFill>
                  <a:srgbClr val="FFFFFF"/>
                </a:solidFill>
                <a:latin typeface="Roboto Condensed"/>
                <a:ea typeface="Roboto Condensed"/>
                <a:cs typeface="Roboto Condensed"/>
                <a:sym typeface="Roboto Condensed"/>
                <a:hlinkClick r:id="rId15" action="ppaction://hlinksldjump"/>
              </a:rPr>
              <a:t>Usulután</a:t>
            </a:r>
            <a:endParaRPr lang="en" sz="1100" dirty="0" smtClean="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4" action="ppaction://hlinksldjump"/>
              </a:rPr>
              <a:t>Centro Penitenciario de la </a:t>
            </a:r>
            <a:r>
              <a:rPr lang="en" sz="1100" dirty="0" smtClean="0">
                <a:solidFill>
                  <a:srgbClr val="FFFFFF"/>
                </a:solidFill>
                <a:latin typeface="Roboto Condensed"/>
                <a:ea typeface="Roboto Condensed"/>
                <a:cs typeface="Roboto Condensed"/>
                <a:sym typeface="Roboto Condensed"/>
                <a:hlinkClick r:id="rId4" action="ppaction://hlinksldjump"/>
              </a:rPr>
              <a:t>Unión</a:t>
            </a:r>
            <a:endParaRPr lang="en" sz="1100" dirty="0">
              <a:solidFill>
                <a:srgbClr val="FFFFFF"/>
              </a:solidFill>
              <a:latin typeface="Roboto Condensed"/>
              <a:ea typeface="Roboto Condensed"/>
              <a:cs typeface="Roboto Condensed"/>
              <a:sym typeface="Roboto Condensed"/>
            </a:endParaRPr>
          </a:p>
        </p:txBody>
      </p:sp>
      <p:sp>
        <p:nvSpPr>
          <p:cNvPr id="27" name="Shape 286"/>
          <p:cNvSpPr/>
          <p:nvPr/>
        </p:nvSpPr>
        <p:spPr>
          <a:xfrm>
            <a:off x="5220072" y="2476598"/>
            <a:ext cx="3888432" cy="2543424"/>
          </a:xfrm>
          <a:prstGeom prst="chevron">
            <a:avLst>
              <a:gd name="adj" fmla="val 29853"/>
            </a:avLst>
          </a:prstGeom>
          <a:solidFill>
            <a:srgbClr val="F7E243"/>
          </a:solidFill>
          <a:ln>
            <a:solidFill>
              <a:srgbClr val="F7E243"/>
            </a:solidFill>
          </a:ln>
        </p:spPr>
        <p:txBody>
          <a:bodyPr lIns="91425" tIns="91425" rIns="91425" bIns="91425" anchor="ctr" anchorCtr="0">
            <a:noAutofit/>
          </a:bodyPr>
          <a:lstStyle/>
          <a:p>
            <a:pPr lvl="0"/>
            <a:r>
              <a:rPr lang="en" sz="1100" dirty="0">
                <a:solidFill>
                  <a:srgbClr val="FFFFFF"/>
                </a:solidFill>
                <a:latin typeface="Roboto Condensed"/>
                <a:ea typeface="Roboto Condensed"/>
                <a:cs typeface="Roboto Condensed"/>
                <a:sym typeface="Roboto Condensed"/>
                <a:hlinkClick r:id="rId21" action="ppaction://hlinksldjump"/>
              </a:rPr>
              <a:t>Granja Penitenciaria para hombres de Santa Ana</a:t>
            </a:r>
            <a:endParaRPr lang="en" sz="1100" dirty="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5" action="ppaction://hlinksldjump"/>
              </a:rPr>
              <a:t>Granja </a:t>
            </a:r>
            <a:r>
              <a:rPr lang="en" sz="1100" dirty="0">
                <a:solidFill>
                  <a:srgbClr val="FFFFFF"/>
                </a:solidFill>
                <a:latin typeface="Roboto Condensed"/>
                <a:ea typeface="Roboto Condensed"/>
                <a:cs typeface="Roboto Condensed"/>
                <a:sym typeface="Roboto Condensed"/>
                <a:hlinkClick r:id="rId5" action="ppaction://hlinksldjump"/>
              </a:rPr>
              <a:t>Penitenciaria para hombres de </a:t>
            </a:r>
            <a:r>
              <a:rPr lang="en" sz="1100" dirty="0" smtClean="0">
                <a:solidFill>
                  <a:srgbClr val="FFFFFF"/>
                </a:solidFill>
                <a:latin typeface="Roboto Condensed"/>
                <a:ea typeface="Roboto Condensed"/>
                <a:cs typeface="Roboto Condensed"/>
                <a:sym typeface="Roboto Condensed"/>
                <a:hlinkClick r:id="rId5" action="ppaction://hlinksldjump"/>
              </a:rPr>
              <a:t>Zacatecoluca</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9" action="ppaction://hlinksldjump"/>
              </a:rPr>
              <a:t>Resguardo Hospital Psiquiátrico</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21" action="ppaction://hlinksldjump"/>
              </a:rPr>
              <a:t>Centro de Detención Menor La Esperanza</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22" action="ppaction://hlinksldjump"/>
              </a:rPr>
              <a:t>Centro de Detención Menor Santa Ana</a:t>
            </a:r>
            <a:endParaRPr lang="en" sz="1100" dirty="0" smtClean="0">
              <a:solidFill>
                <a:srgbClr val="FFFFFF"/>
              </a:solidFill>
              <a:latin typeface="Roboto Condensed"/>
              <a:ea typeface="Roboto Condensed"/>
              <a:cs typeface="Roboto Condensed"/>
              <a:sym typeface="Roboto Condensed"/>
            </a:endParaRPr>
          </a:p>
          <a:p>
            <a:r>
              <a:rPr lang="en" sz="1100" dirty="0">
                <a:solidFill>
                  <a:srgbClr val="FFFFFF"/>
                </a:solidFill>
                <a:latin typeface="Roboto Condensed"/>
                <a:ea typeface="Roboto Condensed"/>
                <a:cs typeface="Roboto Condensed"/>
                <a:sym typeface="Roboto Condensed"/>
                <a:hlinkClick r:id="rId23" action="ppaction://hlinksldjump"/>
              </a:rPr>
              <a:t>Centro de Detención </a:t>
            </a:r>
            <a:r>
              <a:rPr lang="en" sz="1100" dirty="0" smtClean="0">
                <a:solidFill>
                  <a:srgbClr val="FFFFFF"/>
                </a:solidFill>
                <a:latin typeface="Roboto Condensed"/>
                <a:ea typeface="Roboto Condensed"/>
                <a:cs typeface="Roboto Condensed"/>
                <a:sym typeface="Roboto Condensed"/>
                <a:hlinkClick r:id="rId23" action="ppaction://hlinksldjump"/>
              </a:rPr>
              <a:t>Menor Ilobasco </a:t>
            </a:r>
            <a:endParaRPr lang="en" sz="1100" dirty="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24" action="ppaction://hlinksldjump"/>
              </a:rPr>
              <a:t>Sector “E” del Centro Penitenciario para Mujeres Ilopango (Centro de Seguridad)</a:t>
            </a:r>
            <a:endParaRPr lang="en" sz="1100" dirty="0">
              <a:solidFill>
                <a:srgbClr val="FFFFFF"/>
              </a:solidFill>
              <a:latin typeface="Roboto Condensed"/>
              <a:ea typeface="Roboto Condensed"/>
              <a:cs typeface="Roboto Condensed"/>
              <a:sym typeface="Roboto Condensed"/>
            </a:endParaRPr>
          </a:p>
        </p:txBody>
      </p:sp>
      <p:pic>
        <p:nvPicPr>
          <p:cNvPr id="8" name="7 Imagen">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441642" y="4487624"/>
            <a:ext cx="666862" cy="604406"/>
          </a:xfrm>
          <a:prstGeom prst="rect">
            <a:avLst/>
          </a:prstGeom>
        </p:spPr>
      </p:pic>
    </p:spTree>
    <p:extLst>
      <p:ext uri="{BB962C8B-B14F-4D97-AF65-F5344CB8AC3E}">
        <p14:creationId xmlns:p14="http://schemas.microsoft.com/office/powerpoint/2010/main" val="5377695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54"/>
        <p:cNvGrpSpPr/>
        <p:nvPr/>
      </p:nvGrpSpPr>
      <p:grpSpPr>
        <a:xfrm>
          <a:off x="0" y="0"/>
          <a:ext cx="0" cy="0"/>
          <a:chOff x="0" y="0"/>
          <a:chExt cx="0" cy="0"/>
        </a:xfrm>
      </p:grpSpPr>
      <p:pic>
        <p:nvPicPr>
          <p:cNvPr id="4"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323528" y="411510"/>
            <a:ext cx="8424936" cy="453650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ATENCION INTEGRAL EN SALUD PARA PERSONAS PRIVADAS DE LIBERTAD, SANTA ANA.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condenados</a:t>
            </a:r>
            <a:endParaRPr lang="es-SV" sz="1800" dirty="0" smtClean="0">
              <a:solidFill>
                <a:schemeClr val="bg1"/>
              </a:solidFill>
              <a:latin typeface="Oswald" charset="0"/>
            </a:endParaRP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21		Personal Masculino: 55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6" name="Shape 229"/>
          <p:cNvSpPr txBox="1">
            <a:spLocks/>
          </p:cNvSpPr>
          <p:nvPr/>
        </p:nvSpPr>
        <p:spPr>
          <a:xfrm>
            <a:off x="827584" y="113159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Licda. Gloria Aida Vega de Serrano Directora Centro de Cumplimiento de Penas de Santa Ana (Penitenciaría Occidental)</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899592" y="216024"/>
            <a:ext cx="7403520" cy="48760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LA ESPERANZA, PENITENCIARIA CENTRAL</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 y a la vez es un </a:t>
            </a:r>
            <a:r>
              <a:rPr lang="es-SV" sz="1800" dirty="0">
                <a:solidFill>
                  <a:schemeClr val="bg1"/>
                </a:solidFill>
                <a:latin typeface="Oswald" charset="0"/>
              </a:rPr>
              <a:t>Centro preventivo, para la custodia de detenidos provisionalmente </a:t>
            </a:r>
            <a:r>
              <a:rPr lang="es-SV" sz="1800" dirty="0" smtClean="0">
                <a:solidFill>
                  <a:schemeClr val="bg1"/>
                </a:solidFill>
                <a:latin typeface="Oswald" charset="0"/>
              </a:rPr>
              <a:t>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r>
              <a:rPr lang="es-SV" sz="1800" dirty="0" smtClean="0">
                <a:solidFill>
                  <a:schemeClr val="bg1"/>
                </a:solidFill>
                <a:latin typeface="Oswald" charset="0"/>
              </a:rPr>
              <a:t>Personal Femenino: 41		Personal Masculino: 122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6" name="Shape 229"/>
          <p:cNvSpPr txBox="1">
            <a:spLocks/>
          </p:cNvSpPr>
          <p:nvPr/>
        </p:nvSpPr>
        <p:spPr>
          <a:xfrm>
            <a:off x="899592" y="915566"/>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 Elmer Mauricio Mira. </a:t>
            </a:r>
            <a:r>
              <a:rPr lang="es-SV" sz="1400" b="1" dirty="0">
                <a:solidFill>
                  <a:schemeClr val="bg1"/>
                </a:solidFill>
                <a:effectLst>
                  <a:outerShdw blurRad="38100" dist="38100" dir="2700000" algn="tl">
                    <a:srgbClr val="000000">
                      <a:alpha val="43137"/>
                    </a:srgbClr>
                  </a:outerShdw>
                </a:effectLst>
              </a:rPr>
              <a:t>Director </a:t>
            </a:r>
            <a:r>
              <a:rPr lang="es-SV" sz="1400" b="1" dirty="0" smtClean="0">
                <a:solidFill>
                  <a:schemeClr val="bg1"/>
                </a:solidFill>
                <a:effectLst>
                  <a:outerShdw blurRad="38100" dist="38100" dir="2700000" algn="tl">
                    <a:srgbClr val="000000">
                      <a:alpha val="43137"/>
                    </a:srgbClr>
                  </a:outerShdw>
                </a:effectLst>
              </a:rPr>
              <a:t>Centro Preventivo y de Cumplimiento de Penas de La Esperanza, Penitenciaría Central.</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39922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07504" y="123479"/>
            <a:ext cx="8928992" cy="4536503"/>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PENITENCIARIO DE </a:t>
            </a:r>
            <a:r>
              <a:rPr lang="es-SV" sz="2400" b="1" dirty="0" smtClean="0">
                <a:solidFill>
                  <a:srgbClr val="F39D03"/>
                </a:solidFill>
                <a:effectLst>
                  <a:outerShdw blurRad="38100" dist="38100" dir="2700000" algn="tl">
                    <a:srgbClr val="000000">
                      <a:alpha val="43137"/>
                    </a:srgbClr>
                  </a:outerShdw>
                </a:effectLst>
                <a:latin typeface="Oswald" charset="0"/>
              </a:rPr>
              <a:t>MAXIMA SEGURIDAD DE ZACATECOLUCA.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a:t>
            </a:r>
            <a:r>
              <a:rPr lang="es-SV" sz="1800" dirty="0" smtClean="0">
                <a:solidFill>
                  <a:schemeClr val="bg1"/>
                </a:solidFill>
                <a:latin typeface="Oswald" charset="0"/>
              </a:rPr>
              <a:t>Seguridad</a:t>
            </a:r>
            <a:r>
              <a:rPr lang="es-SV" sz="1800" dirty="0">
                <a:solidFill>
                  <a:schemeClr val="bg1"/>
                </a:solidFill>
                <a:latin typeface="Oswald" charset="0"/>
              </a:rPr>
              <a:t>, Para aquellos internos que presenten problemas de inadaptación </a:t>
            </a:r>
            <a:r>
              <a:rPr lang="es-SV" sz="1800" dirty="0" smtClean="0">
                <a:solidFill>
                  <a:schemeClr val="bg1"/>
                </a:solidFill>
                <a:latin typeface="Oswald" charset="0"/>
              </a:rPr>
              <a:t>extrema </a:t>
            </a:r>
            <a:r>
              <a:rPr lang="es-SV" sz="1800" dirty="0">
                <a:solidFill>
                  <a:schemeClr val="bg1"/>
                </a:solidFill>
                <a:latin typeface="Oswald" charset="0"/>
              </a:rPr>
              <a:t>en los centros ordinarios y abiertos, Centros de Seguridad constituyendo un </a:t>
            </a:r>
            <a:r>
              <a:rPr lang="es-SV" sz="1800" dirty="0" smtClean="0">
                <a:solidFill>
                  <a:schemeClr val="bg1"/>
                </a:solidFill>
                <a:latin typeface="Oswald" charset="0"/>
              </a:rPr>
              <a:t>peligro </a:t>
            </a:r>
            <a:r>
              <a:rPr lang="es-SV" sz="1800" dirty="0">
                <a:solidFill>
                  <a:schemeClr val="bg1"/>
                </a:solidFill>
                <a:latin typeface="Oswald" charset="0"/>
              </a:rPr>
              <a:t>para la seguridad del mismo interno, de los otros internos y demás personas </a:t>
            </a:r>
            <a:r>
              <a:rPr lang="es-SV" sz="1800" dirty="0" smtClean="0">
                <a:solidFill>
                  <a:schemeClr val="bg1"/>
                </a:solidFill>
                <a:latin typeface="Oswald" charset="0"/>
              </a:rPr>
              <a:t>relacionada </a:t>
            </a:r>
            <a:r>
              <a:rPr lang="es-SV" sz="1800" dirty="0">
                <a:solidFill>
                  <a:schemeClr val="bg1"/>
                </a:solidFill>
                <a:latin typeface="Oswald" charset="0"/>
              </a:rPr>
              <a:t>con el centro</a:t>
            </a:r>
            <a:r>
              <a:rPr lang="es-SV" sz="1800" dirty="0" smtClean="0">
                <a:solidFill>
                  <a:schemeClr val="bg1"/>
                </a:solidFill>
                <a:latin typeface="Oswald" charset="0"/>
              </a:rPr>
              <a:t>.</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24		Personal Masculino: 99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84355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Subcomisionado </a:t>
            </a:r>
            <a:r>
              <a:rPr lang="es-SV" sz="1400" b="1" dirty="0">
                <a:solidFill>
                  <a:schemeClr val="bg1"/>
                </a:solidFill>
                <a:effectLst>
                  <a:outerShdw blurRad="38100" dist="38100" dir="2700000" algn="tl">
                    <a:srgbClr val="000000">
                      <a:alpha val="43137"/>
                    </a:srgbClr>
                  </a:outerShdw>
                </a:effectLst>
              </a:rPr>
              <a:t>Iván Orlando Rivas. Director Centro Penal Zacatecoluca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01891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JUCUAPA</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a:t>
            </a:r>
            <a:r>
              <a:rPr lang="es-SV" sz="1800" dirty="0" smtClean="0">
                <a:solidFill>
                  <a:schemeClr val="bg1"/>
                </a:solidFill>
                <a:latin typeface="Oswald" charset="0"/>
              </a:rPr>
              <a:t>Preventivo</a:t>
            </a:r>
            <a:r>
              <a:rPr lang="es-SV" sz="1800" dirty="0">
                <a:solidFill>
                  <a:schemeClr val="bg1"/>
                </a:solidFill>
                <a:latin typeface="Oswald" charset="0"/>
              </a:rPr>
              <a:t>, </a:t>
            </a:r>
            <a:r>
              <a:rPr lang="es-SV" sz="1800" dirty="0" smtClean="0">
                <a:solidFill>
                  <a:schemeClr val="bg1"/>
                </a:solidFill>
                <a:latin typeface="Oswald" charset="0"/>
              </a:rPr>
              <a:t>Exclusivo </a:t>
            </a:r>
            <a:r>
              <a:rPr lang="es-SV" sz="1800" dirty="0">
                <a:solidFill>
                  <a:schemeClr val="bg1"/>
                </a:solidFill>
                <a:latin typeface="Oswald" charset="0"/>
              </a:rPr>
              <a:t>para la custodia de detenidos provisionalmente </a:t>
            </a:r>
            <a:r>
              <a:rPr lang="es-SV" sz="1800" dirty="0" smtClean="0">
                <a:solidFill>
                  <a:schemeClr val="bg1"/>
                </a:solidFill>
                <a:latin typeface="Oswald" charset="0"/>
              </a:rPr>
              <a:t>por orden judicial.</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11		Personal Masculino: 26</a:t>
            </a:r>
          </a:p>
          <a:p>
            <a:pPr lvl="0" algn="ctr"/>
            <a:endParaRPr lang="es-SV" dirty="0" smtClean="0">
              <a:solidFill>
                <a:srgbClr val="FFFFFF"/>
              </a:solidFill>
              <a:latin typeface="Oswald" charset="0"/>
            </a:endParaRPr>
          </a:p>
        </p:txBody>
      </p:sp>
      <p:sp>
        <p:nvSpPr>
          <p:cNvPr id="5" name="Shape 229"/>
          <p:cNvSpPr txBox="1">
            <a:spLocks/>
          </p:cNvSpPr>
          <p:nvPr/>
        </p:nvSpPr>
        <p:spPr>
          <a:xfrm>
            <a:off x="1331640" y="987574"/>
            <a:ext cx="669009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 </a:t>
            </a:r>
            <a:r>
              <a:rPr lang="es-SV" sz="1400" b="1" dirty="0">
                <a:solidFill>
                  <a:schemeClr val="bg1"/>
                </a:solidFill>
                <a:effectLst>
                  <a:outerShdw blurRad="38100" dist="38100" dir="2700000" algn="tl">
                    <a:srgbClr val="000000">
                      <a:alpha val="43137"/>
                    </a:srgbClr>
                  </a:outerShdw>
                </a:effectLst>
              </a:rPr>
              <a:t>Francisco Javier Ortiz. Director Centro Penal Jucuapa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92854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8"/>
            <a:ext cx="8712968" cy="480399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METAPAN</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11		Personal Masculino: 24</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323528" y="1131590"/>
            <a:ext cx="842493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Leonel Antonio Reyes </a:t>
            </a:r>
            <a:r>
              <a:rPr lang="es-SV" sz="1400" b="1" dirty="0" err="1" smtClean="0">
                <a:solidFill>
                  <a:schemeClr val="bg1"/>
                </a:solidFill>
                <a:effectLst>
                  <a:outerShdw blurRad="38100" dist="38100" dir="2700000" algn="tl">
                    <a:srgbClr val="000000">
                      <a:alpha val="43137"/>
                    </a:srgbClr>
                  </a:outerShdw>
                </a:effectLst>
              </a:rPr>
              <a:t>Gutierrez</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del Centro Preventivo y de Cumplimiento de Penas Metapán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73273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7"/>
            <a:ext cx="8640960" cy="4824535"/>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a:t>
            </a:r>
            <a:r>
              <a:rPr lang="es-SV" sz="2400" b="1" dirty="0">
                <a:solidFill>
                  <a:srgbClr val="F39D03"/>
                </a:solidFill>
                <a:effectLst>
                  <a:outerShdw blurRad="38100" dist="38100" dir="2700000" algn="tl">
                    <a:srgbClr val="000000">
                      <a:alpha val="43137"/>
                    </a:srgbClr>
                  </a:outerShdw>
                </a:effectLst>
                <a:latin typeface="Oswald" charset="0"/>
              </a:rPr>
              <a:t>CIUDAD BARRIOS</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15		Personal Masculino: 53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6311" y="987574"/>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a:t>
            </a:r>
            <a:r>
              <a:rPr lang="es-SV" sz="1400" b="1" dirty="0">
                <a:solidFill>
                  <a:schemeClr val="bg1"/>
                </a:solidFill>
                <a:effectLst>
                  <a:outerShdw blurRad="38100" dist="38100" dir="2700000" algn="tl">
                    <a:srgbClr val="000000">
                      <a:alpha val="43137"/>
                    </a:srgbClr>
                  </a:outerShdw>
                </a:effectLst>
              </a:rPr>
              <a:t> Juan José Ramírez Montano. Director Centro Penal Ciudad Barrios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8107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30"/>
          <p:cNvSpPr/>
          <p:nvPr/>
        </p:nvSpPr>
        <p:spPr>
          <a:xfrm>
            <a:off x="899592" y="339502"/>
            <a:ext cx="7259504" cy="417646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Consejo Criminológico Nacional.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lgn="ct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Determinar las clases de tratamiento aplicables, que los Concejos Criminológicos Regionales sometan a su consideración y resolver los incidentes sobre la aplicación de criterios de ubicación y clasificación de </a:t>
            </a:r>
            <a:r>
              <a:rPr lang="es-SV" sz="1800" dirty="0" smtClean="0">
                <a:solidFill>
                  <a:schemeClr val="accent1">
                    <a:lumMod val="75000"/>
                  </a:schemeClr>
                </a:solidFill>
                <a:latin typeface="Oswald" charset="0"/>
              </a:rPr>
              <a:t>Privados de libertad.</a:t>
            </a:r>
          </a:p>
          <a:p>
            <a:pPr lvl="0" algn="just"/>
            <a:endParaRPr lang="es-SV" sz="1800" dirty="0" smtClean="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7"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 Jaime Ernesto Molina Padilla. Director del Consejo Criminológico Nacional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7915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44016"/>
            <a:ext cx="8790462" cy="480399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ABIERTO PARA HOMBRS DE SAN </a:t>
            </a:r>
            <a:r>
              <a:rPr lang="es-SV" sz="2400" b="1" dirty="0">
                <a:solidFill>
                  <a:srgbClr val="F39D03"/>
                </a:solidFill>
                <a:effectLst>
                  <a:outerShdw blurRad="38100" dist="38100" dir="2700000" algn="tl">
                    <a:srgbClr val="000000">
                      <a:alpha val="43137"/>
                    </a:srgbClr>
                  </a:outerShdw>
                </a:effectLst>
                <a:latin typeface="Oswald" charset="0"/>
              </a:rPr>
              <a:t>MIGUEL</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11		Personal Masculino: 40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3568" y="1203598"/>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Licda. Rosa </a:t>
            </a:r>
            <a:r>
              <a:rPr lang="es-SV" sz="1400" b="1" dirty="0">
                <a:solidFill>
                  <a:schemeClr val="bg1"/>
                </a:solidFill>
                <a:effectLst>
                  <a:outerShdw blurRad="38100" dist="38100" dir="2700000" algn="tl">
                    <a:srgbClr val="000000">
                      <a:alpha val="43137"/>
                    </a:srgbClr>
                  </a:outerShdw>
                </a:effectLst>
              </a:rPr>
              <a:t>Maritza </a:t>
            </a:r>
            <a:r>
              <a:rPr lang="es-SV" sz="1400" b="1" dirty="0" err="1">
                <a:solidFill>
                  <a:schemeClr val="bg1"/>
                </a:solidFill>
                <a:effectLst>
                  <a:outerShdw blurRad="38100" dist="38100" dir="2700000" algn="tl">
                    <a:srgbClr val="000000">
                      <a:alpha val="43137"/>
                    </a:srgbClr>
                  </a:outerShdw>
                </a:effectLst>
              </a:rPr>
              <a:t>Cubías</a:t>
            </a:r>
            <a:r>
              <a:rPr lang="es-SV" sz="1400" b="1" dirty="0">
                <a:solidFill>
                  <a:schemeClr val="bg1"/>
                </a:solidFill>
                <a:effectLst>
                  <a:outerShdw blurRad="38100" dist="38100" dir="2700000" algn="tl">
                    <a:srgbClr val="000000">
                      <a:alpha val="43137"/>
                    </a:srgbClr>
                  </a:outerShdw>
                </a:effectLst>
              </a:rPr>
              <a:t> de Martínez. Directora Centro Penal San Miguel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56373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267494"/>
            <a:ext cx="8790462" cy="4608512"/>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PREVENTIVO Y DE CUMPLIMIENTO DE PENAS </a:t>
            </a:r>
            <a:r>
              <a:rPr lang="es-SV" sz="2400" b="1" dirty="0">
                <a:solidFill>
                  <a:srgbClr val="F39D03"/>
                </a:solidFill>
                <a:effectLst>
                  <a:outerShdw blurRad="38100" dist="38100" dir="2700000" algn="tl">
                    <a:srgbClr val="000000">
                      <a:alpha val="43137"/>
                    </a:srgbClr>
                  </a:outerShdw>
                </a:effectLst>
                <a:latin typeface="Oswald" charset="0"/>
              </a:rPr>
              <a:t>DE SONSONATE</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16		Personal Masculino: 62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964948" y="90645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Cmte. Miguel Ángel </a:t>
            </a:r>
            <a:r>
              <a:rPr lang="es-SV" sz="1400" b="1" dirty="0" err="1" smtClean="0">
                <a:solidFill>
                  <a:schemeClr val="bg1"/>
                </a:solidFill>
                <a:effectLst>
                  <a:outerShdw blurRad="38100" dist="38100" dir="2700000" algn="tl">
                    <a:srgbClr val="000000">
                      <a:alpha val="43137"/>
                    </a:srgbClr>
                  </a:outerShdw>
                </a:effectLst>
              </a:rPr>
              <a:t>Hernandez</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Centro Penal Sonsonate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73720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6"/>
            <a:ext cx="8568952" cy="475252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APANTEOS</a:t>
            </a:r>
            <a:r>
              <a:rPr lang="es-SV" sz="2400" b="1" dirty="0" smtClean="0">
                <a:solidFill>
                  <a:srgbClr val="F39D03"/>
                </a:solidFill>
                <a:effectLst>
                  <a:outerShdw blurRad="38100" dist="38100" dir="2700000" algn="tl">
                    <a:srgbClr val="000000">
                      <a:alpha val="43137"/>
                    </a:srgbClr>
                  </a:outerShdw>
                </a:effectLst>
                <a:latin typeface="Oswald" charset="0"/>
              </a:rPr>
              <a:t>.</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25		Personal Masculino: 99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203598"/>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a:t>
            </a:r>
            <a:r>
              <a:rPr lang="pt-BR" sz="1400" b="1" dirty="0" smtClean="0">
                <a:solidFill>
                  <a:schemeClr val="bg1"/>
                </a:solidFill>
                <a:effectLst>
                  <a:outerShdw blurRad="38100" dist="38100" dir="2700000" algn="tl">
                    <a:srgbClr val="000000">
                      <a:alpha val="43137"/>
                    </a:srgbClr>
                  </a:outerShdw>
                </a:effectLst>
              </a:rPr>
              <a:t>José </a:t>
            </a:r>
            <a:r>
              <a:rPr lang="pt-BR" sz="1400" b="1" dirty="0" err="1" smtClean="0">
                <a:solidFill>
                  <a:schemeClr val="bg1"/>
                </a:solidFill>
                <a:effectLst>
                  <a:outerShdw blurRad="38100" dist="38100" dir="2700000" algn="tl">
                    <a:srgbClr val="000000">
                      <a:alpha val="43137"/>
                    </a:srgbClr>
                  </a:outerShdw>
                </a:effectLst>
              </a:rPr>
              <a:t>Giovany</a:t>
            </a:r>
            <a:r>
              <a:rPr lang="pt-BR" sz="1400" b="1" dirty="0" smtClean="0">
                <a:solidFill>
                  <a:schemeClr val="bg1"/>
                </a:solidFill>
                <a:effectLst>
                  <a:outerShdw blurRad="38100" dist="38100" dir="2700000" algn="tl">
                    <a:srgbClr val="000000">
                      <a:alpha val="43137"/>
                    </a:srgbClr>
                  </a:outerShdw>
                </a:effectLst>
              </a:rPr>
              <a:t> Cartagena </a:t>
            </a:r>
            <a:r>
              <a:rPr lang="pt-BR" sz="1400" b="1" dirty="0" err="1" smtClean="0">
                <a:solidFill>
                  <a:schemeClr val="bg1"/>
                </a:solidFill>
                <a:effectLst>
                  <a:outerShdw blurRad="38100" dist="38100" dir="2700000" algn="tl">
                    <a:srgbClr val="000000">
                      <a:alpha val="43137"/>
                    </a:srgbClr>
                  </a:outerShdw>
                </a:effectLst>
              </a:rPr>
              <a:t>Villalobos</a:t>
            </a:r>
            <a:r>
              <a:rPr lang="es-SV" sz="1400" b="1" dirty="0" smtClean="0">
                <a:solidFill>
                  <a:schemeClr val="bg1"/>
                </a:solidFill>
                <a:effectLst>
                  <a:outerShdw blurRad="38100" dist="38100" dir="2700000" algn="tl">
                    <a:srgbClr val="000000">
                      <a:alpha val="43137"/>
                    </a:srgbClr>
                  </a:outerShdw>
                </a:effectLst>
              </a:rPr>
              <a:t>. Directora </a:t>
            </a:r>
            <a:r>
              <a:rPr lang="es-SV" sz="1400" b="1" dirty="0">
                <a:solidFill>
                  <a:schemeClr val="bg1"/>
                </a:solidFill>
                <a:effectLst>
                  <a:outerShdw blurRad="38100" dist="38100" dir="2700000" algn="tl">
                    <a:srgbClr val="000000">
                      <a:alpha val="43137"/>
                    </a:srgbClr>
                  </a:outerShdw>
                </a:effectLst>
              </a:rPr>
              <a:t>de Centro Penal Apanteos</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73787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267494"/>
            <a:ext cx="8496944" cy="453650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a:t>
            </a:r>
            <a:r>
              <a:rPr lang="es-SV" sz="2400" b="1" dirty="0">
                <a:solidFill>
                  <a:srgbClr val="F39D03"/>
                </a:solidFill>
                <a:effectLst>
                  <a:outerShdw blurRad="38100" dist="38100" dir="2700000" algn="tl">
                    <a:srgbClr val="000000">
                      <a:alpha val="43137"/>
                    </a:srgbClr>
                  </a:outerShdw>
                </a:effectLst>
                <a:latin typeface="Oswald" charset="0"/>
              </a:rPr>
              <a:t>QUEZALTEPEQUE</a:t>
            </a:r>
            <a:r>
              <a:rPr lang="es-SV" sz="2400" b="1" dirty="0" smtClean="0">
                <a:solidFill>
                  <a:srgbClr val="F39D03"/>
                </a:solidFill>
                <a:effectLst>
                  <a:outerShdw blurRad="38100" dist="38100" dir="2700000" algn="tl">
                    <a:srgbClr val="000000">
                      <a:alpha val="43137"/>
                    </a:srgbClr>
                  </a:outerShdw>
                </a:effectLst>
                <a:latin typeface="Oswald" charset="0"/>
              </a:rPr>
              <a:t>. </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35		Personal Masculino: 55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05958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a:t>
            </a:r>
            <a:r>
              <a:rPr lang="es-SV" sz="1400" b="1" dirty="0" err="1" smtClean="0">
                <a:solidFill>
                  <a:schemeClr val="bg1"/>
                </a:solidFill>
                <a:effectLst>
                  <a:outerShdw blurRad="38100" dist="38100" dir="2700000" algn="tl">
                    <a:srgbClr val="000000">
                      <a:alpha val="43137"/>
                    </a:srgbClr>
                  </a:outerShdw>
                </a:effectLst>
              </a:rPr>
              <a:t>Insp</a:t>
            </a:r>
            <a:r>
              <a:rPr lang="es-SV" sz="1400" b="1" dirty="0" smtClean="0">
                <a:solidFill>
                  <a:schemeClr val="bg1"/>
                </a:solidFill>
                <a:effectLst>
                  <a:outerShdw blurRad="38100" dist="38100" dir="2700000" algn="tl">
                    <a:srgbClr val="000000">
                      <a:alpha val="43137"/>
                    </a:srgbClr>
                  </a:outerShdw>
                </a:effectLst>
              </a:rPr>
              <a:t>. David Antonio Landaverde. Director </a:t>
            </a:r>
            <a:r>
              <a:rPr lang="es-SV" sz="1400" b="1" dirty="0">
                <a:solidFill>
                  <a:schemeClr val="bg1"/>
                </a:solidFill>
                <a:effectLst>
                  <a:outerShdw blurRad="38100" dist="38100" dir="2700000" algn="tl">
                    <a:srgbClr val="000000">
                      <a:alpha val="43137"/>
                    </a:srgbClr>
                  </a:outerShdw>
                </a:effectLst>
              </a:rPr>
              <a:t>Centro Penal Quezaltepeque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451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267494"/>
            <a:ext cx="8496944" cy="453650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a:t>
            </a:r>
            <a:r>
              <a:rPr lang="es-SV" sz="2400" b="1" dirty="0">
                <a:solidFill>
                  <a:srgbClr val="F39D03"/>
                </a:solidFill>
                <a:effectLst>
                  <a:outerShdw blurRad="38100" dist="38100" dir="2700000" algn="tl">
                    <a:srgbClr val="000000">
                      <a:alpha val="43137"/>
                    </a:srgbClr>
                  </a:outerShdw>
                </a:effectLst>
                <a:latin typeface="Oswald" charset="0"/>
              </a:rPr>
              <a:t>DE CHALATENANGO</a:t>
            </a:r>
            <a:r>
              <a:rPr lang="es-SV" sz="2400" b="1" dirty="0" smtClean="0">
                <a:solidFill>
                  <a:srgbClr val="F39D03"/>
                </a:solidFill>
                <a:effectLst>
                  <a:outerShdw blurRad="38100" dist="38100" dir="2700000" algn="tl">
                    <a:srgbClr val="000000">
                      <a:alpha val="43137"/>
                    </a:srgbClr>
                  </a:outerShdw>
                </a:effectLst>
                <a:latin typeface="Oswald" charset="0"/>
              </a:rPr>
              <a:t>. </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10	Personal Masculino: 36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843558"/>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Subinspector. </a:t>
            </a:r>
            <a:r>
              <a:rPr lang="pt-BR" sz="1400" b="1" dirty="0">
                <a:solidFill>
                  <a:schemeClr val="bg1"/>
                </a:solidFill>
                <a:effectLst>
                  <a:outerShdw blurRad="38100" dist="38100" dir="2700000" algn="tl">
                    <a:srgbClr val="000000">
                      <a:alpha val="43137"/>
                    </a:srgbClr>
                  </a:outerShdw>
                </a:effectLst>
              </a:rPr>
              <a:t>Rafael </a:t>
            </a:r>
            <a:r>
              <a:rPr lang="pt-BR" sz="1400" b="1" dirty="0" smtClean="0">
                <a:solidFill>
                  <a:schemeClr val="bg1"/>
                </a:solidFill>
                <a:effectLst>
                  <a:outerShdw blurRad="38100" dist="38100" dir="2700000" algn="tl">
                    <a:srgbClr val="000000">
                      <a:alpha val="43137"/>
                    </a:srgbClr>
                  </a:outerShdw>
                </a:effectLst>
              </a:rPr>
              <a:t>Antonio </a:t>
            </a:r>
            <a:r>
              <a:rPr lang="pt-BR" sz="1400" b="1" dirty="0">
                <a:solidFill>
                  <a:schemeClr val="bg1"/>
                </a:solidFill>
                <a:effectLst>
                  <a:outerShdw blurRad="38100" dist="38100" dir="2700000" algn="tl">
                    <a:srgbClr val="000000">
                      <a:alpha val="43137"/>
                    </a:srgbClr>
                  </a:outerShdw>
                </a:effectLst>
              </a:rPr>
              <a:t>Jiménez Ramos</a:t>
            </a:r>
            <a:r>
              <a:rPr lang="es-SV" sz="1400" b="1" dirty="0">
                <a:solidFill>
                  <a:schemeClr val="bg1"/>
                </a:solidFill>
                <a:effectLst>
                  <a:outerShdw blurRad="38100" dist="38100" dir="2700000" algn="tl">
                    <a:srgbClr val="000000">
                      <a:alpha val="43137"/>
                    </a:srgbClr>
                  </a:outerShdw>
                </a:effectLst>
              </a:rPr>
              <a:t>. Director Centro Penal </a:t>
            </a:r>
            <a:r>
              <a:rPr lang="es-SV" sz="1400" b="1" dirty="0" smtClean="0">
                <a:solidFill>
                  <a:schemeClr val="bg1"/>
                </a:solidFill>
                <a:effectLst>
                  <a:outerShdw blurRad="38100" dist="38100" dir="2700000" algn="tl">
                    <a:srgbClr val="000000">
                      <a:alpha val="43137"/>
                    </a:srgbClr>
                  </a:outerShdw>
                </a:effectLst>
              </a:rPr>
              <a:t>Chalatenango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32202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23478"/>
            <a:ext cx="8712968"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SAN VICENTE</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23		Personal Masculino: 49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Gerónimo Reyes País. </a:t>
            </a:r>
            <a:r>
              <a:rPr lang="es-SV" sz="1400" b="1" dirty="0">
                <a:solidFill>
                  <a:schemeClr val="bg1"/>
                </a:solidFill>
                <a:effectLst>
                  <a:outerShdw blurRad="38100" dist="38100" dir="2700000" algn="tl">
                    <a:srgbClr val="000000">
                      <a:alpha val="43137"/>
                    </a:srgbClr>
                  </a:outerShdw>
                </a:effectLst>
              </a:rPr>
              <a:t>Director Centro Penal San Vicente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56142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555526"/>
            <a:ext cx="8352928"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USULUTAN</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9		Personal Masculino: 39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Cmte. Cristóbal </a:t>
            </a:r>
            <a:r>
              <a:rPr lang="es-SV" sz="1400" b="1" dirty="0">
                <a:solidFill>
                  <a:schemeClr val="bg1"/>
                </a:solidFill>
                <a:effectLst>
                  <a:outerShdw blurRad="38100" dist="38100" dir="2700000" algn="tl">
                    <a:srgbClr val="000000">
                      <a:alpha val="43137"/>
                    </a:srgbClr>
                  </a:outerShdw>
                </a:effectLst>
              </a:rPr>
              <a:t>de Jes</a:t>
            </a:r>
            <a:r>
              <a:rPr lang="es-SV" sz="1400" b="1" dirty="0">
                <a:solidFill>
                  <a:schemeClr val="bg1"/>
                </a:solidFill>
                <a:effectLst>
                  <a:outerShdw blurRad="38100" dist="38100" dir="2700000" algn="tl">
                    <a:srgbClr val="000000">
                      <a:alpha val="43137"/>
                    </a:srgbClr>
                  </a:outerShdw>
                </a:effectLst>
                <a:latin typeface="+mj-lt"/>
              </a:rPr>
              <a:t>ú</a:t>
            </a:r>
            <a:r>
              <a:rPr lang="es-SV" sz="1400" b="1" dirty="0">
                <a:solidFill>
                  <a:schemeClr val="bg1"/>
                </a:solidFill>
                <a:effectLst>
                  <a:outerShdw blurRad="38100" dist="38100" dir="2700000" algn="tl">
                    <a:srgbClr val="000000">
                      <a:alpha val="43137"/>
                    </a:srgbClr>
                  </a:outerShdw>
                </a:effectLst>
              </a:rPr>
              <a:t>s Raymundo. Director Centro Penal Usulután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3038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LA UNION</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6			Personal Masculino: 32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a:t>
            </a:r>
            <a:r>
              <a:rPr lang="es-SV" sz="1400" b="1" dirty="0">
                <a:solidFill>
                  <a:schemeClr val="bg1"/>
                </a:solidFill>
                <a:effectLst>
                  <a:outerShdw blurRad="38100" dist="38100" dir="2700000" algn="tl">
                    <a:srgbClr val="000000">
                      <a:alpha val="43137"/>
                    </a:srgbClr>
                  </a:outerShdw>
                </a:effectLst>
              </a:rPr>
              <a:t>Julio Adalberto Castro Pe</a:t>
            </a:r>
            <a:r>
              <a:rPr lang="es-SV" sz="1400" b="1" dirty="0">
                <a:solidFill>
                  <a:schemeClr val="bg1"/>
                </a:solidFill>
                <a:effectLst>
                  <a:outerShdw blurRad="38100" dist="38100" dir="2700000" algn="tl">
                    <a:srgbClr val="000000">
                      <a:alpha val="43137"/>
                    </a:srgbClr>
                  </a:outerShdw>
                </a:effectLst>
                <a:latin typeface="+mj-lt"/>
              </a:rPr>
              <a:t>ñ</a:t>
            </a:r>
            <a:r>
              <a:rPr lang="es-SV" sz="1400" b="1" dirty="0">
                <a:solidFill>
                  <a:schemeClr val="bg1"/>
                </a:solidFill>
                <a:effectLst>
                  <a:outerShdw blurRad="38100" dist="38100" dir="2700000" algn="tl">
                    <a:srgbClr val="000000">
                      <a:alpha val="43137"/>
                    </a:srgbClr>
                  </a:outerShdw>
                </a:effectLst>
              </a:rPr>
              <a:t>a. Director Centro Penal La Unión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33335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469347"/>
            <a:ext cx="8496944" cy="447866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IZALCO FASE I.</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22		Personal Masculino: 90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Germán Alberto Pérez </a:t>
            </a:r>
            <a:r>
              <a:rPr lang="es-SV" sz="1400" b="1" dirty="0" err="1" smtClean="0">
                <a:solidFill>
                  <a:schemeClr val="bg1"/>
                </a:solidFill>
                <a:effectLst>
                  <a:outerShdw blurRad="38100" dist="38100" dir="2700000" algn="tl">
                    <a:srgbClr val="000000">
                      <a:alpha val="43137"/>
                    </a:srgbClr>
                  </a:outerShdw>
                </a:effectLst>
              </a:rPr>
              <a:t>Menjivar</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de Centro Penal </a:t>
            </a:r>
            <a:r>
              <a:rPr lang="es-SV" sz="1400" b="1" dirty="0" smtClean="0">
                <a:solidFill>
                  <a:schemeClr val="bg1"/>
                </a:solidFill>
                <a:effectLst>
                  <a:outerShdw blurRad="38100" dist="38100" dir="2700000" algn="tl">
                    <a:srgbClr val="000000">
                      <a:alpha val="43137"/>
                    </a:srgbClr>
                  </a:outerShdw>
                </a:effectLst>
              </a:rPr>
              <a:t>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70716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9"/>
            <a:ext cx="8640960"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PARA MUJERES DE ILOPANGO </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76		Personal Masculino: 35</a:t>
            </a:r>
            <a:endParaRPr lang="es-SV" dirty="0" smtClean="0">
              <a:solidFill>
                <a:srgbClr val="FFFFFF"/>
              </a:solidFill>
              <a:latin typeface="Oswald" charset="0"/>
            </a:endParaRPr>
          </a:p>
        </p:txBody>
      </p:sp>
      <p:sp>
        <p:nvSpPr>
          <p:cNvPr id="5" name="Shape 229"/>
          <p:cNvSpPr txBox="1">
            <a:spLocks/>
          </p:cNvSpPr>
          <p:nvPr/>
        </p:nvSpPr>
        <p:spPr>
          <a:xfrm>
            <a:off x="467544" y="987574"/>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Licda. </a:t>
            </a:r>
            <a:r>
              <a:rPr lang="es-SV" sz="1400" b="1" dirty="0">
                <a:solidFill>
                  <a:schemeClr val="bg1"/>
                </a:solidFill>
                <a:effectLst>
                  <a:outerShdw blurRad="38100" dist="38100" dir="2700000" algn="tl">
                    <a:srgbClr val="000000">
                      <a:alpha val="43137"/>
                    </a:srgbClr>
                  </a:outerShdw>
                </a:effectLst>
              </a:rPr>
              <a:t>Fanny </a:t>
            </a:r>
            <a:r>
              <a:rPr lang="es-SV" sz="1400" b="1" dirty="0" smtClean="0">
                <a:solidFill>
                  <a:schemeClr val="bg1"/>
                </a:solidFill>
                <a:effectLst>
                  <a:outerShdw blurRad="38100" dist="38100" dir="2700000" algn="tl">
                    <a:srgbClr val="000000">
                      <a:alpha val="43137"/>
                    </a:srgbClr>
                  </a:outerShdw>
                </a:effectLst>
              </a:rPr>
              <a:t>Patricia </a:t>
            </a:r>
            <a:r>
              <a:rPr lang="es-SV" sz="1400" b="1" dirty="0">
                <a:solidFill>
                  <a:schemeClr val="bg1"/>
                </a:solidFill>
                <a:effectLst>
                  <a:outerShdw blurRad="38100" dist="38100" dir="2700000" algn="tl">
                    <a:srgbClr val="000000">
                      <a:alpha val="43137"/>
                    </a:srgbClr>
                  </a:outerShdw>
                </a:effectLst>
              </a:rPr>
              <a:t>Pacheco de Ramírez. Directora Centro Penal Ilopango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3357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27584" y="1"/>
            <a:ext cx="7560840" cy="516403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Secretaría General. </a:t>
            </a:r>
          </a:p>
          <a:p>
            <a:pPr lvl="0" algn="ctr"/>
            <a:endParaRPr lang="es-SV" sz="16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p>
          <a:p>
            <a:pPr marL="342900" lvl="0" indent="-342900" algn="just">
              <a:buFont typeface="+mj-lt"/>
              <a:buAutoNum type="alphaLcPeriod"/>
            </a:pPr>
            <a:r>
              <a:rPr lang="es-SV" sz="1600" dirty="0" smtClean="0">
                <a:solidFill>
                  <a:schemeClr val="accent1">
                    <a:lumMod val="75000"/>
                  </a:schemeClr>
                </a:solidFill>
                <a:latin typeface="Oswald" charset="0"/>
              </a:rPr>
              <a:t>Dar </a:t>
            </a:r>
            <a:r>
              <a:rPr lang="es-SV" sz="1600" dirty="0">
                <a:solidFill>
                  <a:schemeClr val="accent1">
                    <a:lumMod val="75000"/>
                  </a:schemeClr>
                </a:solidFill>
                <a:latin typeface="Oswald" charset="0"/>
              </a:rPr>
              <a:t>cumplimiento a las instrucciones dictadas por la Dirección General, supervisando </a:t>
            </a:r>
            <a:r>
              <a:rPr lang="es-SV" sz="1600" dirty="0" smtClean="0">
                <a:solidFill>
                  <a:schemeClr val="accent1">
                    <a:lumMod val="75000"/>
                  </a:schemeClr>
                </a:solidFill>
                <a:latin typeface="Oswald" charset="0"/>
              </a:rPr>
              <a:t>su ejecución </a:t>
            </a:r>
            <a:r>
              <a:rPr lang="es-SV" sz="1600" dirty="0">
                <a:solidFill>
                  <a:schemeClr val="accent1">
                    <a:lumMod val="75000"/>
                  </a:schemeClr>
                </a:solidFill>
                <a:latin typeface="Oswald" charset="0"/>
              </a:rPr>
              <a:t>por las demás Unidades involucradas.</a:t>
            </a:r>
          </a:p>
          <a:p>
            <a:pPr marL="342900" lvl="0" indent="-342900" algn="just">
              <a:buFont typeface="+mj-lt"/>
              <a:buAutoNum type="alphaLcPeriod"/>
            </a:pPr>
            <a:r>
              <a:rPr lang="es-SV" sz="1600" dirty="0">
                <a:solidFill>
                  <a:schemeClr val="accent1">
                    <a:lumMod val="75000"/>
                  </a:schemeClr>
                </a:solidFill>
                <a:latin typeface="Oswald" charset="0"/>
              </a:rPr>
              <a:t>Asesorar y apoyar técnicamente a las Unidades del Sistema Penitenciario.</a:t>
            </a:r>
          </a:p>
          <a:p>
            <a:pPr marL="342900" lvl="0" indent="-342900" algn="just">
              <a:buFont typeface="+mj-lt"/>
              <a:buAutoNum type="alphaLcPeriod"/>
            </a:pPr>
            <a:r>
              <a:rPr lang="es-SV" sz="1600" dirty="0">
                <a:solidFill>
                  <a:schemeClr val="accent1">
                    <a:lumMod val="75000"/>
                  </a:schemeClr>
                </a:solidFill>
                <a:latin typeface="Oswald" charset="0"/>
              </a:rPr>
              <a:t>Organizar y canalizar la correspondencia de la Dirección General hacia otras </a:t>
            </a:r>
            <a:r>
              <a:rPr lang="es-SV" sz="1600" dirty="0" smtClean="0">
                <a:solidFill>
                  <a:schemeClr val="accent1">
                    <a:lumMod val="75000"/>
                  </a:schemeClr>
                </a:solidFill>
                <a:latin typeface="Oswald" charset="0"/>
              </a:rPr>
              <a:t>Unidades y </a:t>
            </a:r>
            <a:r>
              <a:rPr lang="es-SV" sz="1600" dirty="0">
                <a:solidFill>
                  <a:schemeClr val="accent1">
                    <a:lumMod val="75000"/>
                  </a:schemeClr>
                </a:solidFill>
                <a:latin typeface="Oswald" charset="0"/>
              </a:rPr>
              <a:t>viceversa.</a:t>
            </a:r>
          </a:p>
          <a:p>
            <a:pPr marL="342900" lvl="0" indent="-342900" algn="just">
              <a:buFont typeface="+mj-lt"/>
              <a:buAutoNum type="alphaLcPeriod"/>
            </a:pPr>
            <a:r>
              <a:rPr lang="es-SV" sz="1600" dirty="0">
                <a:solidFill>
                  <a:schemeClr val="accent1">
                    <a:lumMod val="75000"/>
                  </a:schemeClr>
                </a:solidFill>
                <a:latin typeface="Oswald" charset="0"/>
              </a:rPr>
              <a:t>Promover un buen ambiente laboral </a:t>
            </a:r>
            <a:r>
              <a:rPr lang="es-SV" sz="1600" dirty="0" smtClean="0">
                <a:solidFill>
                  <a:schemeClr val="accent1">
                    <a:lumMod val="75000"/>
                  </a:schemeClr>
                </a:solidFill>
                <a:latin typeface="Oswald" charset="0"/>
              </a:rPr>
              <a:t>a través </a:t>
            </a:r>
            <a:r>
              <a:rPr lang="es-SV" sz="1600" dirty="0">
                <a:solidFill>
                  <a:schemeClr val="accent1">
                    <a:lumMod val="75000"/>
                  </a:schemeClr>
                </a:solidFill>
                <a:latin typeface="Oswald" charset="0"/>
              </a:rPr>
              <a:t>de la comunicación con todas las </a:t>
            </a:r>
            <a:r>
              <a:rPr lang="es-SV" sz="1600" dirty="0" smtClean="0">
                <a:solidFill>
                  <a:schemeClr val="accent1">
                    <a:lumMod val="75000"/>
                  </a:schemeClr>
                </a:solidFill>
                <a:latin typeface="Oswald" charset="0"/>
              </a:rPr>
              <a:t>Unidades institucionales</a:t>
            </a:r>
            <a:r>
              <a:rPr lang="es-SV" sz="1600" dirty="0">
                <a:solidFill>
                  <a:schemeClr val="accent1">
                    <a:lumMod val="75000"/>
                  </a:schemeClr>
                </a:solidFill>
                <a:latin typeface="Oswald" charset="0"/>
              </a:rPr>
              <a:t>.</a:t>
            </a:r>
          </a:p>
          <a:p>
            <a:pPr marL="342900" lvl="0" indent="-342900" algn="just">
              <a:buFont typeface="+mj-lt"/>
              <a:buAutoNum type="alphaLcPeriod"/>
            </a:pPr>
            <a:r>
              <a:rPr lang="es-SV" sz="1600" dirty="0">
                <a:solidFill>
                  <a:schemeClr val="accent1">
                    <a:lumMod val="75000"/>
                  </a:schemeClr>
                </a:solidFill>
                <a:latin typeface="Oswald" charset="0"/>
              </a:rPr>
              <a:t>Llevar el registro de los Acuerdos administrativos de la Dirección General y extender </a:t>
            </a:r>
            <a:r>
              <a:rPr lang="es-SV" sz="1600" dirty="0" smtClean="0">
                <a:solidFill>
                  <a:schemeClr val="accent1">
                    <a:lumMod val="75000"/>
                  </a:schemeClr>
                </a:solidFill>
                <a:latin typeface="Oswald" charset="0"/>
              </a:rPr>
              <a:t>las certificaciones </a:t>
            </a:r>
            <a:r>
              <a:rPr lang="es-SV" sz="1600" dirty="0">
                <a:solidFill>
                  <a:schemeClr val="accent1">
                    <a:lumMod val="75000"/>
                  </a:schemeClr>
                </a:solidFill>
                <a:latin typeface="Oswald" charset="0"/>
              </a:rPr>
              <a:t>de los mismos.</a:t>
            </a:r>
          </a:p>
          <a:p>
            <a:pPr marL="342900" lvl="0" indent="-342900" algn="just">
              <a:buFont typeface="+mj-lt"/>
              <a:buAutoNum type="alphaLcPeriod"/>
            </a:pPr>
            <a:r>
              <a:rPr lang="es-SV" sz="1600" dirty="0">
                <a:solidFill>
                  <a:schemeClr val="accent1">
                    <a:lumMod val="75000"/>
                  </a:schemeClr>
                </a:solidFill>
                <a:latin typeface="Oswald" charset="0"/>
              </a:rPr>
              <a:t>Elaborar actas, notas y oficios de reuniones, gestiones y otras actividades que </a:t>
            </a:r>
            <a:r>
              <a:rPr lang="es-SV" sz="1600" dirty="0" smtClean="0">
                <a:solidFill>
                  <a:schemeClr val="accent1">
                    <a:lumMod val="75000"/>
                  </a:schemeClr>
                </a:solidFill>
                <a:latin typeface="Oswald" charset="0"/>
              </a:rPr>
              <a:t>desarrolle la </a:t>
            </a:r>
            <a:r>
              <a:rPr lang="es-SV" sz="1600" dirty="0">
                <a:solidFill>
                  <a:schemeClr val="accent1">
                    <a:lumMod val="75000"/>
                  </a:schemeClr>
                </a:solidFill>
                <a:latin typeface="Oswald" charset="0"/>
              </a:rPr>
              <a:t>Dirección General.</a:t>
            </a:r>
          </a:p>
          <a:p>
            <a:pPr marL="342900" lvl="0" indent="-342900" algn="just">
              <a:buFont typeface="+mj-lt"/>
              <a:buAutoNum type="alphaLcPeriod"/>
            </a:pPr>
            <a:r>
              <a:rPr lang="es-SV" sz="1600" dirty="0">
                <a:solidFill>
                  <a:schemeClr val="accent1">
                    <a:lumMod val="75000"/>
                  </a:schemeClr>
                </a:solidFill>
                <a:latin typeface="Oswald" charset="0"/>
              </a:rPr>
              <a:t>Otras que la Dirección General le asigne</a:t>
            </a:r>
            <a:r>
              <a:rPr lang="es-SV" sz="1600" dirty="0" smtClean="0">
                <a:solidFill>
                  <a:schemeClr val="accent1">
                    <a:lumMod val="75000"/>
                  </a:schemeClr>
                </a:solidFill>
                <a:latin typeface="Oswald" charset="0"/>
              </a:rPr>
              <a:t>.</a:t>
            </a:r>
          </a:p>
          <a:p>
            <a:pPr lvl="0" algn="just"/>
            <a:endParaRPr lang="es-SV" sz="1600" dirty="0" smtClean="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a:t>
            </a:r>
            <a:r>
              <a:rPr lang="es-SV" sz="1600" dirty="0">
                <a:solidFill>
                  <a:schemeClr val="accent1">
                    <a:lumMod val="75000"/>
                  </a:schemeClr>
                </a:solidFill>
                <a:latin typeface="Oswald" charset="0"/>
              </a:rPr>
              <a:t>8</a:t>
            </a:r>
            <a:r>
              <a:rPr lang="es-SV" sz="1600" dirty="0" smtClean="0">
                <a:solidFill>
                  <a:schemeClr val="accent1">
                    <a:lumMod val="75000"/>
                  </a:schemeClr>
                </a:solidFill>
                <a:latin typeface="Oswald" charset="0"/>
              </a:rPr>
              <a:t>		Personal Masculino: 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27584" y="195486"/>
            <a:ext cx="747552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a:solidFill>
                  <a:schemeClr val="accent1">
                    <a:lumMod val="75000"/>
                  </a:schemeClr>
                </a:solidFill>
                <a:effectLst>
                  <a:outerShdw blurRad="38100" dist="38100" dir="2700000" algn="tl">
                    <a:srgbClr val="000000">
                      <a:alpha val="43137"/>
                    </a:srgbClr>
                  </a:outerShdw>
                </a:effectLst>
              </a:rPr>
              <a:t>Lic. Jorge David González Rodríguez. </a:t>
            </a:r>
            <a:r>
              <a:rPr lang="es-SV" sz="1400" b="1" dirty="0" smtClean="0">
                <a:solidFill>
                  <a:schemeClr val="accent1">
                    <a:lumMod val="75000"/>
                  </a:schemeClr>
                </a:solidFill>
                <a:effectLst>
                  <a:outerShdw blurRad="38100" dist="38100" dir="2700000" algn="tl">
                    <a:srgbClr val="000000">
                      <a:alpha val="43137"/>
                    </a:srgbClr>
                  </a:outerShdw>
                </a:effectLst>
              </a:rPr>
              <a:t>Secretario </a:t>
            </a:r>
            <a:r>
              <a:rPr lang="es-SV" sz="1400" b="1" dirty="0">
                <a:solidFill>
                  <a:schemeClr val="accent1">
                    <a:lumMod val="75000"/>
                  </a:schemeClr>
                </a:solidFill>
                <a:effectLst>
                  <a:outerShdw blurRad="38100" dist="38100" dir="2700000" algn="tl">
                    <a:srgbClr val="000000">
                      <a:alpha val="43137"/>
                    </a:srgbClr>
                  </a:outerShdw>
                </a:effectLst>
              </a:rPr>
              <a:t>General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2879838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411510"/>
            <a:ext cx="8568952"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SENSUNTEPEQUE</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24		Personal Masculino: 30</a:t>
            </a:r>
            <a:endParaRPr lang="es-SV" dirty="0" smtClean="0">
              <a:solidFill>
                <a:srgbClr val="FFFFFF"/>
              </a:solidFill>
              <a:latin typeface="Oswald" charset="0"/>
            </a:endParaRPr>
          </a:p>
        </p:txBody>
      </p:sp>
      <p:sp>
        <p:nvSpPr>
          <p:cNvPr id="5" name="Shape 229"/>
          <p:cNvSpPr txBox="1">
            <a:spLocks/>
          </p:cNvSpPr>
          <p:nvPr/>
        </p:nvSpPr>
        <p:spPr>
          <a:xfrm>
            <a:off x="251520" y="843558"/>
            <a:ext cx="856895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Manuel Hernández Agapito. </a:t>
            </a:r>
            <a:r>
              <a:rPr lang="es-SV" sz="1400" b="1" dirty="0">
                <a:solidFill>
                  <a:schemeClr val="bg1"/>
                </a:solidFill>
                <a:effectLst>
                  <a:outerShdw blurRad="38100" dist="38100" dir="2700000" algn="tl">
                    <a:srgbClr val="000000">
                      <a:alpha val="43137"/>
                    </a:srgbClr>
                  </a:outerShdw>
                </a:effectLst>
              </a:rPr>
              <a:t>Directora Centro Penal Sensuntepeque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8724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7"/>
            <a:ext cx="8568952" cy="48387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PREVENTIVO Y DE CUMPLIMIENTO DE PENAS DE SAN </a:t>
            </a:r>
            <a:r>
              <a:rPr lang="es-SV" sz="2400" b="1" dirty="0">
                <a:solidFill>
                  <a:srgbClr val="F39D03"/>
                </a:solidFill>
                <a:effectLst>
                  <a:outerShdw blurRad="38100" dist="38100" dir="2700000" algn="tl">
                    <a:srgbClr val="000000">
                      <a:alpha val="43137"/>
                    </a:srgbClr>
                  </a:outerShdw>
                </a:effectLst>
                <a:latin typeface="Oswald" charset="0"/>
              </a:rPr>
              <a:t>FRANCISCO GOTERA</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Seguridad, Para aquellos internos que presenten problemas de inadaptación extrema en los centros ordinarios y abiertos, Centros de Seguridad constituyendo un peligro para la seguridad del mismo interno, de los otros internos y demás personas relacionada con el centro.</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4		Personal Masculino: 38</a:t>
            </a:r>
            <a:endParaRPr lang="es-SV" dirty="0" smtClean="0">
              <a:solidFill>
                <a:srgbClr val="FFFFFF"/>
              </a:solidFill>
              <a:latin typeface="Oswald" charset="0"/>
            </a:endParaRPr>
          </a:p>
        </p:txBody>
      </p:sp>
      <p:sp>
        <p:nvSpPr>
          <p:cNvPr id="5" name="Shape 229"/>
          <p:cNvSpPr txBox="1">
            <a:spLocks/>
          </p:cNvSpPr>
          <p:nvPr/>
        </p:nvSpPr>
        <p:spPr>
          <a:xfrm>
            <a:off x="467544" y="1203598"/>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 </a:t>
            </a:r>
            <a:r>
              <a:rPr lang="es-SV" sz="1400" b="1" dirty="0">
                <a:solidFill>
                  <a:schemeClr val="bg1"/>
                </a:solidFill>
                <a:effectLst>
                  <a:outerShdw blurRad="38100" dist="38100" dir="2700000" algn="tl">
                    <a:srgbClr val="000000">
                      <a:alpha val="43137"/>
                    </a:srgbClr>
                  </a:outerShdw>
                </a:effectLst>
              </a:rPr>
              <a:t>Oscar Benavides. Director Centro Penal San Francisco Gotera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71077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216024"/>
            <a:ext cx="8424936" cy="437195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ABIERTO GRANJA PENITENCIARIA DE </a:t>
            </a:r>
            <a:r>
              <a:rPr lang="es-SV" sz="2400" b="1" dirty="0">
                <a:solidFill>
                  <a:srgbClr val="F39D03"/>
                </a:solidFill>
                <a:effectLst>
                  <a:outerShdw blurRad="38100" dist="38100" dir="2700000" algn="tl">
                    <a:srgbClr val="000000">
                      <a:alpha val="43137"/>
                    </a:srgbClr>
                  </a:outerShdw>
                </a:effectLst>
                <a:latin typeface="Oswald" charset="0"/>
              </a:rPr>
              <a:t>IZALCO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Así mismo se encuentra también en sus instalaciones la Granja Penitenciaria Izalco (Unidad Independiente).</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64		Personal Masculino: 26</a:t>
            </a:r>
            <a:endParaRPr lang="es-SV" sz="1600" dirty="0" smtClean="0">
              <a:solidFill>
                <a:srgbClr val="FFFFFF"/>
              </a:solidFill>
              <a:latin typeface="Oswald" charset="0"/>
            </a:endParaRPr>
          </a:p>
        </p:txBody>
      </p:sp>
      <p:sp>
        <p:nvSpPr>
          <p:cNvPr id="5" name="Shape 229"/>
          <p:cNvSpPr txBox="1">
            <a:spLocks/>
          </p:cNvSpPr>
          <p:nvPr/>
        </p:nvSpPr>
        <p:spPr>
          <a:xfrm>
            <a:off x="0" y="771550"/>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Sr</a:t>
            </a:r>
            <a:r>
              <a:rPr lang="es-SV" sz="1400" b="1" dirty="0">
                <a:solidFill>
                  <a:schemeClr val="bg1"/>
                </a:solidFill>
                <a:effectLst>
                  <a:outerShdw blurRad="38100" dist="38100" dir="2700000" algn="tl">
                    <a:srgbClr val="000000">
                      <a:alpha val="43137"/>
                    </a:srgbClr>
                  </a:outerShdw>
                </a:effectLst>
              </a:rPr>
              <a:t>. Oscar Dagoberto Menéndez Artero. </a:t>
            </a:r>
            <a:endParaRPr lang="es-SV" sz="1400" b="1" dirty="0" smtClean="0">
              <a:solidFill>
                <a:schemeClr val="bg1"/>
              </a:solidFill>
              <a:effectLst>
                <a:outerShdw blurRad="38100" dist="38100" dir="2700000" algn="tl">
                  <a:srgbClr val="000000">
                    <a:alpha val="43137"/>
                  </a:srgbClr>
                </a:outerShdw>
              </a:effectLst>
            </a:endParaRP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Abierto Granja Penitenciaria de 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02657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216024"/>
            <a:ext cx="856895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IZALCO FASE II.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89		Personal Masculino: 168</a:t>
            </a:r>
            <a:endParaRPr lang="es-SV" sz="1600" dirty="0" smtClean="0">
              <a:solidFill>
                <a:srgbClr val="FFFFFF"/>
              </a:solidFill>
              <a:latin typeface="Oswald" charset="0"/>
            </a:endParaRPr>
          </a:p>
        </p:txBody>
      </p:sp>
      <p:sp>
        <p:nvSpPr>
          <p:cNvPr id="5" name="Shape 229"/>
          <p:cNvSpPr txBox="1">
            <a:spLocks/>
          </p:cNvSpPr>
          <p:nvPr/>
        </p:nvSpPr>
        <p:spPr>
          <a:xfrm>
            <a:off x="0" y="987574"/>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Roberto Saúl Delgado </a:t>
            </a:r>
            <a:r>
              <a:rPr lang="es-SV" sz="1400" b="1" dirty="0" err="1" smtClean="0">
                <a:solidFill>
                  <a:schemeClr val="bg1"/>
                </a:solidFill>
                <a:effectLst>
                  <a:outerShdw blurRad="38100" dist="38100" dir="2700000" algn="tl">
                    <a:srgbClr val="000000">
                      <a:alpha val="43137"/>
                    </a:srgbClr>
                  </a:outerShdw>
                </a:effectLst>
              </a:rPr>
              <a:t>Ortíz</a:t>
            </a:r>
            <a:r>
              <a:rPr lang="es-SV" sz="1400" b="1" dirty="0" smtClean="0">
                <a:solidFill>
                  <a:schemeClr val="bg1"/>
                </a:solidFill>
                <a:effectLst>
                  <a:outerShdw blurRad="38100" dist="38100" dir="2700000" algn="tl">
                    <a:srgbClr val="000000">
                      <a:alpha val="43137"/>
                    </a:srgbClr>
                  </a:outerShdw>
                </a:effectLst>
              </a:rPr>
              <a:t>. </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4689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07504" y="216024"/>
            <a:ext cx="892899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000" b="1" dirty="0">
                <a:solidFill>
                  <a:srgbClr val="F39D03"/>
                </a:solidFill>
                <a:effectLst>
                  <a:outerShdw blurRad="38100" dist="38100" dir="2700000" algn="tl">
                    <a:srgbClr val="000000">
                      <a:alpha val="43137"/>
                    </a:srgbClr>
                  </a:outerShdw>
                </a:effectLst>
                <a:latin typeface="Oswald" charset="0"/>
              </a:rPr>
              <a:t>CENTRO </a:t>
            </a:r>
            <a:r>
              <a:rPr lang="es-SV" sz="2000" b="1" dirty="0" smtClean="0">
                <a:solidFill>
                  <a:srgbClr val="F39D03"/>
                </a:solidFill>
                <a:effectLst>
                  <a:outerShdw blurRad="38100" dist="38100" dir="2700000" algn="tl">
                    <a:srgbClr val="000000">
                      <a:alpha val="43137"/>
                    </a:srgbClr>
                  </a:outerShdw>
                </a:effectLst>
                <a:latin typeface="Oswald" charset="0"/>
              </a:rPr>
              <a:t>PENITENCIARIO DE MAXIMA SEGURIDAD DE IZALCO FASE III.</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19		Personal Masculino:  171</a:t>
            </a:r>
            <a:endParaRPr lang="es-SV" sz="1600" dirty="0" smtClean="0">
              <a:solidFill>
                <a:srgbClr val="FFFFFF"/>
              </a:solidFill>
              <a:latin typeface="Oswald" charset="0"/>
            </a:endParaRPr>
          </a:p>
        </p:txBody>
      </p:sp>
      <p:sp>
        <p:nvSpPr>
          <p:cNvPr id="5" name="Shape 229"/>
          <p:cNvSpPr txBox="1">
            <a:spLocks/>
          </p:cNvSpPr>
          <p:nvPr/>
        </p:nvSpPr>
        <p:spPr>
          <a:xfrm>
            <a:off x="0" y="1059582"/>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René Antonio Reyes Garay. </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III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68049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251520" y="216024"/>
            <a:ext cx="864096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ABIERTO PARA MUJERES SANTA TECLA.</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Estos Centros están destinados </a:t>
            </a:r>
            <a:r>
              <a:rPr lang="es-SV" sz="1600" dirty="0">
                <a:solidFill>
                  <a:schemeClr val="bg1"/>
                </a:solidFill>
                <a:latin typeface="Oswald" charset="0"/>
              </a:rPr>
              <a:t>destinados Centros Abiertos: Para los internos que han avanzado a las fases de Centros </a:t>
            </a:r>
            <a:r>
              <a:rPr lang="es-SV" sz="1600" dirty="0" smtClean="0">
                <a:solidFill>
                  <a:schemeClr val="bg1"/>
                </a:solidFill>
                <a:latin typeface="Oswald" charset="0"/>
              </a:rPr>
              <a:t>Abierto </a:t>
            </a:r>
            <a:r>
              <a:rPr lang="es-SV" sz="1600" dirty="0">
                <a:solidFill>
                  <a:schemeClr val="bg1"/>
                </a:solidFill>
                <a:latin typeface="Oswald" charset="0"/>
              </a:rPr>
              <a:t>confianza y de </a:t>
            </a:r>
            <a:r>
              <a:rPr lang="es-SV" sz="1600" dirty="0" smtClean="0">
                <a:solidFill>
                  <a:schemeClr val="bg1"/>
                </a:solidFill>
                <a:latin typeface="Oswald" charset="0"/>
              </a:rPr>
              <a:t>semi libertad </a:t>
            </a:r>
            <a:r>
              <a:rPr lang="es-SV" sz="1600" dirty="0">
                <a:solidFill>
                  <a:schemeClr val="bg1"/>
                </a:solidFill>
                <a:latin typeface="Oswald" charset="0"/>
              </a:rPr>
              <a:t>del Régimen </a:t>
            </a:r>
            <a:r>
              <a:rPr lang="es-SV" sz="1600" dirty="0" smtClean="0">
                <a:solidFill>
                  <a:schemeClr val="bg1"/>
                </a:solidFill>
                <a:latin typeface="Oswald" charset="0"/>
              </a:rPr>
              <a:t>Penitenciario.</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Existen dos de estos Centros Uno ubicado al Interior de Centro Preventivo y de Cumplimiento de Penas la Esperanza, conocido como Centro Abierto Hombres y el otro </a:t>
            </a:r>
            <a:r>
              <a:rPr lang="es-SV" sz="1600" dirty="0">
                <a:solidFill>
                  <a:schemeClr val="bg1"/>
                </a:solidFill>
                <a:latin typeface="Oswald" charset="0"/>
              </a:rPr>
              <a:t>en Residencial Santa Teresa, quince avenida norte, polígono c-3, N°3, Ciudad Merliot, Santa Tecla, </a:t>
            </a:r>
            <a:r>
              <a:rPr lang="es-SV" sz="1600" dirty="0" smtClean="0">
                <a:solidFill>
                  <a:schemeClr val="bg1"/>
                </a:solidFill>
                <a:latin typeface="Oswald" charset="0"/>
              </a:rPr>
              <a:t>conocido como Centro Abierto Mujeres.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7		Personal Masculino: 0</a:t>
            </a: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467544" y="843558"/>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Licda. Irma Isabel Velásquez de Mejía. Directora de Centros </a:t>
            </a:r>
            <a:r>
              <a:rPr lang="es-SV" sz="1400" b="1" dirty="0" smtClean="0">
                <a:solidFill>
                  <a:schemeClr val="bg1"/>
                </a:solidFill>
                <a:effectLst>
                  <a:outerShdw blurRad="38100" dist="38100" dir="2700000" algn="tl">
                    <a:srgbClr val="000000">
                      <a:alpha val="43137"/>
                    </a:srgbClr>
                  </a:outerShdw>
                </a:effectLst>
              </a:rPr>
              <a:t>Abierto Mujeres</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06224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GRANJA PENITENCIARIA PARA HOMBRES DE SANTA ANA</a:t>
            </a:r>
            <a:r>
              <a:rPr lang="es-SV" sz="2400" b="1" dirty="0">
                <a:solidFill>
                  <a:srgbClr val="F39D03"/>
                </a:solidFill>
                <a:effectLst>
                  <a:outerShdw blurRad="38100" dist="38100" dir="2700000" algn="tl">
                    <a:srgbClr val="000000">
                      <a:alpha val="43137"/>
                    </a:srgbClr>
                  </a:outerShdw>
                </a:effectLst>
                <a:latin typeface="Oswald" charset="0"/>
              </a:rPr>
              <a:t> </a:t>
            </a:r>
            <a:r>
              <a:rPr lang="es-SV" sz="2400" b="1" dirty="0" smtClean="0">
                <a:solidFill>
                  <a:srgbClr val="F39D03"/>
                </a:solidFill>
                <a:effectLst>
                  <a:outerShdw blurRad="38100" dist="38100" dir="2700000" algn="tl">
                    <a:srgbClr val="000000">
                      <a:alpha val="43137"/>
                    </a:srgbClr>
                  </a:outerShdw>
                </a:effectLst>
                <a:latin typeface="Oswald" charset="0"/>
              </a:rPr>
              <a:t>(UNIDADES DEPENDIENTES)</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34		Personal Masculino: 92</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07504" y="1131590"/>
            <a:ext cx="8928992"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Ing. Oscar </a:t>
            </a:r>
            <a:r>
              <a:rPr lang="es-SV" sz="1400" b="1" dirty="0">
                <a:solidFill>
                  <a:schemeClr val="bg1"/>
                </a:solidFill>
                <a:effectLst>
                  <a:outerShdw blurRad="38100" dist="38100" dir="2700000" algn="tl">
                    <a:srgbClr val="000000">
                      <a:alpha val="43137"/>
                    </a:srgbClr>
                  </a:outerShdw>
                </a:effectLst>
              </a:rPr>
              <a:t>Antonio Magaña Flores. Director de Granja Penitenciaria para Hombres Santa Ana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59287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GRANJA PENITENCIARIA PARA HOMBRES DE ZACATECOLUCA (UNIDADES DEPENDIENTES)</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38		Personal Masculino: 63</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131590"/>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Ing. Alirio de Jesús N</a:t>
            </a:r>
            <a:r>
              <a:rPr lang="es-SV" sz="1400" b="1" dirty="0" smtClean="0">
                <a:solidFill>
                  <a:schemeClr val="bg1"/>
                </a:solidFill>
                <a:effectLst>
                  <a:outerShdw blurRad="38100" dist="38100" dir="2700000" algn="tl">
                    <a:srgbClr val="000000">
                      <a:alpha val="43137"/>
                    </a:srgbClr>
                  </a:outerShdw>
                </a:effectLst>
                <a:latin typeface="Miriam" pitchFamily="34" charset="-79"/>
                <a:cs typeface="Miriam" pitchFamily="34" charset="-79"/>
              </a:rPr>
              <a:t>úñ</a:t>
            </a:r>
            <a:r>
              <a:rPr lang="es-SV" sz="1400" b="1" dirty="0" smtClean="0">
                <a:solidFill>
                  <a:schemeClr val="bg1"/>
                </a:solidFill>
                <a:effectLst>
                  <a:outerShdw blurRad="38100" dist="38100" dir="2700000" algn="tl">
                    <a:srgbClr val="000000">
                      <a:alpha val="43137"/>
                    </a:srgbClr>
                  </a:outerShdw>
                </a:effectLst>
              </a:rPr>
              <a:t>ez </a:t>
            </a:r>
            <a:r>
              <a:rPr lang="es-SV" sz="1400" b="1" dirty="0" err="1" smtClean="0">
                <a:solidFill>
                  <a:schemeClr val="bg1"/>
                </a:solidFill>
                <a:effectLst>
                  <a:outerShdw blurRad="38100" dist="38100" dir="2700000" algn="tl">
                    <a:srgbClr val="000000">
                      <a:alpha val="43137"/>
                    </a:srgbClr>
                  </a:outerShdw>
                </a:effectLst>
              </a:rPr>
              <a:t>N</a:t>
            </a:r>
            <a:r>
              <a:rPr lang="es-SV" sz="1400" b="1" dirty="0" err="1" smtClean="0">
                <a:solidFill>
                  <a:schemeClr val="bg1"/>
                </a:solidFill>
                <a:effectLst>
                  <a:outerShdw blurRad="38100" dist="38100" dir="2700000" algn="tl">
                    <a:srgbClr val="000000">
                      <a:alpha val="43137"/>
                    </a:srgbClr>
                  </a:outerShdw>
                </a:effectLst>
                <a:latin typeface="Miriam" pitchFamily="34" charset="-79"/>
                <a:cs typeface="Miriam" pitchFamily="34" charset="-79"/>
              </a:rPr>
              <a:t>úñ</a:t>
            </a:r>
            <a:r>
              <a:rPr lang="es-SV" sz="1400" b="1" dirty="0" err="1" smtClean="0">
                <a:solidFill>
                  <a:schemeClr val="bg1"/>
                </a:solidFill>
                <a:effectLst>
                  <a:outerShdw blurRad="38100" dist="38100" dir="2700000" algn="tl">
                    <a:srgbClr val="000000">
                      <a:alpha val="43137"/>
                    </a:srgbClr>
                  </a:outerShdw>
                </a:effectLst>
              </a:rPr>
              <a:t>ez</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de Granja Penitenciaria para Hombres </a:t>
            </a:r>
            <a:r>
              <a:rPr lang="es-SV" sz="1400" b="1" dirty="0" smtClean="0">
                <a:solidFill>
                  <a:schemeClr val="bg1"/>
                </a:solidFill>
                <a:effectLst>
                  <a:outerShdw blurRad="38100" dist="38100" dir="2700000" algn="tl">
                    <a:srgbClr val="000000">
                      <a:alpha val="43137"/>
                    </a:srgbClr>
                  </a:outerShdw>
                </a:effectLst>
              </a:rPr>
              <a:t>Zacatecoluca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38634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RESGUARDO HOSPITAL PSIQUI</a:t>
            </a:r>
            <a:r>
              <a:rPr lang="es-SV" sz="2400" b="1" dirty="0" smtClean="0">
                <a:solidFill>
                  <a:srgbClr val="F39D03"/>
                </a:solidFill>
                <a:effectLst>
                  <a:outerShdw blurRad="38100" dist="38100" dir="2700000" algn="tl">
                    <a:srgbClr val="000000">
                      <a:alpha val="43137"/>
                    </a:srgbClr>
                  </a:outerShdw>
                </a:effectLst>
                <a:latin typeface="+mj-lt"/>
              </a:rPr>
              <a:t>Á</a:t>
            </a:r>
            <a:r>
              <a:rPr lang="es-SV" sz="2400" b="1" dirty="0" smtClean="0">
                <a:solidFill>
                  <a:srgbClr val="F39D03"/>
                </a:solidFill>
                <a:effectLst>
                  <a:outerShdw blurRad="38100" dist="38100" dir="2700000" algn="tl">
                    <a:srgbClr val="000000">
                      <a:alpha val="43137"/>
                    </a:srgbClr>
                  </a:outerShdw>
                </a:effectLst>
                <a:latin typeface="Oswald" charset="0"/>
              </a:rPr>
              <a:t>TRICO</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8		Personal Masculino: 21</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563638"/>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a:t>
            </a:r>
            <a:r>
              <a:rPr lang="es-SV" sz="1400" b="1" dirty="0" smtClean="0">
                <a:solidFill>
                  <a:schemeClr val="bg1"/>
                </a:solidFill>
                <a:effectLst>
                  <a:outerShdw blurRad="38100" dist="38100" dir="2700000" algn="tl">
                    <a:srgbClr val="000000">
                      <a:alpha val="43137"/>
                    </a:srgbClr>
                  </a:outerShdw>
                </a:effectLst>
              </a:rPr>
              <a:t>Dr</a:t>
            </a:r>
            <a:r>
              <a:rPr lang="es-SV" sz="1400" b="1" dirty="0">
                <a:solidFill>
                  <a:schemeClr val="bg1"/>
                </a:solidFill>
                <a:effectLst>
                  <a:outerShdw blurRad="38100" dist="38100" dir="2700000" algn="tl">
                    <a:srgbClr val="000000">
                      <a:alpha val="43137"/>
                    </a:srgbClr>
                  </a:outerShdw>
                </a:effectLst>
              </a:rPr>
              <a:t>. Pedro Abilio Cortez Morales. </a:t>
            </a:r>
            <a:r>
              <a:rPr lang="es-SV" sz="1400" b="1"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de </a:t>
            </a:r>
            <a:r>
              <a:rPr lang="es-SV" sz="1400" b="1" dirty="0" smtClean="0">
                <a:solidFill>
                  <a:schemeClr val="bg1"/>
                </a:solidFill>
                <a:effectLst>
                  <a:outerShdw blurRad="38100" dist="38100" dir="2700000" algn="tl">
                    <a:srgbClr val="000000">
                      <a:alpha val="43137"/>
                    </a:srgbClr>
                  </a:outerShdw>
                </a:effectLst>
              </a:rPr>
              <a:t>Resguardo Hospital Psiquiátrico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64577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DETENCI</a:t>
            </a:r>
            <a:r>
              <a:rPr lang="es-SV" sz="2400" b="1" dirty="0" smtClean="0">
                <a:solidFill>
                  <a:srgbClr val="F39D03"/>
                </a:solidFill>
                <a:effectLst>
                  <a:outerShdw blurRad="38100" dist="38100" dir="2700000" algn="tl">
                    <a:srgbClr val="000000">
                      <a:alpha val="43137"/>
                    </a:srgbClr>
                  </a:outerShdw>
                </a:effectLst>
                <a:latin typeface="Arial Narrow" pitchFamily="34" charset="0"/>
              </a:rPr>
              <a:t>Ó</a:t>
            </a:r>
            <a:r>
              <a:rPr lang="es-SV" sz="2400" b="1" dirty="0" smtClean="0">
                <a:solidFill>
                  <a:srgbClr val="F39D03"/>
                </a:solidFill>
                <a:effectLst>
                  <a:outerShdw blurRad="38100" dist="38100" dir="2700000" algn="tl">
                    <a:srgbClr val="000000">
                      <a:alpha val="43137"/>
                    </a:srgbClr>
                  </a:outerShdw>
                </a:effectLst>
                <a:latin typeface="Oswald" charset="0"/>
              </a:rPr>
              <a:t>N MENOR LA ESPERANZA</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66		Personal Masculino: 108</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563638"/>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Lic. Francisco Rivera, Director del Centro de Detención Menor la Esperanza.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8572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899592" y="483518"/>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Financiera.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Participar e integrar el Comité de Formulación del Presupuesto Institucional.</a:t>
            </a:r>
          </a:p>
          <a:p>
            <a:pPr marL="285750" lvl="0" indent="-285750" algn="just">
              <a:buFont typeface="Arial" pitchFamily="34" charset="0"/>
              <a:buChar char="•"/>
            </a:pPr>
            <a:r>
              <a:rPr lang="es-SV" sz="1800" dirty="0">
                <a:solidFill>
                  <a:schemeClr val="accent1">
                    <a:lumMod val="75000"/>
                  </a:schemeClr>
                </a:solidFill>
                <a:latin typeface="Oswald" charset="0"/>
              </a:rPr>
              <a:t>Participar en reuniones de trabajo con la máxima autoridad o responsable de la </a:t>
            </a:r>
            <a:r>
              <a:rPr lang="es-SV" sz="1800" dirty="0" smtClean="0">
                <a:solidFill>
                  <a:schemeClr val="accent1">
                    <a:lumMod val="75000"/>
                  </a:schemeClr>
                </a:solidFill>
                <a:latin typeface="Oswald" charset="0"/>
              </a:rPr>
              <a:t>Unidad Financiera </a:t>
            </a:r>
            <a:r>
              <a:rPr lang="es-SV" sz="1800" dirty="0">
                <a:solidFill>
                  <a:schemeClr val="accent1">
                    <a:lumMod val="75000"/>
                  </a:schemeClr>
                </a:solidFill>
                <a:latin typeface="Oswald" charset="0"/>
              </a:rPr>
              <a:t>a fin de recibir lineamientos internos para la Formulación del Presupuesto y Plan Anual de Trabajo del próximo ejercicio fiscal, con base a la política </a:t>
            </a:r>
            <a:r>
              <a:rPr lang="es-SV" sz="1800" dirty="0" smtClean="0">
                <a:solidFill>
                  <a:schemeClr val="accent1">
                    <a:lumMod val="75000"/>
                  </a:schemeClr>
                </a:solidFill>
                <a:latin typeface="Oswald" charset="0"/>
              </a:rPr>
              <a:t>presupuestaria establecida </a:t>
            </a:r>
            <a:r>
              <a:rPr lang="es-SV" sz="1800" dirty="0">
                <a:solidFill>
                  <a:schemeClr val="accent1">
                    <a:lumMod val="75000"/>
                  </a:schemeClr>
                </a:solidFill>
                <a:latin typeface="Oswald" charset="0"/>
              </a:rPr>
              <a:t>para la Dirección General.</a:t>
            </a:r>
          </a:p>
          <a:p>
            <a:pPr marL="285750" lvl="0" indent="-285750" algn="just">
              <a:buFont typeface="Arial" pitchFamily="34" charset="0"/>
              <a:buChar char="•"/>
            </a:pPr>
            <a:r>
              <a:rPr lang="es-SV" sz="1800" dirty="0">
                <a:solidFill>
                  <a:schemeClr val="accent1">
                    <a:lumMod val="75000"/>
                  </a:schemeClr>
                </a:solidFill>
                <a:latin typeface="Oswald" charset="0"/>
              </a:rPr>
              <a:t>Validar el presupuesto preliminar de la unidad secundaria.</a:t>
            </a:r>
          </a:p>
          <a:p>
            <a:pPr marL="285750" lvl="0" indent="-285750" algn="just">
              <a:buFont typeface="Arial" pitchFamily="34" charset="0"/>
              <a:buChar char="•"/>
            </a:pPr>
            <a:r>
              <a:rPr lang="es-SV" sz="1800" dirty="0">
                <a:solidFill>
                  <a:schemeClr val="accent1">
                    <a:lumMod val="75000"/>
                  </a:schemeClr>
                </a:solidFill>
                <a:latin typeface="Oswald" charset="0"/>
              </a:rPr>
              <a:t>Coordinar conjuntamente con la subdirección general administrativa y la Unidad</a:t>
            </a:r>
          </a:p>
          <a:p>
            <a:pPr marL="285750" lvl="0" indent="-285750" algn="just">
              <a:buFont typeface="Arial" pitchFamily="34" charset="0"/>
              <a:buChar char="•"/>
            </a:pPr>
            <a:r>
              <a:rPr lang="es-SV" sz="1800" dirty="0">
                <a:solidFill>
                  <a:schemeClr val="accent1">
                    <a:lumMod val="75000"/>
                  </a:schemeClr>
                </a:solidFill>
                <a:latin typeface="Oswald" charset="0"/>
              </a:rPr>
              <a:t>Financiera la distribución del Techo Presupuestario asignado a la </a:t>
            </a:r>
            <a:r>
              <a:rPr lang="es-SV" sz="1800" dirty="0" smtClean="0">
                <a:solidFill>
                  <a:schemeClr val="accent1">
                    <a:lumMod val="75000"/>
                  </a:schemeClr>
                </a:solidFill>
                <a:latin typeface="Oswald" charset="0"/>
              </a:rPr>
              <a:t>misma, entre otras funciones.</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9			Personal Masculino: 12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699542"/>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pt-BR" sz="1400" b="1" dirty="0">
                <a:solidFill>
                  <a:schemeClr val="accent1">
                    <a:lumMod val="75000"/>
                  </a:schemeClr>
                </a:solidFill>
                <a:effectLst>
                  <a:outerShdw blurRad="38100" dist="38100" dir="2700000" algn="tl">
                    <a:srgbClr val="000000">
                      <a:alpha val="43137"/>
                    </a:srgbClr>
                  </a:outerShdw>
                </a:effectLst>
              </a:rPr>
              <a:t>Silvia </a:t>
            </a:r>
            <a:r>
              <a:rPr lang="pt-BR" sz="1400" b="1" dirty="0" smtClean="0">
                <a:solidFill>
                  <a:schemeClr val="accent1">
                    <a:lumMod val="75000"/>
                  </a:schemeClr>
                </a:solidFill>
                <a:effectLst>
                  <a:outerShdw blurRad="38100" dist="38100" dir="2700000" algn="tl">
                    <a:srgbClr val="000000">
                      <a:alpha val="43137"/>
                    </a:srgbClr>
                  </a:outerShdw>
                </a:effectLst>
              </a:rPr>
              <a:t>Roxana Alas </a:t>
            </a:r>
            <a:r>
              <a:rPr lang="pt-BR" sz="1400" b="1" dirty="0">
                <a:solidFill>
                  <a:schemeClr val="accent1">
                    <a:lumMod val="75000"/>
                  </a:schemeClr>
                </a:solidFill>
                <a:effectLst>
                  <a:outerShdw blurRad="38100" dist="38100" dir="2700000" algn="tl">
                    <a:srgbClr val="000000">
                      <a:alpha val="43137"/>
                    </a:srgbClr>
                  </a:outerShdw>
                </a:effectLst>
              </a:rPr>
              <a:t>de </a:t>
            </a:r>
            <a:r>
              <a:rPr lang="pt-BR" sz="1400" b="1" dirty="0" err="1">
                <a:solidFill>
                  <a:schemeClr val="accent1">
                    <a:lumMod val="75000"/>
                  </a:schemeClr>
                </a:solidFill>
                <a:effectLst>
                  <a:outerShdw blurRad="38100" dist="38100" dir="2700000" algn="tl">
                    <a:srgbClr val="000000">
                      <a:alpha val="43137"/>
                    </a:srgbClr>
                  </a:outerShdw>
                </a:effectLst>
              </a:rPr>
              <a:t>Cortéz</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Jefa </a:t>
            </a:r>
            <a:r>
              <a:rPr lang="es-SV" sz="1400" b="1" dirty="0">
                <a:solidFill>
                  <a:schemeClr val="accent1">
                    <a:lumMod val="75000"/>
                  </a:schemeClr>
                </a:solidFill>
                <a:effectLst>
                  <a:outerShdw blurRad="38100" dist="38100" dir="2700000" algn="tl">
                    <a:srgbClr val="000000">
                      <a:alpha val="43137"/>
                    </a:srgbClr>
                  </a:outerShdw>
                </a:effectLst>
              </a:rPr>
              <a:t>de Unidad Secundaria </a:t>
            </a:r>
            <a:r>
              <a:rPr lang="es-SV" sz="1400" b="1" dirty="0" smtClean="0">
                <a:solidFill>
                  <a:schemeClr val="accent1">
                    <a:lumMod val="75000"/>
                  </a:schemeClr>
                </a:solidFill>
                <a:effectLst>
                  <a:outerShdw blurRad="38100" dist="38100" dir="2700000" algn="tl">
                    <a:srgbClr val="000000">
                      <a:alpha val="43137"/>
                    </a:srgbClr>
                  </a:outerShdw>
                </a:effectLst>
              </a:rPr>
              <a:t>Financiera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501795"/>
            <a:ext cx="666862" cy="604406"/>
          </a:xfrm>
          <a:prstGeom prst="rect">
            <a:avLst/>
          </a:prstGeom>
        </p:spPr>
      </p:pic>
    </p:spTree>
    <p:extLst>
      <p:ext uri="{BB962C8B-B14F-4D97-AF65-F5344CB8AC3E}">
        <p14:creationId xmlns:p14="http://schemas.microsoft.com/office/powerpoint/2010/main" val="1540572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DETENCI</a:t>
            </a:r>
            <a:r>
              <a:rPr lang="es-SV" sz="2400" b="1" dirty="0" smtClean="0">
                <a:solidFill>
                  <a:srgbClr val="F39D03"/>
                </a:solidFill>
                <a:effectLst>
                  <a:outerShdw blurRad="38100" dist="38100" dir="2700000" algn="tl">
                    <a:srgbClr val="000000">
                      <a:alpha val="43137"/>
                    </a:srgbClr>
                  </a:outerShdw>
                </a:effectLst>
                <a:latin typeface="Arial Narrow" pitchFamily="34" charset="0"/>
              </a:rPr>
              <a:t>Ó</a:t>
            </a:r>
            <a:r>
              <a:rPr lang="es-SV" sz="2400" b="1" dirty="0" smtClean="0">
                <a:solidFill>
                  <a:srgbClr val="F39D03"/>
                </a:solidFill>
                <a:effectLst>
                  <a:outerShdw blurRad="38100" dist="38100" dir="2700000" algn="tl">
                    <a:srgbClr val="000000">
                      <a:alpha val="43137"/>
                    </a:srgbClr>
                  </a:outerShdw>
                </a:effectLst>
                <a:latin typeface="Oswald" charset="0"/>
              </a:rPr>
              <a:t>N MANOR SANTA ANA.</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42		Personal Masculino: 154</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563638"/>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Lic. Tito Guardado </a:t>
            </a:r>
            <a:r>
              <a:rPr lang="es-SV" sz="1400" b="1" dirty="0" err="1" smtClean="0">
                <a:solidFill>
                  <a:schemeClr val="bg1"/>
                </a:solidFill>
                <a:effectLst>
                  <a:outerShdw blurRad="38100" dist="38100" dir="2700000" algn="tl">
                    <a:srgbClr val="000000">
                      <a:alpha val="43137"/>
                    </a:srgbClr>
                  </a:outerShdw>
                </a:effectLst>
              </a:rPr>
              <a:t>Dubón</a:t>
            </a:r>
            <a:r>
              <a:rPr lang="es-SV" sz="1400" b="1" dirty="0" smtClean="0">
                <a:solidFill>
                  <a:schemeClr val="bg1"/>
                </a:solidFill>
                <a:effectLst>
                  <a:outerShdw blurRad="38100" dist="38100" dir="2700000" algn="tl">
                    <a:srgbClr val="000000">
                      <a:alpha val="43137"/>
                    </a:srgbClr>
                  </a:outerShdw>
                </a:effectLst>
              </a:rPr>
              <a:t>, Director de Centro de detención Menor Santa Ana.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07230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DETENCI</a:t>
            </a:r>
            <a:r>
              <a:rPr lang="es-SV" sz="2400" b="1" dirty="0" smtClean="0">
                <a:solidFill>
                  <a:srgbClr val="F39D03"/>
                </a:solidFill>
                <a:effectLst>
                  <a:outerShdw blurRad="38100" dist="38100" dir="2700000" algn="tl">
                    <a:srgbClr val="000000">
                      <a:alpha val="43137"/>
                    </a:srgbClr>
                  </a:outerShdw>
                </a:effectLst>
                <a:latin typeface="Arial Narrow" pitchFamily="34" charset="0"/>
              </a:rPr>
              <a:t>Ó</a:t>
            </a:r>
            <a:r>
              <a:rPr lang="es-SV" sz="2400" b="1" dirty="0" smtClean="0">
                <a:solidFill>
                  <a:srgbClr val="F39D03"/>
                </a:solidFill>
                <a:effectLst>
                  <a:outerShdw blurRad="38100" dist="38100" dir="2700000" algn="tl">
                    <a:srgbClr val="000000">
                      <a:alpha val="43137"/>
                    </a:srgbClr>
                  </a:outerShdw>
                </a:effectLst>
                <a:latin typeface="Oswald" charset="0"/>
              </a:rPr>
              <a:t>N MANOR IZALCO.</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81		Personal Masculino: 51</a:t>
            </a:r>
          </a:p>
          <a:p>
            <a:pPr marL="285750" lvl="0" indent="-285750" algn="ctr">
              <a:buFont typeface="Wingdings" pitchFamily="2" charset="2"/>
              <a:buChar char="q"/>
            </a:pPr>
            <a:endParaRPr lang="es-SV" sz="1600" dirty="0" smtClean="0">
              <a:solidFill>
                <a:srgbClr val="FFFFFF"/>
              </a:solidFill>
              <a:latin typeface="Oswald" charset="0"/>
            </a:endParaRPr>
          </a:p>
        </p:txBody>
      </p:sp>
      <p:sp>
        <p:nvSpPr>
          <p:cNvPr id="3" name="Shape 229"/>
          <p:cNvSpPr txBox="1">
            <a:spLocks/>
          </p:cNvSpPr>
          <p:nvPr/>
        </p:nvSpPr>
        <p:spPr>
          <a:xfrm>
            <a:off x="899592" y="1491630"/>
            <a:ext cx="7403520" cy="504056"/>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l">
              <a:buNone/>
            </a:pPr>
            <a:r>
              <a:rPr lang="es-SV" sz="1400" b="1" dirty="0" smtClean="0">
                <a:solidFill>
                  <a:schemeClr val="bg1"/>
                </a:solidFill>
                <a:effectLst>
                  <a:outerShdw blurRad="38100" dist="38100" dir="2700000" algn="tl">
                    <a:srgbClr val="000000">
                      <a:alpha val="43137"/>
                    </a:srgbClr>
                  </a:outerShdw>
                </a:effectLst>
              </a:rPr>
              <a:t>Funcionario Responsable: Inspectora América de los Ángeles Hernández de Cajul, Directora de Centro de Detención Menor Izalco</a:t>
            </a:r>
            <a:endParaRPr lang="es-ES" sz="1250" dirty="0" smtClean="0">
              <a:solidFill>
                <a:schemeClr val="bg1"/>
              </a:solidFill>
              <a:effectLst>
                <a:outerShdw blurRad="38100" dist="38100" dir="2700000" algn="tl">
                  <a:srgbClr val="000000">
                    <a:alpha val="43137"/>
                  </a:srgbClr>
                </a:outerShdw>
              </a:effectLst>
            </a:endParaRPr>
          </a:p>
        </p:txBody>
      </p:sp>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684068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OTRAS UNIDADES DEPENDIENTES.</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algn="just"/>
            <a:r>
              <a:rPr lang="es-SV" sz="1600" dirty="0" smtClean="0">
                <a:solidFill>
                  <a:schemeClr val="bg1"/>
                </a:solidFill>
                <a:latin typeface="Oswald" charset="0"/>
              </a:rPr>
              <a:t>.</a:t>
            </a:r>
            <a:endParaRPr lang="es-SV" sz="1600" dirty="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19		Personal Masculino: 87</a:t>
            </a:r>
          </a:p>
          <a:p>
            <a:pPr marL="285750" lvl="0" indent="-285750" algn="ctr">
              <a:buFont typeface="Wingdings" pitchFamily="2" charset="2"/>
              <a:buChar char="q"/>
            </a:pPr>
            <a:endParaRPr lang="es-SV" sz="1600" dirty="0" smtClean="0">
              <a:solidFill>
                <a:srgbClr val="FFFFFF"/>
              </a:solidFill>
              <a:latin typeface="Oswald" charset="0"/>
            </a:endParaRPr>
          </a:p>
        </p:txBody>
      </p:sp>
    </p:spTree>
    <p:extLst>
      <p:ext uri="{BB962C8B-B14F-4D97-AF65-F5344CB8AC3E}">
        <p14:creationId xmlns:p14="http://schemas.microsoft.com/office/powerpoint/2010/main" val="6904860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CONCLUSION</a:t>
            </a:r>
            <a:endParaRPr lang="es-SV" sz="3600" dirty="0">
              <a:effectLst>
                <a:outerShdw blurRad="38100" dist="38100" dir="2700000" algn="tl">
                  <a:srgbClr val="000000">
                    <a:alpha val="43137"/>
                  </a:srgbClr>
                </a:outerShdw>
              </a:effectLst>
            </a:endParaRPr>
          </a:p>
        </p:txBody>
      </p:sp>
      <p:sp>
        <p:nvSpPr>
          <p:cNvPr id="8" name="Shape 329"/>
          <p:cNvSpPr/>
          <p:nvPr/>
        </p:nvSpPr>
        <p:spPr>
          <a:xfrm>
            <a:off x="3347864" y="849474"/>
            <a:ext cx="5338228" cy="409853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9900"/>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30"/>
          <p:cNvSpPr/>
          <p:nvPr/>
        </p:nvSpPr>
        <p:spPr>
          <a:xfrm>
            <a:off x="3635896" y="1131589"/>
            <a:ext cx="4752528" cy="2952329"/>
          </a:xfrm>
          <a:prstGeom prst="rect">
            <a:avLst/>
          </a:prstGeom>
          <a:noFill/>
          <a:ln>
            <a:noFill/>
          </a:ln>
        </p:spPr>
        <p:txBody>
          <a:bodyPr lIns="91425" tIns="91425" rIns="91425" bIns="91425" anchor="ctr" anchorCtr="0">
            <a:noAutofit/>
          </a:bodyPr>
          <a:lstStyle/>
          <a:p>
            <a:pPr lvl="0" algn="just"/>
            <a:r>
              <a:rPr lang="es-ES" sz="1600" dirty="0" smtClean="0">
                <a:solidFill>
                  <a:srgbClr val="FFFFFF"/>
                </a:solidFill>
                <a:latin typeface="Roboto Condensed"/>
                <a:ea typeface="Roboto Condensed"/>
                <a:cs typeface="Roboto Condensed"/>
                <a:sym typeface="Roboto Condensed"/>
              </a:rPr>
              <a:t>Es de esta forma que se detalla la Estructura Organizativa de la Dirección General de Centros Penales, para cualquier duda o consulta se sugiere verificar también el Manual de Organizaciones y Funciones, en el portal de transparencia de esta institución, donde puede también interponer una solicitud de información. En el siguiente enlace puede acceder al portal de transparencia de la </a:t>
            </a:r>
            <a:r>
              <a:rPr lang="es-ES" sz="1600" dirty="0">
                <a:solidFill>
                  <a:srgbClr val="FFFFFF"/>
                </a:solidFill>
                <a:latin typeface="Roboto Condensed"/>
                <a:ea typeface="Roboto Condensed"/>
                <a:cs typeface="Roboto Condensed"/>
                <a:sym typeface="Roboto Condensed"/>
              </a:rPr>
              <a:t>DGCP</a:t>
            </a:r>
            <a:r>
              <a:rPr lang="es-ES" sz="1600" dirty="0" smtClean="0">
                <a:solidFill>
                  <a:srgbClr val="FFFFFF"/>
                </a:solidFill>
                <a:latin typeface="Roboto Condensed"/>
                <a:ea typeface="Roboto Condensed"/>
                <a:cs typeface="Roboto Condensed"/>
                <a:sym typeface="Roboto Condensed"/>
              </a:rPr>
              <a:t>.</a:t>
            </a:r>
          </a:p>
          <a:p>
            <a:pPr lvl="0" algn="just"/>
            <a:endParaRPr lang="es-ES" sz="1600" dirty="0" smtClean="0">
              <a:solidFill>
                <a:srgbClr val="FFFFFF"/>
              </a:solidFill>
              <a:latin typeface="Roboto Condensed"/>
              <a:ea typeface="Roboto Condensed"/>
              <a:cs typeface="Roboto Condensed"/>
              <a:sym typeface="Roboto Condensed"/>
            </a:endParaRPr>
          </a:p>
          <a:p>
            <a:pPr lvl="0" algn="ct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http</a:t>
            </a:r>
            <a:r>
              <a:rPr lang="es-ES" sz="1600" dirty="0">
                <a:solidFill>
                  <a:srgbClr val="FFFFFF"/>
                </a:solidFill>
                <a:effectLst>
                  <a:glow rad="88900">
                    <a:schemeClr val="bg1">
                      <a:alpha val="40000"/>
                    </a:schemeClr>
                  </a:glow>
                </a:effectLst>
                <a:latin typeface="Roboto Condensed"/>
                <a:ea typeface="Roboto Condensed"/>
                <a:cs typeface="Roboto Condensed"/>
                <a:sym typeface="Roboto Condensed"/>
                <a:hlinkClick r:id="rId3"/>
              </a:rPr>
              <a:t>://</a:t>
            </a: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www.transparencia.gob.sv/institutions/dgcp</a:t>
            </a:r>
            <a:endParaRPr lang="es-ES" sz="1600" dirty="0">
              <a:solidFill>
                <a:srgbClr val="FFFFFF"/>
              </a:solidFill>
              <a:latin typeface="Roboto Condensed"/>
              <a:ea typeface="Roboto Condensed"/>
              <a:cs typeface="Roboto Condensed"/>
              <a:sym typeface="Roboto Condensed"/>
            </a:endParaRPr>
          </a:p>
        </p:txBody>
      </p:sp>
      <p:sp>
        <p:nvSpPr>
          <p:cNvPr id="10" name="Shape 331"/>
          <p:cNvSpPr txBox="1">
            <a:spLocks/>
          </p:cNvSpPr>
          <p:nvPr/>
        </p:nvSpPr>
        <p:spPr>
          <a:xfrm>
            <a:off x="432048" y="1681918"/>
            <a:ext cx="2771800" cy="168191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1pPr>
            <a:lvl2pPr marR="0" lvl="1" algn="l" rtl="0">
              <a:lnSpc>
                <a:spcPct val="100000"/>
              </a:lnSpc>
              <a:spcBef>
                <a:spcPts val="48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2pPr>
            <a:lvl3pPr marR="0" lvl="2" algn="l" rtl="0">
              <a:lnSpc>
                <a:spcPct val="100000"/>
              </a:lnSpc>
              <a:spcBef>
                <a:spcPts val="48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3pPr>
            <a:lvl4pPr marR="0" lvl="3"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4pPr>
            <a:lvl5pPr marR="0" lvl="4"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5pPr>
            <a:lvl6pPr marR="0" lvl="5"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6pPr>
            <a:lvl7pPr marR="0" lvl="6"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7pPr>
            <a:lvl8pPr marR="0" lvl="7"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8pPr>
            <a:lvl9pPr marR="0" lvl="8"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9pPr>
          </a:lstStyle>
          <a:p>
            <a:pPr>
              <a:spcBef>
                <a:spcPts val="0"/>
              </a:spcBef>
              <a:buFont typeface="Roboto Condensed"/>
              <a:buNone/>
            </a:pPr>
            <a:r>
              <a:rPr lang="es-SV" sz="4800" dirty="0" smtClean="0">
                <a:solidFill>
                  <a:srgbClr val="3796BF"/>
                </a:solidFill>
                <a:effectLst>
                  <a:glow rad="101600">
                    <a:schemeClr val="bg1">
                      <a:alpha val="40000"/>
                    </a:schemeClr>
                  </a:glow>
                </a:effectLst>
                <a:latin typeface="Oswald"/>
                <a:ea typeface="Oswald"/>
                <a:cs typeface="Oswald"/>
                <a:sym typeface="Oswald"/>
              </a:rPr>
              <a:t>En</a:t>
            </a:r>
            <a:r>
              <a:rPr lang="en" sz="4800" dirty="0" smtClean="0">
                <a:solidFill>
                  <a:srgbClr val="3796BF"/>
                </a:solidFill>
                <a:effectLst>
                  <a:glow rad="101600">
                    <a:schemeClr val="bg1">
                      <a:alpha val="40000"/>
                    </a:schemeClr>
                  </a:glow>
                </a:effectLst>
                <a:latin typeface="Oswald"/>
                <a:ea typeface="Oswald"/>
                <a:cs typeface="Oswald"/>
                <a:sym typeface="Oswald"/>
              </a:rPr>
              <a:t> conclusión:</a:t>
            </a:r>
            <a:endParaRPr lang="en" sz="4800" dirty="0">
              <a:solidFill>
                <a:srgbClr val="FFFFFF"/>
              </a:solidFill>
              <a:effectLst>
                <a:glow rad="101600">
                  <a:schemeClr val="bg1">
                    <a:alpha val="40000"/>
                  </a:schemeClr>
                </a:glow>
              </a:effectLst>
              <a:latin typeface="Oswald"/>
              <a:ea typeface="Oswald"/>
              <a:cs typeface="Oswald"/>
              <a:sym typeface="Oswald"/>
            </a:endParaRPr>
          </a:p>
        </p:txBody>
      </p:sp>
    </p:spTree>
    <p:extLst>
      <p:ext uri="{BB962C8B-B14F-4D97-AF65-F5344CB8AC3E}">
        <p14:creationId xmlns:p14="http://schemas.microsoft.com/office/powerpoint/2010/main" val="3014817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899592" y="123478"/>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de Adquisiciones y Contrataciones.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600" dirty="0">
                <a:solidFill>
                  <a:schemeClr val="accent1">
                    <a:lumMod val="75000"/>
                  </a:schemeClr>
                </a:solidFill>
                <a:latin typeface="Oswald" charset="0"/>
              </a:rPr>
              <a:t>Darle cumplimiento a las </a:t>
            </a:r>
            <a:r>
              <a:rPr lang="es-SV" sz="1600" dirty="0" smtClean="0">
                <a:solidFill>
                  <a:schemeClr val="accent1">
                    <a:lumMod val="75000"/>
                  </a:schemeClr>
                </a:solidFill>
                <a:latin typeface="Oswald" charset="0"/>
              </a:rPr>
              <a:t>políticas, </a:t>
            </a:r>
            <a:r>
              <a:rPr lang="es-SV" sz="1600" dirty="0">
                <a:solidFill>
                  <a:schemeClr val="accent1">
                    <a:lumMod val="75000"/>
                  </a:schemeClr>
                </a:solidFill>
                <a:latin typeface="Oswald" charset="0"/>
              </a:rPr>
              <a:t>lineamientos y disposiciones técnicas que </a:t>
            </a:r>
            <a:r>
              <a:rPr lang="es-SV" sz="1600" dirty="0" smtClean="0">
                <a:solidFill>
                  <a:schemeClr val="accent1">
                    <a:lumMod val="75000"/>
                  </a:schemeClr>
                </a:solidFill>
                <a:latin typeface="Oswald" charset="0"/>
              </a:rPr>
              <a:t>sean giradas por la </a:t>
            </a:r>
            <a:r>
              <a:rPr lang="es-SV" sz="1600" dirty="0">
                <a:solidFill>
                  <a:schemeClr val="accent1">
                    <a:lumMod val="75000"/>
                  </a:schemeClr>
                </a:solidFill>
                <a:latin typeface="Oswald" charset="0"/>
              </a:rPr>
              <a:t>DACI.</a:t>
            </a:r>
          </a:p>
          <a:p>
            <a:pPr marL="285750" lvl="0" indent="-285750" algn="just">
              <a:buFont typeface="Arial" pitchFamily="34" charset="0"/>
              <a:buChar char="•"/>
            </a:pPr>
            <a:r>
              <a:rPr lang="es-SV" sz="1600" dirty="0">
                <a:solidFill>
                  <a:schemeClr val="accent1">
                    <a:lumMod val="75000"/>
                  </a:schemeClr>
                </a:solidFill>
                <a:latin typeface="Oswald" charset="0"/>
              </a:rPr>
              <a:t>Elaborar en coordinación con la USEFI, la programación anual de las compras, </a:t>
            </a:r>
            <a:r>
              <a:rPr lang="es-SV" sz="1600" dirty="0" smtClean="0">
                <a:solidFill>
                  <a:schemeClr val="accent1">
                    <a:lumMod val="75000"/>
                  </a:schemeClr>
                </a:solidFill>
                <a:latin typeface="Oswald" charset="0"/>
              </a:rPr>
              <a:t>las adquisiciones </a:t>
            </a:r>
            <a:r>
              <a:rPr lang="es-SV" sz="1600" dirty="0">
                <a:solidFill>
                  <a:schemeClr val="accent1">
                    <a:lumMod val="75000"/>
                  </a:schemeClr>
                </a:solidFill>
                <a:latin typeface="Oswald" charset="0"/>
              </a:rPr>
              <a:t>y contrataciones de obras, bienes y servicios. Esta programación </a:t>
            </a:r>
            <a:r>
              <a:rPr lang="es-SV" sz="1600" dirty="0" smtClean="0">
                <a:solidFill>
                  <a:schemeClr val="accent1">
                    <a:lumMod val="75000"/>
                  </a:schemeClr>
                </a:solidFill>
                <a:latin typeface="Oswald" charset="0"/>
              </a:rPr>
              <a:t>anual deberá </a:t>
            </a:r>
            <a:r>
              <a:rPr lang="es-SV" sz="1600" dirty="0">
                <a:solidFill>
                  <a:schemeClr val="accent1">
                    <a:lumMod val="75000"/>
                  </a:schemeClr>
                </a:solidFill>
                <a:latin typeface="Oswald" charset="0"/>
              </a:rPr>
              <a:t>ser compatible con la política anual de adquisiciones y contrataciones de </a:t>
            </a:r>
            <a:r>
              <a:rPr lang="es-SV" sz="1600" dirty="0" smtClean="0">
                <a:solidFill>
                  <a:schemeClr val="accent1">
                    <a:lumMod val="75000"/>
                  </a:schemeClr>
                </a:solidFill>
                <a:latin typeface="Oswald" charset="0"/>
              </a:rPr>
              <a:t>la Administración </a:t>
            </a:r>
            <a:r>
              <a:rPr lang="es-SV" sz="1600" dirty="0">
                <a:solidFill>
                  <a:schemeClr val="accent1">
                    <a:lumMod val="75000"/>
                  </a:schemeClr>
                </a:solidFill>
                <a:latin typeface="Oswald" charset="0"/>
              </a:rPr>
              <a:t>P</a:t>
            </a:r>
            <a:r>
              <a:rPr lang="es-SV" sz="1600" dirty="0">
                <a:solidFill>
                  <a:schemeClr val="accent1">
                    <a:lumMod val="75000"/>
                  </a:schemeClr>
                </a:solidFill>
                <a:latin typeface="+mj-lt"/>
              </a:rPr>
              <a:t>ú</a:t>
            </a:r>
            <a:r>
              <a:rPr lang="es-SV" sz="1600" dirty="0">
                <a:solidFill>
                  <a:schemeClr val="accent1">
                    <a:lumMod val="75000"/>
                  </a:schemeClr>
                </a:solidFill>
                <a:latin typeface="Oswald" charset="0"/>
              </a:rPr>
              <a:t>blica, el plan de trabajo institucional, el presupuesto y </a:t>
            </a:r>
            <a:r>
              <a:rPr lang="es-SV" sz="1600" dirty="0" smtClean="0">
                <a:solidFill>
                  <a:schemeClr val="accent1">
                    <a:lumMod val="75000"/>
                  </a:schemeClr>
                </a:solidFill>
                <a:latin typeface="Oswald" charset="0"/>
              </a:rPr>
              <a:t>la programación </a:t>
            </a:r>
            <a:r>
              <a:rPr lang="es-SV" sz="1600" dirty="0">
                <a:solidFill>
                  <a:schemeClr val="accent1">
                    <a:lumMod val="75000"/>
                  </a:schemeClr>
                </a:solidFill>
                <a:latin typeface="Oswald" charset="0"/>
              </a:rPr>
              <a:t>de la ejecución del ejercicio fiscal en vigencia y sus modificaciones.</a:t>
            </a:r>
          </a:p>
          <a:p>
            <a:pPr marL="285750" lvl="0" indent="-285750" algn="just">
              <a:buFont typeface="Arial" pitchFamily="34" charset="0"/>
              <a:buChar char="•"/>
            </a:pPr>
            <a:r>
              <a:rPr lang="es-SV" sz="1600" dirty="0">
                <a:solidFill>
                  <a:schemeClr val="accent1">
                    <a:lumMod val="75000"/>
                  </a:schemeClr>
                </a:solidFill>
                <a:latin typeface="Oswald" charset="0"/>
              </a:rPr>
              <a:t>Recibir, </a:t>
            </a:r>
            <a:r>
              <a:rPr lang="es-SV" sz="1600" dirty="0" smtClean="0">
                <a:solidFill>
                  <a:schemeClr val="accent1">
                    <a:lumMod val="75000"/>
                  </a:schemeClr>
                </a:solidFill>
                <a:latin typeface="Oswald" charset="0"/>
              </a:rPr>
              <a:t>revisar y atender </a:t>
            </a:r>
            <a:r>
              <a:rPr lang="es-SV" sz="1600" dirty="0">
                <a:solidFill>
                  <a:schemeClr val="accent1">
                    <a:lumMod val="75000"/>
                  </a:schemeClr>
                </a:solidFill>
                <a:latin typeface="Oswald" charset="0"/>
              </a:rPr>
              <a:t>los requerimientos realizados por las diferentes </a:t>
            </a:r>
            <a:r>
              <a:rPr lang="es-SV" sz="1600" dirty="0" smtClean="0">
                <a:solidFill>
                  <a:schemeClr val="accent1">
                    <a:lumMod val="75000"/>
                  </a:schemeClr>
                </a:solidFill>
                <a:latin typeface="Oswald" charset="0"/>
              </a:rPr>
              <a:t>Unidades de </a:t>
            </a:r>
            <a:r>
              <a:rPr lang="es-SV" sz="1600" dirty="0">
                <a:solidFill>
                  <a:schemeClr val="accent1">
                    <a:lumMod val="75000"/>
                  </a:schemeClr>
                </a:solidFill>
                <a:latin typeface="Oswald" charset="0"/>
              </a:rPr>
              <a:t>la DGCP</a:t>
            </a:r>
          </a:p>
          <a:p>
            <a:pPr marL="285750" lvl="0" indent="-285750" algn="just">
              <a:buFont typeface="Arial" pitchFamily="34" charset="0"/>
              <a:buChar char="•"/>
            </a:pPr>
            <a:r>
              <a:rPr lang="es-SV" sz="1600" dirty="0">
                <a:solidFill>
                  <a:schemeClr val="accent1">
                    <a:lumMod val="75000"/>
                  </a:schemeClr>
                </a:solidFill>
                <a:latin typeface="Oswald" charset="0"/>
              </a:rPr>
              <a:t>Verificar la asignación presupuestaria, previo a la iniciación de todo proceso de </a:t>
            </a:r>
            <a:r>
              <a:rPr lang="es-SV" sz="1600" dirty="0" smtClean="0">
                <a:solidFill>
                  <a:schemeClr val="accent1">
                    <a:lumMod val="75000"/>
                  </a:schemeClr>
                </a:solidFill>
                <a:latin typeface="Oswald" charset="0"/>
              </a:rPr>
              <a:t>concurso o </a:t>
            </a:r>
            <a:r>
              <a:rPr lang="es-SV" sz="1600" dirty="0">
                <a:solidFill>
                  <a:schemeClr val="accent1">
                    <a:lumMod val="75000"/>
                  </a:schemeClr>
                </a:solidFill>
                <a:latin typeface="Oswald" charset="0"/>
              </a:rPr>
              <a:t>licitación para la contratación de obras, bienes y servicios, entre otras </a:t>
            </a:r>
            <a:r>
              <a:rPr lang="es-SV" sz="1600" dirty="0" smtClean="0">
                <a:solidFill>
                  <a:schemeClr val="accent1">
                    <a:lumMod val="75000"/>
                  </a:schemeClr>
                </a:solidFill>
                <a:latin typeface="Oswald" charset="0"/>
              </a:rPr>
              <a:t>funciones.</a:t>
            </a:r>
            <a:endParaRPr lang="es-SV" sz="16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6</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48351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a:solidFill>
                  <a:schemeClr val="accent1">
                    <a:lumMod val="75000"/>
                  </a:schemeClr>
                </a:solidFill>
                <a:effectLst>
                  <a:outerShdw blurRad="38100" dist="38100" dir="2700000" algn="tl">
                    <a:srgbClr val="000000">
                      <a:alpha val="43137"/>
                    </a:srgbClr>
                  </a:outerShdw>
                </a:effectLst>
              </a:rPr>
              <a:t>María Antonieta Oviedo Medrano. Jefa </a:t>
            </a:r>
            <a:r>
              <a:rPr lang="es-SV" sz="1400" b="1" dirty="0" smtClean="0">
                <a:solidFill>
                  <a:schemeClr val="accent1">
                    <a:lumMod val="75000"/>
                  </a:schemeClr>
                </a:solidFill>
                <a:effectLst>
                  <a:outerShdw blurRad="38100" dist="38100" dir="2700000" algn="tl">
                    <a:srgbClr val="000000">
                      <a:alpha val="43137"/>
                    </a:srgbClr>
                  </a:outerShdw>
                </a:effectLst>
              </a:rPr>
              <a:t>de </a:t>
            </a:r>
            <a:r>
              <a:rPr lang="es-SV" sz="1400" b="1" dirty="0">
                <a:solidFill>
                  <a:schemeClr val="accent1">
                    <a:lumMod val="75000"/>
                  </a:schemeClr>
                </a:solidFill>
                <a:effectLst>
                  <a:outerShdw blurRad="38100" dist="38100" dir="2700000" algn="tl">
                    <a:srgbClr val="000000">
                      <a:alpha val="43137"/>
                    </a:srgbClr>
                  </a:outerShdw>
                </a:effectLst>
              </a:rPr>
              <a:t>la Unidad Secundaria de Adquisiciones y Contrataciones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386090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los1">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carlos1</Template>
  <TotalTime>6923</TotalTime>
  <Words>10208</Words>
  <Application>Microsoft Office PowerPoint</Application>
  <PresentationFormat>Presentación en pantalla (16:9)</PresentationFormat>
  <Paragraphs>989</Paragraphs>
  <Slides>83</Slides>
  <Notes>16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83</vt:i4>
      </vt:variant>
    </vt:vector>
  </HeadingPairs>
  <TitlesOfParts>
    <vt:vector size="99" baseType="lpstr">
      <vt:lpstr>Arial</vt:lpstr>
      <vt:lpstr>Arial Narrow</vt:lpstr>
      <vt:lpstr>Noto Sans Armenian</vt:lpstr>
      <vt:lpstr>Noto Naskh Arabic</vt:lpstr>
      <vt:lpstr>Roboto Condensed</vt:lpstr>
      <vt:lpstr>Wingdings</vt:lpstr>
      <vt:lpstr>MS PGothic</vt:lpstr>
      <vt:lpstr>Helvetica LT Std</vt:lpstr>
      <vt:lpstr>DotumChe</vt:lpstr>
      <vt:lpstr>Noto Serif Lao</vt:lpstr>
      <vt:lpstr>Oswald</vt:lpstr>
      <vt:lpstr>Aharoni</vt:lpstr>
      <vt:lpstr>Noto Sans</vt:lpstr>
      <vt:lpstr>Albertus Medium</vt:lpstr>
      <vt:lpstr>Miriam</vt:lpstr>
      <vt:lpstr>carlos1</vt:lpstr>
      <vt:lpstr>Presentación de PowerPoint</vt:lpstr>
      <vt:lpstr>Presentación de PowerPoint</vt:lpstr>
      <vt:lpstr>PARTE 1</vt:lpstr>
      <vt:lpstr>Ministerio de Justicia y Seguridad Pública</vt:lpstr>
      <vt:lpstr>Presentación de PowerPoint</vt:lpstr>
      <vt:lpstr>Presentación de PowerPoint</vt:lpstr>
      <vt:lpstr>Presentación de PowerPoint</vt:lpstr>
      <vt:lpstr>Presentación de PowerPoint</vt:lpstr>
      <vt:lpstr>Presentación de PowerPoint</vt:lpstr>
      <vt:lpstr>PARTE 2</vt:lpstr>
      <vt:lpstr>Presentación de PowerPoint</vt:lpstr>
      <vt:lpstr>Presentación de PowerPoint</vt:lpstr>
      <vt:lpstr>Presentación de PowerPoint</vt:lpstr>
      <vt:lpstr>Presentación de PowerPoint</vt:lpstr>
      <vt:lpstr>Presentación de PowerPoint</vt:lpstr>
      <vt:lpstr>Presentación de PowerPoint</vt:lpstr>
      <vt:lpstr>PARTE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4</vt:lpstr>
      <vt:lpstr>Presentación de PowerPoint</vt:lpstr>
      <vt:lpstr>Presentación de PowerPoint</vt:lpstr>
      <vt:lpstr>Presentación de PowerPoint</vt:lpstr>
      <vt:lpstr>Presentación de PowerPoint</vt:lpstr>
      <vt:lpstr>Presentación de PowerPoint</vt:lpstr>
      <vt:lpstr>PARTE 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7</vt:lpstr>
      <vt:lpstr>Presentación de PowerPoint</vt:lpstr>
      <vt:lpstr>PARTE 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Carlos</dc:creator>
  <cp:lastModifiedBy>Carlos</cp:lastModifiedBy>
  <cp:revision>345</cp:revision>
  <dcterms:modified xsi:type="dcterms:W3CDTF">2019-11-05T16:30:54Z</dcterms:modified>
</cp:coreProperties>
</file>