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3" r:id="rId4"/>
    <p:sldId id="297" r:id="rId5"/>
    <p:sldId id="301" r:id="rId6"/>
    <p:sldId id="275" r:id="rId7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uel Alberto Escobar Ramirez" initials="MAER" lastIdx="6" clrIdx="0">
    <p:extLst>
      <p:ext uri="{19B8F6BF-5375-455C-9EA6-DF929625EA0E}">
        <p15:presenceInfo xmlns:p15="http://schemas.microsoft.com/office/powerpoint/2012/main" userId="S::manuel.escobar@medicamentos.onmicrosoft.com::9abf9058-8d3e-4860-beee-64923a3a22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E60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4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3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0.48\compartido-planificacion\14.%20Temporal%20Requerimientos\02%20Temp.%20Informe%20POA\2023\Reporte%20cuartiles%20para%20Informe%20trimestral%203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419"/>
              <a:t>Distribución de resultados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plotArea>
      <c:layout>
        <c:manualLayout>
          <c:layoutTarget val="inner"/>
          <c:xMode val="edge"/>
          <c:yMode val="edge"/>
          <c:x val="0.13874120825193351"/>
          <c:y val="0.20673602273157957"/>
          <c:w val="0.84373694575858738"/>
          <c:h val="0.5846337821902697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111E60"/>
            </a:solidFill>
            <a:ln>
              <a:solidFill>
                <a:srgbClr val="111E6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5.68245715458945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D55-4215-A9F8-764B39F5820F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D55-4215-A9F8-764B39F5820F}"/>
                </c:ext>
              </c:extLst>
            </c:dLbl>
            <c:dLbl>
              <c:idx val="2"/>
              <c:layout>
                <c:manualLayout>
                  <c:x val="-1.6804707858755943E-3"/>
                  <c:y val="-2.84140053326987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D55-4215-A9F8-764B39F582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'DESEMPEÑO % MEDIDAS DE POSICION'!$AL$5:$AL$7</c:f>
              <c:strCache>
                <c:ptCount val="3"/>
                <c:pt idx="0">
                  <c:v> 80% - 100%</c:v>
                </c:pt>
                <c:pt idx="1">
                  <c:v>100% - 120%</c:v>
                </c:pt>
                <c:pt idx="2">
                  <c:v>120% - 140%</c:v>
                </c:pt>
              </c:strCache>
            </c:strRef>
          </c:cat>
          <c:val>
            <c:numRef>
              <c:f>'DESEMPEÑO % MEDIDAS DE POSICION'!$AN$5:$AN$7</c:f>
              <c:numCache>
                <c:formatCode>0.0%</c:formatCode>
                <c:ptCount val="3"/>
                <c:pt idx="0">
                  <c:v>3.0303030303030304E-2</c:v>
                </c:pt>
                <c:pt idx="1">
                  <c:v>0.84848484848484851</c:v>
                </c:pt>
                <c:pt idx="2">
                  <c:v>0.12121212121212122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55-4215-A9F8-764B39F582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813544079"/>
        <c:axId val="813534927"/>
      </c:barChart>
      <c:catAx>
        <c:axId val="81354407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900" b="0" i="0" u="none" strike="noStrike" kern="1200" cap="all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SV" sz="800" b="1">
                    <a:effectLst/>
                  </a:rPr>
                  <a:t>PORCENTAJE DE DESEMPEÑO PROMEDIO</a:t>
                </a:r>
                <a:endParaRPr lang="es-419" sz="800">
                  <a:effectLst/>
                </a:endParaRPr>
              </a:p>
            </c:rich>
          </c:tx>
          <c:layout>
            <c:manualLayout>
              <c:xMode val="edge"/>
              <c:yMode val="edge"/>
              <c:x val="0.38432532769686972"/>
              <c:y val="0.9229164289246453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900" b="0" i="0" u="none" strike="noStrike" kern="1200" cap="all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813534927"/>
        <c:crosses val="autoZero"/>
        <c:auto val="1"/>
        <c:lblAlgn val="ctr"/>
        <c:lblOffset val="100"/>
        <c:noMultiLvlLbl val="0"/>
      </c:catAx>
      <c:valAx>
        <c:axId val="8135349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8135440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455F3-205E-4481-AA65-FFF9CC344F27}" type="datetimeFigureOut">
              <a:rPr lang="es-SV" smtClean="0"/>
              <a:t>22/1/2024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5B582-8FEC-49A8-91D2-4B816E2C98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29025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07670-D20F-4241-BEF0-BBA28ADEC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32738B-B22A-41FE-B4B7-585D2D536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54F51D-FBB4-4E02-AE3B-57D34585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22/1/2024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61F4E1-1BF0-4789-A176-51D8B8D8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5BE5A7-C396-4567-A2F8-BA3FCCEF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896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0261A-1387-45B6-B26C-52F529D3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1EE9EC-DF06-4DDD-A5D5-760540BC2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BC42A9-49CD-4360-A912-6266A42B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22/1/2024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B32C18-A77D-4B8F-8D57-B5A42DA1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BC04C9-3588-4276-865B-1DCBA54E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035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2FE598-A71B-4116-8044-CC6DAD830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F766AF-00BB-40B5-A701-353E921B0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0935E-B7B6-4DF1-B311-56A9C55F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22/1/2024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B47B7-4360-41C3-A8DC-8F19FFE6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08930-D597-4033-9541-627B71CA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1057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A7D55-7042-4683-BCBA-F453EAB6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F33BF1-30AE-4EF2-A8DA-FEE4514D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06B33B-EF4D-410D-8A82-09E581C3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22/1/2024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849A31-E884-428D-A5FA-B3C3CBCA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154CE3-FF16-4216-A826-37A691A5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039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A0DA4-D986-40D7-B421-99CA9315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78C1A0-CD39-4624-933A-52B7D3684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1DF4C-54B0-48A5-A46D-3202C373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22/1/2024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DAE43D-2183-438F-BAE4-79ADD9F0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FF7322-0FB6-4477-A870-FD290C11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920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F1163-FEA6-47DD-A722-495EBE53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C004A4-39F1-4A61-A017-B1B76FD89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99E49C-99F3-4EB0-AB54-5FE6EA64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933BFC-617B-4A75-B838-3C8885F3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22/1/2024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B1DE53-3D42-4D25-8206-1CE8ADF5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43A6FD-2D8B-49E8-8779-38262A89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9704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55407-13AC-418D-A3F7-591CDBB8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856215-30E9-4841-9A09-0A248C1E2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281B2-28C7-41A3-B29D-9C4987D76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025969-B36F-4499-9F59-1D3271CAC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D8CB9D-CDA2-4342-8595-33DC2E02C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6F2AF8-5A46-4ADB-B488-577E2896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22/1/2024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5167D7E-D00F-4937-8D01-B9965F94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C314F9-E5AA-4109-B19F-3B4CC344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927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71268-E8FB-42C5-AC18-0CA6B21A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B28FED-B0ED-4851-AB79-3CC6A338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22/1/2024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378153-F9BD-4791-A19F-EB3ADF70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0FA47C-E779-4FC9-985E-DB5627FA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06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56CCBA-3B9A-4C65-9F30-9B1FB6DC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22/1/2024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5B5D6E-5869-47AC-9832-3652F549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FEBE36-138D-40F6-98FB-ED3D5F6F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458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3F9C8-A218-477B-87ED-4CF2C627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45F092-D122-4BA7-B065-C875D3769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0EFC21-8F3D-4834-B78B-BCA9AB1D6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56A82-6D3B-46AA-A486-D36F57F8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22/1/2024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0A8437-AF64-4355-9AA1-8659C165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2B8D1F-498B-4F84-B8E0-A6D080BA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77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E9FCD-B8C2-46EF-AD34-5B3B6AE9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0B3B7A-F59A-4C91-AC12-12A7A5283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C4C3FB-4892-409B-8EEB-DD8001055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7F3F72-3B08-4D1C-9BDC-39984298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22/1/2024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A619E4-FA5F-41DB-906F-44DC9955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A86FA6-FBF9-4F89-8D29-8FC28E8A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0219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560301-1F3B-4C16-9C3E-A69BE834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9A7B75-4046-40C5-A0ED-18CBB005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8E9AC-6916-422F-B64D-C878ED410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70E0-B254-46C6-80BD-AA41F988AA15}" type="datetimeFigureOut">
              <a:rPr lang="es-SV" smtClean="0"/>
              <a:t>22/1/2024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DFE7B3-FC8D-484D-A337-483FD7F86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F09B17-93DD-4C7B-8801-B1E7268DF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75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FD73707A-29AE-1648-B66B-765BF223B96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11E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E4479B2-1C33-A240-81D6-FB9E7DD08F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150" y="2393950"/>
            <a:ext cx="59817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5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10D89EF-BD38-2047-97FE-BDD4865F2E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E37D7D2-3FFB-094C-AB68-AC670C32404D}"/>
              </a:ext>
            </a:extLst>
          </p:cNvPr>
          <p:cNvSpPr txBox="1"/>
          <p:nvPr/>
        </p:nvSpPr>
        <p:spPr>
          <a:xfrm>
            <a:off x="1045029" y="289679"/>
            <a:ext cx="1028482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solidFill>
                  <a:srgbClr val="111E60"/>
                </a:solidFill>
                <a:latin typeface="Calibri "/>
              </a:rPr>
              <a:t>Dirección Nacional de Medicamentos</a:t>
            </a:r>
          </a:p>
          <a:p>
            <a:pPr algn="ctr"/>
            <a:endParaRPr lang="es-MX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endParaRPr lang="es-MX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endParaRPr lang="es-MX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endParaRPr lang="es-MX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r>
              <a:rPr lang="es-MX" sz="3200" b="1" dirty="0">
                <a:solidFill>
                  <a:srgbClr val="111E60"/>
                </a:solidFill>
                <a:latin typeface="Calibri "/>
              </a:rPr>
              <a:t>INFORME DE EJECUCIÓN DEL PLAN OPERATIVO ANUAL (POA) - AL SEGUNDO TRIMESTRE DEL AÑO 2023</a:t>
            </a:r>
            <a:endParaRPr lang="es-SV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endParaRPr lang="es-SV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endParaRPr lang="es-SV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endParaRPr lang="es-SV" sz="3200" b="1" dirty="0">
              <a:solidFill>
                <a:srgbClr val="111E60"/>
              </a:solidFill>
              <a:latin typeface="Calibri 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191355B-D30E-EC4E-AE4C-088CBC45720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" y="5761524"/>
            <a:ext cx="679270" cy="744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979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CBFAF8-3FA2-4A32-9FC9-A938FB5FA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35" y="299094"/>
            <a:ext cx="3570073" cy="2278641"/>
          </a:xfrm>
        </p:spPr>
        <p:txBody>
          <a:bodyPr>
            <a:normAutofit fontScale="90000"/>
          </a:bodyPr>
          <a:lstStyle/>
          <a:p>
            <a:r>
              <a:rPr lang="es-SV" sz="3600" b="1" dirty="0">
                <a:solidFill>
                  <a:srgbClr val="002060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% DESEMPEÑO </a:t>
            </a:r>
            <a:br>
              <a:rPr lang="es-SV" sz="3600" b="1" dirty="0">
                <a:solidFill>
                  <a:srgbClr val="002060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SV" sz="3600" b="1" dirty="0">
                <a:solidFill>
                  <a:srgbClr val="002060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Trimestre 3</a:t>
            </a:r>
            <a:br>
              <a:rPr lang="es-SV" sz="3600" b="1" dirty="0">
                <a:solidFill>
                  <a:srgbClr val="002060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SV" sz="3600" b="1" dirty="0">
                <a:solidFill>
                  <a:srgbClr val="002060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Año 2023</a:t>
            </a:r>
            <a:br>
              <a:rPr lang="es-SV" sz="3600" b="1" dirty="0">
                <a:solidFill>
                  <a:srgbClr val="002060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s-SV" sz="4000" b="1" dirty="0">
                <a:solidFill>
                  <a:srgbClr val="002060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SV" sz="2800" b="1" i="1" dirty="0">
                <a:solidFill>
                  <a:srgbClr val="002060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Cumplimiento de actividades</a:t>
            </a:r>
            <a:endParaRPr lang="es-SV" sz="4000" dirty="0">
              <a:solidFill>
                <a:srgbClr val="002060"/>
              </a:solidFill>
              <a:latin typeface="Bembo std" panose="02020605060306020A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52221" y="3500846"/>
            <a:ext cx="1194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b="1" u="sng" dirty="0">
                <a:solidFill>
                  <a:srgbClr val="002060"/>
                </a:solidFill>
              </a:rPr>
              <a:t>Referencia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7090A0D-C140-D2A8-AF78-6819171B7F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721" y="4183258"/>
            <a:ext cx="4115947" cy="1618101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247E3EB7-6FC6-4B08-9FD5-8D63BAC276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777" y="58594"/>
            <a:ext cx="6392802" cy="6682420"/>
          </a:xfrm>
          <a:prstGeom prst="rect">
            <a:avLst/>
          </a:prstGeom>
        </p:spPr>
      </p:pic>
      <p:sp>
        <p:nvSpPr>
          <p:cNvPr id="10" name="Elipse 9">
            <a:extLst>
              <a:ext uri="{FF2B5EF4-FFF2-40B4-BE49-F238E27FC236}">
                <a16:creationId xmlns:a16="http://schemas.microsoft.com/office/drawing/2014/main" id="{FE8E3A6C-74AE-4014-998A-268A16FD7551}"/>
              </a:ext>
            </a:extLst>
          </p:cNvPr>
          <p:cNvSpPr/>
          <p:nvPr/>
        </p:nvSpPr>
        <p:spPr>
          <a:xfrm>
            <a:off x="11270449" y="6552518"/>
            <a:ext cx="667512" cy="24688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87759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0F81D44-F1DD-6945-BF57-ADD27B8CA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ítulo 3">
            <a:extLst>
              <a:ext uri="{FF2B5EF4-FFF2-40B4-BE49-F238E27FC236}">
                <a16:creationId xmlns:a16="http://schemas.microsoft.com/office/drawing/2014/main" id="{B8D8F146-40D8-F64F-5AE0-B81F26D59F4D}"/>
              </a:ext>
            </a:extLst>
          </p:cNvPr>
          <p:cNvSpPr txBox="1">
            <a:spLocks/>
          </p:cNvSpPr>
          <p:nvPr/>
        </p:nvSpPr>
        <p:spPr>
          <a:xfrm>
            <a:off x="377635" y="299095"/>
            <a:ext cx="10698682" cy="81371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400" b="1" dirty="0">
                <a:solidFill>
                  <a:srgbClr val="002060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% Desempeño año 2023 – Distribución  de Resultados del Tercer Trimestre</a:t>
            </a:r>
            <a:endParaRPr lang="es-SV" sz="2800" dirty="0">
              <a:solidFill>
                <a:srgbClr val="002060"/>
              </a:solidFill>
              <a:latin typeface="Bembo std" panose="02020605060306020A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C6CABF26-23E4-D2E4-9861-EA1ECE18A313}"/>
              </a:ext>
            </a:extLst>
          </p:cNvPr>
          <p:cNvSpPr txBox="1">
            <a:spLocks/>
          </p:cNvSpPr>
          <p:nvPr/>
        </p:nvSpPr>
        <p:spPr>
          <a:xfrm rot="16200000">
            <a:off x="3625328" y="2540407"/>
            <a:ext cx="3790638" cy="47011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Porcentaje del total de Unidades Organizativas</a:t>
            </a:r>
            <a:endParaRPr lang="es-SV" sz="1400" dirty="0">
              <a:solidFill>
                <a:schemeClr val="tx1">
                  <a:lumMod val="50000"/>
                  <a:lumOff val="50000"/>
                </a:schemeClr>
              </a:solidFill>
              <a:latin typeface="Bembo std" panose="02020605060306020A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ítulo 3">
            <a:extLst>
              <a:ext uri="{FF2B5EF4-FFF2-40B4-BE49-F238E27FC236}">
                <a16:creationId xmlns:a16="http://schemas.microsoft.com/office/drawing/2014/main" id="{9E3358EE-2B9E-0AB1-34F2-C89C7C3B5B3E}"/>
              </a:ext>
            </a:extLst>
          </p:cNvPr>
          <p:cNvSpPr txBox="1">
            <a:spLocks/>
          </p:cNvSpPr>
          <p:nvPr/>
        </p:nvSpPr>
        <p:spPr>
          <a:xfrm>
            <a:off x="7685494" y="5330816"/>
            <a:ext cx="2131367" cy="47011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Porcentaje de Desempeño</a:t>
            </a:r>
            <a:endParaRPr lang="es-SV" sz="1400" dirty="0">
              <a:solidFill>
                <a:schemeClr val="tx1">
                  <a:lumMod val="50000"/>
                  <a:lumOff val="50000"/>
                </a:schemeClr>
              </a:solidFill>
              <a:latin typeface="Bembo std" panose="02020605060306020A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199197"/>
              </p:ext>
            </p:extLst>
          </p:nvPr>
        </p:nvGraphicFramePr>
        <p:xfrm>
          <a:off x="5755706" y="1411904"/>
          <a:ext cx="6051981" cy="3557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" name="Imagen 11">
            <a:extLst>
              <a:ext uri="{FF2B5EF4-FFF2-40B4-BE49-F238E27FC236}">
                <a16:creationId xmlns:a16="http://schemas.microsoft.com/office/drawing/2014/main" id="{752F7008-0520-4D7B-A029-19FBD74A96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190" y="3840173"/>
            <a:ext cx="3741317" cy="252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772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5B4B7FB8-D1BC-0248-1FC2-897090263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8511" y="924783"/>
            <a:ext cx="5506082" cy="1888449"/>
          </a:xfrm>
          <a:prstGeom prst="rect">
            <a:avLst/>
          </a:prstGeom>
        </p:spPr>
      </p:pic>
      <p:sp>
        <p:nvSpPr>
          <p:cNvPr id="15" name="Título 3">
            <a:extLst>
              <a:ext uri="{FF2B5EF4-FFF2-40B4-BE49-F238E27FC236}">
                <a16:creationId xmlns:a16="http://schemas.microsoft.com/office/drawing/2014/main" id="{8943AF1F-EBCB-06B2-1B6E-CF601999D43A}"/>
              </a:ext>
            </a:extLst>
          </p:cNvPr>
          <p:cNvSpPr txBox="1">
            <a:spLocks/>
          </p:cNvSpPr>
          <p:nvPr/>
        </p:nvSpPr>
        <p:spPr>
          <a:xfrm>
            <a:off x="2881554" y="242520"/>
            <a:ext cx="6159997" cy="59781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3600" b="1" dirty="0">
                <a:solidFill>
                  <a:schemeClr val="bg1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Cumplimiento de Tiempos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73B9567-3557-476C-886D-B435C55210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9339" y="2897681"/>
            <a:ext cx="6533322" cy="3775895"/>
          </a:xfrm>
          <a:prstGeom prst="rect">
            <a:avLst/>
          </a:prstGeom>
        </p:spPr>
      </p:pic>
      <p:sp>
        <p:nvSpPr>
          <p:cNvPr id="14" name="Elipse 13">
            <a:extLst>
              <a:ext uri="{FF2B5EF4-FFF2-40B4-BE49-F238E27FC236}">
                <a16:creationId xmlns:a16="http://schemas.microsoft.com/office/drawing/2014/main" id="{548A1B35-5C09-41B7-B4F4-9A43B11E6A50}"/>
              </a:ext>
            </a:extLst>
          </p:cNvPr>
          <p:cNvSpPr/>
          <p:nvPr/>
        </p:nvSpPr>
        <p:spPr>
          <a:xfrm>
            <a:off x="8701656" y="6470222"/>
            <a:ext cx="661005" cy="29051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25380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0 Imagen">
            <a:extLst>
              <a:ext uri="{FF2B5EF4-FFF2-40B4-BE49-F238E27FC236}">
                <a16:creationId xmlns:a16="http://schemas.microsoft.com/office/drawing/2014/main" id="{4E6D6FB5-0D4A-46C3-A112-326DA52282C2}"/>
              </a:ext>
            </a:extLst>
          </p:cNvPr>
          <p:cNvPicPr/>
          <p:nvPr/>
        </p:nvPicPr>
        <p:blipFill rotWithShape="1">
          <a:blip r:embed="rId2" cstate="print">
            <a:clrChange>
              <a:clrFrom>
                <a:srgbClr val="08090A">
                  <a:alpha val="14902"/>
                </a:srgbClr>
              </a:clrFrom>
              <a:clrTo>
                <a:srgbClr val="08090A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02" b="12878"/>
          <a:stretch/>
        </p:blipFill>
        <p:spPr>
          <a:xfrm>
            <a:off x="4419600" y="207818"/>
            <a:ext cx="7772400" cy="665018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4A8A772-6907-4838-B016-336728078E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9388" y="2525520"/>
            <a:ext cx="9144000" cy="1449892"/>
          </a:xfrm>
        </p:spPr>
        <p:txBody>
          <a:bodyPr>
            <a:noAutofit/>
          </a:bodyPr>
          <a:lstStyle/>
          <a:p>
            <a:r>
              <a:rPr lang="es-MX" sz="9600" b="1" dirty="0">
                <a:solidFill>
                  <a:srgbClr val="002060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¡Gracias!</a:t>
            </a:r>
            <a:endParaRPr lang="es-SV" sz="9600" b="1" dirty="0">
              <a:solidFill>
                <a:srgbClr val="002060"/>
              </a:solidFill>
              <a:latin typeface="Bembo std" panose="02020605060306020A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F68116F-587E-497C-9F49-A4AE331248C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28915"/>
            <a:ext cx="2943576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7401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6173</TotalTime>
  <Words>68</Words>
  <Application>Microsoft Office PowerPoint</Application>
  <PresentationFormat>Panorámica</PresentationFormat>
  <Paragraphs>16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Bembo std</vt:lpstr>
      <vt:lpstr>Calibri</vt:lpstr>
      <vt:lpstr>Calibri </vt:lpstr>
      <vt:lpstr>Calibri Light</vt:lpstr>
      <vt:lpstr>Tema de Office</vt:lpstr>
      <vt:lpstr>Presentación de PowerPoint</vt:lpstr>
      <vt:lpstr>Presentación de PowerPoint</vt:lpstr>
      <vt:lpstr>% DESEMPEÑO  Trimestre 3 Año 2023  Cumplimiento de actividades</vt:lpstr>
      <vt:lpstr>Presentación de PowerPoint</vt:lpstr>
      <vt:lpstr>Presentación de PowerPoint</vt:lpstr>
      <vt:lpstr>¡Gracias!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Carias</dc:creator>
  <cp:lastModifiedBy>Daysi Concepción Orellana de Larin</cp:lastModifiedBy>
  <cp:revision>175</cp:revision>
  <dcterms:created xsi:type="dcterms:W3CDTF">2020-08-17T23:35:56Z</dcterms:created>
  <dcterms:modified xsi:type="dcterms:W3CDTF">2024-01-22T16:53:25Z</dcterms:modified>
</cp:coreProperties>
</file>