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59" r:id="rId3"/>
    <p:sldId id="318" r:id="rId4"/>
    <p:sldId id="344" r:id="rId5"/>
    <p:sldId id="270" r:id="rId6"/>
    <p:sldId id="369" r:id="rId7"/>
    <p:sldId id="370" r:id="rId8"/>
    <p:sldId id="381" r:id="rId9"/>
    <p:sldId id="382" r:id="rId10"/>
    <p:sldId id="300" r:id="rId11"/>
    <p:sldId id="310" r:id="rId12"/>
    <p:sldId id="305" r:id="rId13"/>
    <p:sldId id="388" r:id="rId14"/>
    <p:sldId id="311" r:id="rId15"/>
    <p:sldId id="308" r:id="rId16"/>
    <p:sldId id="347" r:id="rId17"/>
    <p:sldId id="391" r:id="rId18"/>
    <p:sldId id="312" r:id="rId19"/>
    <p:sldId id="383" r:id="rId20"/>
    <p:sldId id="387" r:id="rId21"/>
    <p:sldId id="313" r:id="rId22"/>
    <p:sldId id="302" r:id="rId23"/>
    <p:sldId id="372" r:id="rId24"/>
    <p:sldId id="306" r:id="rId25"/>
    <p:sldId id="315" r:id="rId26"/>
    <p:sldId id="307" r:id="rId27"/>
    <p:sldId id="373" r:id="rId28"/>
    <p:sldId id="374" r:id="rId29"/>
    <p:sldId id="389" r:id="rId30"/>
    <p:sldId id="320" r:id="rId31"/>
    <p:sldId id="384" r:id="rId32"/>
    <p:sldId id="390" r:id="rId33"/>
    <p:sldId id="350" r:id="rId34"/>
    <p:sldId id="351" r:id="rId35"/>
    <p:sldId id="279" r:id="rId36"/>
    <p:sldId id="392" r:id="rId37"/>
    <p:sldId id="393" r:id="rId38"/>
    <p:sldId id="394" r:id="rId39"/>
    <p:sldId id="395" r:id="rId40"/>
    <p:sldId id="336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1B8"/>
    <a:srgbClr val="002395"/>
    <a:srgbClr val="490092"/>
    <a:srgbClr val="CC4B04"/>
    <a:srgbClr val="DB3246"/>
    <a:srgbClr val="EE7D23"/>
    <a:srgbClr val="5400A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94681"/>
  </p:normalViewPr>
  <p:slideViewPr>
    <p:cSldViewPr showGuides="1">
      <p:cViewPr>
        <p:scale>
          <a:sx n="70" d="100"/>
          <a:sy n="70" d="100"/>
        </p:scale>
        <p:origin x="-1896" y="-6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99C8C-83F6-4964-8D4D-13C7D15630EE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4F44E0A-94F0-4C50-99B3-92D98F9E0ABB}">
      <dgm:prSet phldrT="[Texto]" custT="1"/>
      <dgm:spPr>
        <a:xfrm>
          <a:off x="399678" y="73796"/>
          <a:ext cx="6341267" cy="846326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Primera Infancia (embarazo) y niñas y niños menores de 2 años 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448D8C5-E88D-4ACF-9A74-4A44E5A95E44}" type="parTrans" cxnId="{943FFCA1-2B3A-47D3-BC88-2C9E408BDB1D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35FA8F72-53FC-4E0A-ACB3-674F75BA0BDA}" type="sibTrans" cxnId="{943FFCA1-2B3A-47D3-BC88-2C9E408BDB1D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5DAC460A-B1EC-45BF-9D7B-C4E73A7A6CB4}">
      <dgm:prSet phldrT="[Texto]" custT="1"/>
      <dgm:spPr>
        <a:xfrm>
          <a:off x="399678" y="117356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Mujeres, Adolescentes y jóvenes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4FA7C5FA-1CCD-4B02-A37D-8AA40BE82B09}" type="parTrans" cxnId="{0355CA0E-EE23-42C1-BDBB-E154F42E80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013C3415-E948-4324-A7D4-54D9CA193AB0}" type="sibTrans" cxnId="{0355CA0E-EE23-42C1-BDBB-E154F42E80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28F0DE63-1504-4154-8387-8A598F1F5FA3}">
      <dgm:prSet phldrT="[Texto]" custT="1"/>
      <dgm:spPr>
        <a:xfrm>
          <a:off x="399678" y="262508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Personas con discapacidad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B08EBC4C-4BF3-4A9F-94B8-728DC5781B46}" type="parTrans" cxnId="{32B7265C-62F6-4254-93DC-C50F73D4A9D1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D6A94025-F06B-47B6-81C1-E0D0245AC2D2}" type="sibTrans" cxnId="{32B7265C-62F6-4254-93DC-C50F73D4A9D1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5B869FFD-6F31-446B-B768-14EBD31DF186}">
      <dgm:prSet custT="1"/>
      <dgm:spPr>
        <a:xfrm>
          <a:off x="399678" y="1899323"/>
          <a:ext cx="5595499" cy="472320"/>
        </a:xfrm>
        <a:effectLst/>
      </dgm:spPr>
      <dgm:t>
        <a:bodyPr/>
        <a:lstStyle/>
        <a:p>
          <a:r>
            <a:rPr lang="es-MX" sz="2000" b="1" dirty="0" smtClean="0">
              <a:latin typeface="Century Gothic" panose="020B0502020202020204" pitchFamily="34" charset="0"/>
              <a:ea typeface="+mn-ea"/>
              <a:cs typeface="+mn-cs"/>
            </a:rPr>
            <a:t>Personas adultas mayores</a:t>
          </a:r>
          <a:endParaRPr lang="es-MX" sz="20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558E11CF-536B-4781-8B09-22CC4ABEB33F}" type="parTrans" cxnId="{7145C6A7-ADDF-4B2F-9804-5BB2AF9923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C0E1B2F1-DEA5-4526-8D8B-9DEF6A400351}" type="sibTrans" cxnId="{7145C6A7-ADDF-4B2F-9804-5BB2AF992390}">
      <dgm:prSet/>
      <dgm:spPr/>
      <dgm:t>
        <a:bodyPr/>
        <a:lstStyle/>
        <a:p>
          <a:endParaRPr lang="es-MX" sz="2000" b="1">
            <a:solidFill>
              <a:schemeClr val="tx2"/>
            </a:solidFill>
          </a:endParaRPr>
        </a:p>
      </dgm:t>
    </dgm:pt>
    <dgm:pt modelId="{EC5C122E-3AF3-436E-B5AF-580144FDDEEE}" type="pres">
      <dgm:prSet presAssocID="{28B99C8C-83F6-4964-8D4D-13C7D15630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SV"/>
        </a:p>
      </dgm:t>
    </dgm:pt>
    <dgm:pt modelId="{980EFC67-D3B3-411B-8CFC-B9DAEDFA81B7}" type="pres">
      <dgm:prSet presAssocID="{28B99C8C-83F6-4964-8D4D-13C7D15630EE}" presName="Name1" presStyleCnt="0"/>
      <dgm:spPr/>
    </dgm:pt>
    <dgm:pt modelId="{794F6BCF-4D22-4BBA-8A9B-3DC534DA373D}" type="pres">
      <dgm:prSet presAssocID="{28B99C8C-83F6-4964-8D4D-13C7D15630EE}" presName="cycle" presStyleCnt="0"/>
      <dgm:spPr/>
    </dgm:pt>
    <dgm:pt modelId="{5A6184CF-C3C4-40D9-B51B-35DD637470EC}" type="pres">
      <dgm:prSet presAssocID="{28B99C8C-83F6-4964-8D4D-13C7D15630EE}" presName="srcNode" presStyleLbl="node1" presStyleIdx="0" presStyleCnt="4"/>
      <dgm:spPr/>
    </dgm:pt>
    <dgm:pt modelId="{BF9CAACA-9F4F-4811-95AF-D116ED917487}" type="pres">
      <dgm:prSet presAssocID="{28B99C8C-83F6-4964-8D4D-13C7D15630EE}" presName="conn" presStyleLbl="parChTrans1D2" presStyleIdx="0" presStyleCnt="1"/>
      <dgm:spPr/>
      <dgm:t>
        <a:bodyPr/>
        <a:lstStyle/>
        <a:p>
          <a:endParaRPr lang="es-SV"/>
        </a:p>
      </dgm:t>
    </dgm:pt>
    <dgm:pt modelId="{D7F5A42E-4B08-4A43-B451-EEDB4EBC3449}" type="pres">
      <dgm:prSet presAssocID="{28B99C8C-83F6-4964-8D4D-13C7D15630EE}" presName="extraNode" presStyleLbl="node1" presStyleIdx="0" presStyleCnt="4"/>
      <dgm:spPr/>
    </dgm:pt>
    <dgm:pt modelId="{7719C729-682A-46CB-AAB2-1BB7FFAF0275}" type="pres">
      <dgm:prSet presAssocID="{28B99C8C-83F6-4964-8D4D-13C7D15630EE}" presName="dstNode" presStyleLbl="node1" presStyleIdx="0" presStyleCnt="4"/>
      <dgm:spPr/>
    </dgm:pt>
    <dgm:pt modelId="{CBC8FE14-B1BB-4679-A54B-591D12C311AA}" type="pres">
      <dgm:prSet presAssocID="{54F44E0A-94F0-4C50-99B3-92D98F9E0AB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298DDA6-A374-4DE8-B703-EFBB629C52E8}" type="pres">
      <dgm:prSet presAssocID="{54F44E0A-94F0-4C50-99B3-92D98F9E0ABB}" presName="accent_1" presStyleCnt="0"/>
      <dgm:spPr/>
    </dgm:pt>
    <dgm:pt modelId="{28A1762F-5AB9-4BDD-AF06-C0C3DECE6C1D}" type="pres">
      <dgm:prSet presAssocID="{54F44E0A-94F0-4C50-99B3-92D98F9E0ABB}" presName="accentRepeatNode" presStyleLbl="solidFgAcc1" presStyleIdx="0" presStyleCnt="4"/>
      <dgm:spPr/>
    </dgm:pt>
    <dgm:pt modelId="{873303D3-14BA-47CA-B117-A2FBE7860D71}" type="pres">
      <dgm:prSet presAssocID="{5DAC460A-B1EC-45BF-9D7B-C4E73A7A6CB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25CF7E8-8706-436A-8C60-E20D5C45EBB2}" type="pres">
      <dgm:prSet presAssocID="{5DAC460A-B1EC-45BF-9D7B-C4E73A7A6CB4}" presName="accent_2" presStyleCnt="0"/>
      <dgm:spPr/>
    </dgm:pt>
    <dgm:pt modelId="{11047E46-6635-4D6F-BB11-BF950AEC5BFB}" type="pres">
      <dgm:prSet presAssocID="{5DAC460A-B1EC-45BF-9D7B-C4E73A7A6CB4}" presName="accentRepeatNode" presStyleLbl="solidFgAcc1" presStyleIdx="1" presStyleCnt="4"/>
      <dgm:spPr/>
    </dgm:pt>
    <dgm:pt modelId="{F4000035-0B20-44A2-B133-71C915E7DB66}" type="pres">
      <dgm:prSet presAssocID="{5B869FFD-6F31-446B-B768-14EBD31DF18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70C1779-ADE5-454B-9502-BAC5D910C08E}" type="pres">
      <dgm:prSet presAssocID="{5B869FFD-6F31-446B-B768-14EBD31DF186}" presName="accent_3" presStyleCnt="0"/>
      <dgm:spPr/>
    </dgm:pt>
    <dgm:pt modelId="{21ECDF1A-5CE3-4302-950B-5749B9600359}" type="pres">
      <dgm:prSet presAssocID="{5B869FFD-6F31-446B-B768-14EBD31DF186}" presName="accentRepeatNode" presStyleLbl="solidFgAcc1" presStyleIdx="2" presStyleCnt="4"/>
      <dgm:spPr/>
    </dgm:pt>
    <dgm:pt modelId="{C73BFA39-2DFB-47D5-B880-C0D79469BEA1}" type="pres">
      <dgm:prSet presAssocID="{28F0DE63-1504-4154-8387-8A598F1F5FA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260A2CC-10BB-4DA1-AAF5-6B9992013138}" type="pres">
      <dgm:prSet presAssocID="{28F0DE63-1504-4154-8387-8A598F1F5FA3}" presName="accent_4" presStyleCnt="0"/>
      <dgm:spPr/>
    </dgm:pt>
    <dgm:pt modelId="{499BE330-E683-4F63-8116-7C384963DF48}" type="pres">
      <dgm:prSet presAssocID="{28F0DE63-1504-4154-8387-8A598F1F5FA3}" presName="accentRepeatNode" presStyleLbl="solidFgAcc1" presStyleIdx="3" presStyleCnt="4"/>
      <dgm:spPr/>
    </dgm:pt>
  </dgm:ptLst>
  <dgm:cxnLst>
    <dgm:cxn modelId="{38DF42CC-3C6C-4A04-8A74-62216558C42C}" type="presOf" srcId="{5B869FFD-6F31-446B-B768-14EBD31DF186}" destId="{F4000035-0B20-44A2-B133-71C915E7DB66}" srcOrd="0" destOrd="0" presId="urn:microsoft.com/office/officeart/2008/layout/VerticalCurvedList"/>
    <dgm:cxn modelId="{7145C6A7-ADDF-4B2F-9804-5BB2AF992390}" srcId="{28B99C8C-83F6-4964-8D4D-13C7D15630EE}" destId="{5B869FFD-6F31-446B-B768-14EBD31DF186}" srcOrd="2" destOrd="0" parTransId="{558E11CF-536B-4781-8B09-22CC4ABEB33F}" sibTransId="{C0E1B2F1-DEA5-4526-8D8B-9DEF6A400351}"/>
    <dgm:cxn modelId="{32B7265C-62F6-4254-93DC-C50F73D4A9D1}" srcId="{28B99C8C-83F6-4964-8D4D-13C7D15630EE}" destId="{28F0DE63-1504-4154-8387-8A598F1F5FA3}" srcOrd="3" destOrd="0" parTransId="{B08EBC4C-4BF3-4A9F-94B8-728DC5781B46}" sibTransId="{D6A94025-F06B-47B6-81C1-E0D0245AC2D2}"/>
    <dgm:cxn modelId="{0355CA0E-EE23-42C1-BDBB-E154F42E8090}" srcId="{28B99C8C-83F6-4964-8D4D-13C7D15630EE}" destId="{5DAC460A-B1EC-45BF-9D7B-C4E73A7A6CB4}" srcOrd="1" destOrd="0" parTransId="{4FA7C5FA-1CCD-4B02-A37D-8AA40BE82B09}" sibTransId="{013C3415-E948-4324-A7D4-54D9CA193AB0}"/>
    <dgm:cxn modelId="{943FFCA1-2B3A-47D3-BC88-2C9E408BDB1D}" srcId="{28B99C8C-83F6-4964-8D4D-13C7D15630EE}" destId="{54F44E0A-94F0-4C50-99B3-92D98F9E0ABB}" srcOrd="0" destOrd="0" parTransId="{E448D8C5-E88D-4ACF-9A74-4A44E5A95E44}" sibTransId="{35FA8F72-53FC-4E0A-ACB3-674F75BA0BDA}"/>
    <dgm:cxn modelId="{A2B849FD-7763-42AC-BF3F-E21102FB2292}" type="presOf" srcId="{5DAC460A-B1EC-45BF-9D7B-C4E73A7A6CB4}" destId="{873303D3-14BA-47CA-B117-A2FBE7860D71}" srcOrd="0" destOrd="0" presId="urn:microsoft.com/office/officeart/2008/layout/VerticalCurvedList"/>
    <dgm:cxn modelId="{40FCFDF6-C33B-4520-B2B6-5DA41FE80F18}" type="presOf" srcId="{28B99C8C-83F6-4964-8D4D-13C7D15630EE}" destId="{EC5C122E-3AF3-436E-B5AF-580144FDDEEE}" srcOrd="0" destOrd="0" presId="urn:microsoft.com/office/officeart/2008/layout/VerticalCurvedList"/>
    <dgm:cxn modelId="{F8EEB9E0-B9C4-490D-A30C-DE5523920B62}" type="presOf" srcId="{28F0DE63-1504-4154-8387-8A598F1F5FA3}" destId="{C73BFA39-2DFB-47D5-B880-C0D79469BEA1}" srcOrd="0" destOrd="0" presId="urn:microsoft.com/office/officeart/2008/layout/VerticalCurvedList"/>
    <dgm:cxn modelId="{ABC294BE-BCC3-4041-8038-0A208DE2AD9B}" type="presOf" srcId="{54F44E0A-94F0-4C50-99B3-92D98F9E0ABB}" destId="{CBC8FE14-B1BB-4679-A54B-591D12C311AA}" srcOrd="0" destOrd="0" presId="urn:microsoft.com/office/officeart/2008/layout/VerticalCurvedList"/>
    <dgm:cxn modelId="{C6EC131A-F71A-42C0-B8B3-423DF2CCECD6}" type="presOf" srcId="{35FA8F72-53FC-4E0A-ACB3-674F75BA0BDA}" destId="{BF9CAACA-9F4F-4811-95AF-D116ED917487}" srcOrd="0" destOrd="0" presId="urn:microsoft.com/office/officeart/2008/layout/VerticalCurvedList"/>
    <dgm:cxn modelId="{3ADE0D40-4BED-4E94-BFFE-F720A09E8CC2}" type="presParOf" srcId="{EC5C122E-3AF3-436E-B5AF-580144FDDEEE}" destId="{980EFC67-D3B3-411B-8CFC-B9DAEDFA81B7}" srcOrd="0" destOrd="0" presId="urn:microsoft.com/office/officeart/2008/layout/VerticalCurvedList"/>
    <dgm:cxn modelId="{158A8401-2341-4D4B-9164-2E6997F9D6B1}" type="presParOf" srcId="{980EFC67-D3B3-411B-8CFC-B9DAEDFA81B7}" destId="{794F6BCF-4D22-4BBA-8A9B-3DC534DA373D}" srcOrd="0" destOrd="0" presId="urn:microsoft.com/office/officeart/2008/layout/VerticalCurvedList"/>
    <dgm:cxn modelId="{57A1DEA3-E069-4CD5-BBB1-996A6277F76F}" type="presParOf" srcId="{794F6BCF-4D22-4BBA-8A9B-3DC534DA373D}" destId="{5A6184CF-C3C4-40D9-B51B-35DD637470EC}" srcOrd="0" destOrd="0" presId="urn:microsoft.com/office/officeart/2008/layout/VerticalCurvedList"/>
    <dgm:cxn modelId="{62EC0B00-2636-4050-8875-75B5E9C2514A}" type="presParOf" srcId="{794F6BCF-4D22-4BBA-8A9B-3DC534DA373D}" destId="{BF9CAACA-9F4F-4811-95AF-D116ED917487}" srcOrd="1" destOrd="0" presId="urn:microsoft.com/office/officeart/2008/layout/VerticalCurvedList"/>
    <dgm:cxn modelId="{C09C1EB5-5E72-414D-9F65-B7F11B56831E}" type="presParOf" srcId="{794F6BCF-4D22-4BBA-8A9B-3DC534DA373D}" destId="{D7F5A42E-4B08-4A43-B451-EEDB4EBC3449}" srcOrd="2" destOrd="0" presId="urn:microsoft.com/office/officeart/2008/layout/VerticalCurvedList"/>
    <dgm:cxn modelId="{FF01F3C1-C03C-468C-B1D7-C023919C6F69}" type="presParOf" srcId="{794F6BCF-4D22-4BBA-8A9B-3DC534DA373D}" destId="{7719C729-682A-46CB-AAB2-1BB7FFAF0275}" srcOrd="3" destOrd="0" presId="urn:microsoft.com/office/officeart/2008/layout/VerticalCurvedList"/>
    <dgm:cxn modelId="{F0132EAF-B3C1-4433-858E-D5F1854F4635}" type="presParOf" srcId="{980EFC67-D3B3-411B-8CFC-B9DAEDFA81B7}" destId="{CBC8FE14-B1BB-4679-A54B-591D12C311AA}" srcOrd="1" destOrd="0" presId="urn:microsoft.com/office/officeart/2008/layout/VerticalCurvedList"/>
    <dgm:cxn modelId="{92F4E98A-981E-427E-86E2-5530F3BCB9CE}" type="presParOf" srcId="{980EFC67-D3B3-411B-8CFC-B9DAEDFA81B7}" destId="{6298DDA6-A374-4DE8-B703-EFBB629C52E8}" srcOrd="2" destOrd="0" presId="urn:microsoft.com/office/officeart/2008/layout/VerticalCurvedList"/>
    <dgm:cxn modelId="{6F046A00-FC8A-44B0-8DAE-38E43DE006ED}" type="presParOf" srcId="{6298DDA6-A374-4DE8-B703-EFBB629C52E8}" destId="{28A1762F-5AB9-4BDD-AF06-C0C3DECE6C1D}" srcOrd="0" destOrd="0" presId="urn:microsoft.com/office/officeart/2008/layout/VerticalCurvedList"/>
    <dgm:cxn modelId="{24C34EEA-8988-4380-BD29-A4F5D1F66F03}" type="presParOf" srcId="{980EFC67-D3B3-411B-8CFC-B9DAEDFA81B7}" destId="{873303D3-14BA-47CA-B117-A2FBE7860D71}" srcOrd="3" destOrd="0" presId="urn:microsoft.com/office/officeart/2008/layout/VerticalCurvedList"/>
    <dgm:cxn modelId="{A281A4AD-8FA5-4156-AC4F-A56268E419C2}" type="presParOf" srcId="{980EFC67-D3B3-411B-8CFC-B9DAEDFA81B7}" destId="{125CF7E8-8706-436A-8C60-E20D5C45EBB2}" srcOrd="4" destOrd="0" presId="urn:microsoft.com/office/officeart/2008/layout/VerticalCurvedList"/>
    <dgm:cxn modelId="{BA3DB5C7-363D-48C6-9F97-879F26E7F98D}" type="presParOf" srcId="{125CF7E8-8706-436A-8C60-E20D5C45EBB2}" destId="{11047E46-6635-4D6F-BB11-BF950AEC5BFB}" srcOrd="0" destOrd="0" presId="urn:microsoft.com/office/officeart/2008/layout/VerticalCurvedList"/>
    <dgm:cxn modelId="{4B102CA7-5F7A-43C1-9D5D-8577BCDAA397}" type="presParOf" srcId="{980EFC67-D3B3-411B-8CFC-B9DAEDFA81B7}" destId="{F4000035-0B20-44A2-B133-71C915E7DB66}" srcOrd="5" destOrd="0" presId="urn:microsoft.com/office/officeart/2008/layout/VerticalCurvedList"/>
    <dgm:cxn modelId="{466A59AA-F333-418B-BA41-B166B4FAF929}" type="presParOf" srcId="{980EFC67-D3B3-411B-8CFC-B9DAEDFA81B7}" destId="{670C1779-ADE5-454B-9502-BAC5D910C08E}" srcOrd="6" destOrd="0" presId="urn:microsoft.com/office/officeart/2008/layout/VerticalCurvedList"/>
    <dgm:cxn modelId="{4922F278-A268-46F7-BD75-F5AE01807F44}" type="presParOf" srcId="{670C1779-ADE5-454B-9502-BAC5D910C08E}" destId="{21ECDF1A-5CE3-4302-950B-5749B9600359}" srcOrd="0" destOrd="0" presId="urn:microsoft.com/office/officeart/2008/layout/VerticalCurvedList"/>
    <dgm:cxn modelId="{1B8F12E8-E9A4-47D2-A76D-85A6B7E8520D}" type="presParOf" srcId="{980EFC67-D3B3-411B-8CFC-B9DAEDFA81B7}" destId="{C73BFA39-2DFB-47D5-B880-C0D79469BEA1}" srcOrd="7" destOrd="0" presId="urn:microsoft.com/office/officeart/2008/layout/VerticalCurvedList"/>
    <dgm:cxn modelId="{5E43255A-5CCA-44B0-A0BC-BE2EA9AAC1C8}" type="presParOf" srcId="{980EFC67-D3B3-411B-8CFC-B9DAEDFA81B7}" destId="{B260A2CC-10BB-4DA1-AAF5-6B9992013138}" srcOrd="8" destOrd="0" presId="urn:microsoft.com/office/officeart/2008/layout/VerticalCurvedList"/>
    <dgm:cxn modelId="{ED6E2AAA-257F-4CEC-9313-8B87812FC800}" type="presParOf" srcId="{B260A2CC-10BB-4DA1-AAF5-6B9992013138}" destId="{499BE330-E683-4F63-8116-7C384963DF4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E4223-7686-4C75-A73C-140AD0CE090D}" type="doc">
      <dgm:prSet loTypeId="urn:diagrams.loki3.com/BracketList+Icon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7523541F-522D-4DF3-8EB3-F25C1EDDA5BE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Municipios</a:t>
          </a:r>
          <a:endParaRPr lang="es-SV" sz="2200" dirty="0">
            <a:latin typeface="Calibri" pitchFamily="34" charset="0"/>
          </a:endParaRPr>
        </a:p>
      </dgm:t>
    </dgm:pt>
    <dgm:pt modelId="{89EAB0A4-D373-4AAF-BFF0-8929ECED6F06}" type="parTrans" cxnId="{DDAAFCDE-6794-4553-852C-822492B65DF2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830F2B7-4169-43AD-B5A3-47CC9497748A}" type="sibTrans" cxnId="{DDAAFCDE-6794-4553-852C-822492B65DF2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88663B86-7770-4283-AC51-579F1F6F7AF9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Familias</a:t>
          </a:r>
          <a:endParaRPr lang="es-SV" sz="2200" dirty="0">
            <a:latin typeface="Calibri" pitchFamily="34" charset="0"/>
          </a:endParaRPr>
        </a:p>
      </dgm:t>
    </dgm:pt>
    <dgm:pt modelId="{F62BD8DD-A792-4529-810E-632CFF5B43B9}" type="parTrans" cxnId="{B3342318-9BB4-429A-97D2-7ACF5D5B92E9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A7C79121-0ACF-4FF0-8DE7-B3A1F1EC1C0C}" type="sibTrans" cxnId="{B3342318-9BB4-429A-97D2-7ACF5D5B92E9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6E68D415-D94A-40E0-8441-91ACD777CF4A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Personas</a:t>
          </a:r>
          <a:endParaRPr lang="es-SV" sz="2200" dirty="0">
            <a:latin typeface="Calibri" pitchFamily="34" charset="0"/>
          </a:endParaRPr>
        </a:p>
      </dgm:t>
    </dgm:pt>
    <dgm:pt modelId="{14B79BD5-D6E0-4A45-A894-6FA7A5B6AFCE}" type="parTrans" cxnId="{6408D7D8-5207-4A3F-9463-F64AFC0D8123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5DB30173-E497-411B-8C4A-98DA9573DCC5}" type="sibTrans" cxnId="{6408D7D8-5207-4A3F-9463-F64AFC0D8123}">
      <dgm:prSet custT="1"/>
      <dgm:spPr>
        <a:solidFill>
          <a:srgbClr val="FFC000"/>
        </a:solidFill>
      </dgm:spPr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8F1732C-DF41-4055-883F-C44EF416B7BA}">
      <dgm:prSet phldrT="[Texto]" custT="1"/>
      <dgm:spPr>
        <a:effectLst/>
      </dgm:spPr>
      <dgm:t>
        <a:bodyPr/>
        <a:lstStyle/>
        <a:p>
          <a:r>
            <a:rPr lang="es-SV" sz="2200" dirty="0" smtClean="0">
              <a:latin typeface="Calibri" pitchFamily="34" charset="0"/>
            </a:rPr>
            <a:t>Infraestructura</a:t>
          </a:r>
          <a:endParaRPr lang="es-SV" sz="2200" dirty="0">
            <a:latin typeface="Calibri" pitchFamily="34" charset="0"/>
          </a:endParaRPr>
        </a:p>
      </dgm:t>
    </dgm:pt>
    <dgm:pt modelId="{58BE487E-F583-405B-A1AC-CC3EC96817EE}" type="parTrans" cxnId="{87DABDF0-6D1A-4249-9CB9-C7FB2B364B3D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15CF50A7-68C1-4DCE-B600-9008C4885993}" type="sibTrans" cxnId="{87DABDF0-6D1A-4249-9CB9-C7FB2B364B3D}">
      <dgm:prSet/>
      <dgm:spPr/>
      <dgm:t>
        <a:bodyPr/>
        <a:lstStyle/>
        <a:p>
          <a:endParaRPr lang="es-SV" sz="2200">
            <a:solidFill>
              <a:schemeClr val="tx2"/>
            </a:solidFill>
            <a:latin typeface="Calibri" pitchFamily="34" charset="0"/>
          </a:endParaRPr>
        </a:p>
      </dgm:t>
    </dgm:pt>
    <dgm:pt modelId="{8292B0D1-1202-403F-93CF-F20D5015370E}">
      <dgm:prSet phldrT="[Texto]" custT="1"/>
      <dgm:spPr>
        <a:effectLst/>
      </dgm:spPr>
      <dgm:t>
        <a:bodyPr/>
        <a:lstStyle/>
        <a:p>
          <a:pPr algn="just"/>
          <a:r>
            <a:rPr lang="es-SV" sz="2200" dirty="0" smtClean="0">
              <a:latin typeface="Calibri" pitchFamily="34" charset="0"/>
            </a:rPr>
            <a:t>Porcentaje de hogares ubicados en los estratos del 1 al 7 según el RUP.</a:t>
          </a:r>
          <a:endParaRPr lang="es-SV" sz="2200" dirty="0">
            <a:latin typeface="Calibri" pitchFamily="34" charset="0"/>
          </a:endParaRPr>
        </a:p>
      </dgm:t>
    </dgm:pt>
    <dgm:pt modelId="{C83D2E17-AD8F-4245-AE77-A78E1E335A9C}" type="parTrans" cxnId="{01C71717-DD23-4F8C-AB05-54F7410B8477}">
      <dgm:prSet/>
      <dgm:spPr/>
      <dgm:t>
        <a:bodyPr/>
        <a:lstStyle/>
        <a:p>
          <a:endParaRPr lang="es-SV"/>
        </a:p>
      </dgm:t>
    </dgm:pt>
    <dgm:pt modelId="{17E858A2-7786-4C83-8E75-9160E9C3FDDF}" type="sibTrans" cxnId="{01C71717-DD23-4F8C-AB05-54F7410B8477}">
      <dgm:prSet/>
      <dgm:spPr/>
      <dgm:t>
        <a:bodyPr/>
        <a:lstStyle/>
        <a:p>
          <a:endParaRPr lang="es-SV"/>
        </a:p>
      </dgm:t>
    </dgm:pt>
    <dgm:pt modelId="{90DB870F-CC9D-4248-B27A-EC185199DE6E}">
      <dgm:prSet phldrT="[Texto]" custT="1"/>
      <dgm:spPr>
        <a:effectLst/>
      </dgm:spPr>
      <dgm:t>
        <a:bodyPr/>
        <a:lstStyle/>
        <a:p>
          <a:pPr algn="just"/>
          <a:r>
            <a:rPr lang="es-SV" sz="2200" dirty="0" smtClean="0">
              <a:latin typeface="Calibri" pitchFamily="34" charset="0"/>
            </a:rPr>
            <a:t>En el municipio priorizado, se incorporan los hogares ubicados en los estratos del 1 al 7 según el RUP.</a:t>
          </a:r>
          <a:endParaRPr lang="es-SV" sz="2200" dirty="0">
            <a:latin typeface="Calibri" pitchFamily="34" charset="0"/>
          </a:endParaRPr>
        </a:p>
      </dgm:t>
    </dgm:pt>
    <dgm:pt modelId="{BCD79765-C6B5-4A65-991E-BB238C288F93}" type="parTrans" cxnId="{149CC5CB-19D6-4CC9-8F3F-9D1FC9AA6EA4}">
      <dgm:prSet/>
      <dgm:spPr/>
      <dgm:t>
        <a:bodyPr/>
        <a:lstStyle/>
        <a:p>
          <a:endParaRPr lang="es-SV"/>
        </a:p>
      </dgm:t>
    </dgm:pt>
    <dgm:pt modelId="{AC0979F5-4806-47CE-B34D-935D2A7E2CC7}" type="sibTrans" cxnId="{149CC5CB-19D6-4CC9-8F3F-9D1FC9AA6EA4}">
      <dgm:prSet/>
      <dgm:spPr/>
      <dgm:t>
        <a:bodyPr/>
        <a:lstStyle/>
        <a:p>
          <a:endParaRPr lang="es-SV"/>
        </a:p>
      </dgm:t>
    </dgm:pt>
    <dgm:pt modelId="{5498ED23-48CE-463F-A49C-50B33F7C5527}">
      <dgm:prSet phldrT="[Texto]" custT="1"/>
      <dgm:spPr>
        <a:effectLst/>
      </dgm:spPr>
      <dgm:t>
        <a:bodyPr/>
        <a:lstStyle/>
        <a:p>
          <a:pPr algn="just"/>
          <a:r>
            <a:rPr lang="es-SV" sz="2200" dirty="0" smtClean="0">
              <a:latin typeface="Calibri" pitchFamily="34" charset="0"/>
            </a:rPr>
            <a:t>En el hogar priorizado ingresan las personas de acuerdo a los criterios de elegibilidad de cada componente.</a:t>
          </a:r>
          <a:endParaRPr lang="es-SV" sz="2200" dirty="0">
            <a:latin typeface="Calibri" pitchFamily="34" charset="0"/>
          </a:endParaRPr>
        </a:p>
      </dgm:t>
    </dgm:pt>
    <dgm:pt modelId="{AAEBC1F0-DD68-4C7B-92AD-FFF051DA2ED3}" type="parTrans" cxnId="{FC2955E0-0F8E-4831-A1AF-64B96FCD4E90}">
      <dgm:prSet/>
      <dgm:spPr/>
      <dgm:t>
        <a:bodyPr/>
        <a:lstStyle/>
        <a:p>
          <a:endParaRPr lang="es-SV"/>
        </a:p>
      </dgm:t>
    </dgm:pt>
    <dgm:pt modelId="{564D2AC1-A734-4CAD-AF84-AAE9E506FF1F}" type="sibTrans" cxnId="{FC2955E0-0F8E-4831-A1AF-64B96FCD4E90}">
      <dgm:prSet/>
      <dgm:spPr/>
      <dgm:t>
        <a:bodyPr/>
        <a:lstStyle/>
        <a:p>
          <a:endParaRPr lang="es-SV"/>
        </a:p>
      </dgm:t>
    </dgm:pt>
    <dgm:pt modelId="{E2B4D9C8-E6BD-49C5-883B-23B3A459DA51}">
      <dgm:prSet phldrT="[Texto]" custT="1"/>
      <dgm:spPr>
        <a:effectLst/>
      </dgm:spPr>
      <dgm:t>
        <a:bodyPr/>
        <a:lstStyle/>
        <a:p>
          <a:pPr algn="just"/>
          <a:r>
            <a:rPr lang="es-SV" sz="2200" dirty="0" smtClean="0">
              <a:latin typeface="Calibri" pitchFamily="34" charset="0"/>
            </a:rPr>
            <a:t>Para agua potable y energía eléctrica se elaborará un catálogo de coberturas para la priorización.</a:t>
          </a:r>
          <a:endParaRPr lang="es-SV" sz="2200" dirty="0">
            <a:latin typeface="Calibri" pitchFamily="34" charset="0"/>
          </a:endParaRPr>
        </a:p>
      </dgm:t>
    </dgm:pt>
    <dgm:pt modelId="{0F023F95-D309-4D79-87E8-13890FDAA77E}" type="parTrans" cxnId="{A8BB6CDC-D9F7-4E77-A7F1-F688246191FF}">
      <dgm:prSet/>
      <dgm:spPr/>
      <dgm:t>
        <a:bodyPr/>
        <a:lstStyle/>
        <a:p>
          <a:endParaRPr lang="es-SV"/>
        </a:p>
      </dgm:t>
    </dgm:pt>
    <dgm:pt modelId="{0F5F91B6-7CDF-43DF-B29C-F7F42147DEBA}" type="sibTrans" cxnId="{A8BB6CDC-D9F7-4E77-A7F1-F688246191FF}">
      <dgm:prSet/>
      <dgm:spPr/>
      <dgm:t>
        <a:bodyPr/>
        <a:lstStyle/>
        <a:p>
          <a:endParaRPr lang="es-SV"/>
        </a:p>
      </dgm:t>
    </dgm:pt>
    <dgm:pt modelId="{70F84D99-3799-47E0-BE49-6398CF88C38E}" type="pres">
      <dgm:prSet presAssocID="{327E4223-7686-4C75-A73C-140AD0CE0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7A90A6B-9932-4432-9D25-1CCF84A2587F}" type="pres">
      <dgm:prSet presAssocID="{7523541F-522D-4DF3-8EB3-F25C1EDDA5BE}" presName="linNode" presStyleCnt="0"/>
      <dgm:spPr/>
      <dgm:t>
        <a:bodyPr/>
        <a:lstStyle/>
        <a:p>
          <a:endParaRPr lang="es-SV"/>
        </a:p>
      </dgm:t>
    </dgm:pt>
    <dgm:pt modelId="{75B0F5D4-62D2-4029-9565-DAD47351ACAD}" type="pres">
      <dgm:prSet presAssocID="{7523541F-522D-4DF3-8EB3-F25C1EDDA5BE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784D167-E056-4EF1-8A0D-75E55E834D0B}" type="pres">
      <dgm:prSet presAssocID="{7523541F-522D-4DF3-8EB3-F25C1EDDA5BE}" presName="bracket" presStyleLbl="parChTrans1D1" presStyleIdx="0" presStyleCnt="4"/>
      <dgm:spPr/>
      <dgm:t>
        <a:bodyPr/>
        <a:lstStyle/>
        <a:p>
          <a:endParaRPr lang="es-SV"/>
        </a:p>
      </dgm:t>
    </dgm:pt>
    <dgm:pt modelId="{3C52039E-2251-4125-8B81-76F3DB6A6949}" type="pres">
      <dgm:prSet presAssocID="{7523541F-522D-4DF3-8EB3-F25C1EDDA5BE}" presName="spH" presStyleCnt="0"/>
      <dgm:spPr/>
      <dgm:t>
        <a:bodyPr/>
        <a:lstStyle/>
        <a:p>
          <a:endParaRPr lang="es-SV"/>
        </a:p>
      </dgm:t>
    </dgm:pt>
    <dgm:pt modelId="{FD7F570D-871F-45EF-898A-57493F93AB35}" type="pres">
      <dgm:prSet presAssocID="{7523541F-522D-4DF3-8EB3-F25C1EDDA5BE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118EEFB-9628-442A-AA9D-A48A6DF1BF99}" type="pres">
      <dgm:prSet presAssocID="{1830F2B7-4169-43AD-B5A3-47CC9497748A}" presName="spV" presStyleCnt="0"/>
      <dgm:spPr/>
      <dgm:t>
        <a:bodyPr/>
        <a:lstStyle/>
        <a:p>
          <a:endParaRPr lang="es-SV"/>
        </a:p>
      </dgm:t>
    </dgm:pt>
    <dgm:pt modelId="{32FA0505-D570-490B-9816-DEE200F6F188}" type="pres">
      <dgm:prSet presAssocID="{88663B86-7770-4283-AC51-579F1F6F7AF9}" presName="linNode" presStyleCnt="0"/>
      <dgm:spPr/>
      <dgm:t>
        <a:bodyPr/>
        <a:lstStyle/>
        <a:p>
          <a:endParaRPr lang="es-SV"/>
        </a:p>
      </dgm:t>
    </dgm:pt>
    <dgm:pt modelId="{F09955C8-16FE-4334-B4E4-529E92241866}" type="pres">
      <dgm:prSet presAssocID="{88663B86-7770-4283-AC51-579F1F6F7AF9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499874D-0112-4445-BC4A-D7C21474F492}" type="pres">
      <dgm:prSet presAssocID="{88663B86-7770-4283-AC51-579F1F6F7AF9}" presName="bracket" presStyleLbl="parChTrans1D1" presStyleIdx="1" presStyleCnt="4"/>
      <dgm:spPr/>
      <dgm:t>
        <a:bodyPr/>
        <a:lstStyle/>
        <a:p>
          <a:endParaRPr lang="es-SV"/>
        </a:p>
      </dgm:t>
    </dgm:pt>
    <dgm:pt modelId="{82220CFF-4535-4F6B-9ADD-348E7A02890E}" type="pres">
      <dgm:prSet presAssocID="{88663B86-7770-4283-AC51-579F1F6F7AF9}" presName="spH" presStyleCnt="0"/>
      <dgm:spPr/>
      <dgm:t>
        <a:bodyPr/>
        <a:lstStyle/>
        <a:p>
          <a:endParaRPr lang="es-SV"/>
        </a:p>
      </dgm:t>
    </dgm:pt>
    <dgm:pt modelId="{C21B31FF-DD50-4834-9BEB-1D33F1B6F140}" type="pres">
      <dgm:prSet presAssocID="{88663B86-7770-4283-AC51-579F1F6F7AF9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E221A97-830E-4A7E-A36A-1A2FA3D6D827}" type="pres">
      <dgm:prSet presAssocID="{A7C79121-0ACF-4FF0-8DE7-B3A1F1EC1C0C}" presName="spV" presStyleCnt="0"/>
      <dgm:spPr/>
      <dgm:t>
        <a:bodyPr/>
        <a:lstStyle/>
        <a:p>
          <a:endParaRPr lang="es-SV"/>
        </a:p>
      </dgm:t>
    </dgm:pt>
    <dgm:pt modelId="{18C0A76D-C7C1-464E-A834-9BB054DB2447}" type="pres">
      <dgm:prSet presAssocID="{6E68D415-D94A-40E0-8441-91ACD777CF4A}" presName="linNode" presStyleCnt="0"/>
      <dgm:spPr/>
      <dgm:t>
        <a:bodyPr/>
        <a:lstStyle/>
        <a:p>
          <a:endParaRPr lang="es-SV"/>
        </a:p>
      </dgm:t>
    </dgm:pt>
    <dgm:pt modelId="{DC8971A2-FAC8-43C2-A83C-CCBFD150293C}" type="pres">
      <dgm:prSet presAssocID="{6E68D415-D94A-40E0-8441-91ACD777CF4A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32029C0-AB39-4852-AEA3-7CB588C65192}" type="pres">
      <dgm:prSet presAssocID="{6E68D415-D94A-40E0-8441-91ACD777CF4A}" presName="bracket" presStyleLbl="parChTrans1D1" presStyleIdx="2" presStyleCnt="4"/>
      <dgm:spPr/>
      <dgm:t>
        <a:bodyPr/>
        <a:lstStyle/>
        <a:p>
          <a:endParaRPr lang="es-SV"/>
        </a:p>
      </dgm:t>
    </dgm:pt>
    <dgm:pt modelId="{0D90D301-D719-42DE-ADD7-0951AA4B3D50}" type="pres">
      <dgm:prSet presAssocID="{6E68D415-D94A-40E0-8441-91ACD777CF4A}" presName="spH" presStyleCnt="0"/>
      <dgm:spPr/>
      <dgm:t>
        <a:bodyPr/>
        <a:lstStyle/>
        <a:p>
          <a:endParaRPr lang="es-SV"/>
        </a:p>
      </dgm:t>
    </dgm:pt>
    <dgm:pt modelId="{041F7F9C-F11A-4C93-819E-130C6FA49ED1}" type="pres">
      <dgm:prSet presAssocID="{6E68D415-D94A-40E0-8441-91ACD777CF4A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4630BF4-6E0E-481E-8ADF-3C8140E234D8}" type="pres">
      <dgm:prSet presAssocID="{5DB30173-E497-411B-8C4A-98DA9573DCC5}" presName="spV" presStyleCnt="0"/>
      <dgm:spPr/>
      <dgm:t>
        <a:bodyPr/>
        <a:lstStyle/>
        <a:p>
          <a:endParaRPr lang="es-SV"/>
        </a:p>
      </dgm:t>
    </dgm:pt>
    <dgm:pt modelId="{9C68AED0-7E0C-46A4-AF2F-06226B437947}" type="pres">
      <dgm:prSet presAssocID="{18F1732C-DF41-4055-883F-C44EF416B7BA}" presName="linNode" presStyleCnt="0"/>
      <dgm:spPr/>
      <dgm:t>
        <a:bodyPr/>
        <a:lstStyle/>
        <a:p>
          <a:endParaRPr lang="es-SV"/>
        </a:p>
      </dgm:t>
    </dgm:pt>
    <dgm:pt modelId="{B6182F9B-F3CC-47A2-A464-7DB41BCA5E92}" type="pres">
      <dgm:prSet presAssocID="{18F1732C-DF41-4055-883F-C44EF416B7BA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7B5A532-11F7-41A4-BFA2-C625D99F3167}" type="pres">
      <dgm:prSet presAssocID="{18F1732C-DF41-4055-883F-C44EF416B7BA}" presName="bracket" presStyleLbl="parChTrans1D1" presStyleIdx="3" presStyleCnt="4"/>
      <dgm:spPr/>
      <dgm:t>
        <a:bodyPr/>
        <a:lstStyle/>
        <a:p>
          <a:endParaRPr lang="es-SV"/>
        </a:p>
      </dgm:t>
    </dgm:pt>
    <dgm:pt modelId="{52857615-6460-4724-BA40-FA24CC2DB0BD}" type="pres">
      <dgm:prSet presAssocID="{18F1732C-DF41-4055-883F-C44EF416B7BA}" presName="spH" presStyleCnt="0"/>
      <dgm:spPr/>
      <dgm:t>
        <a:bodyPr/>
        <a:lstStyle/>
        <a:p>
          <a:endParaRPr lang="es-SV"/>
        </a:p>
      </dgm:t>
    </dgm:pt>
    <dgm:pt modelId="{6FEC6A71-FB9D-40DA-A910-742374B952B1}" type="pres">
      <dgm:prSet presAssocID="{18F1732C-DF41-4055-883F-C44EF416B7BA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FA608764-591C-4C6F-B7C0-1888BC2DA609}" type="presOf" srcId="{8292B0D1-1202-403F-93CF-F20D5015370E}" destId="{FD7F570D-871F-45EF-898A-57493F93AB35}" srcOrd="0" destOrd="0" presId="urn:diagrams.loki3.com/BracketList+Icon"/>
    <dgm:cxn modelId="{8771DB50-3FF8-4607-94FC-7D29B4E8D0F8}" type="presOf" srcId="{327E4223-7686-4C75-A73C-140AD0CE090D}" destId="{70F84D99-3799-47E0-BE49-6398CF88C38E}" srcOrd="0" destOrd="0" presId="urn:diagrams.loki3.com/BracketList+Icon"/>
    <dgm:cxn modelId="{FC2955E0-0F8E-4831-A1AF-64B96FCD4E90}" srcId="{6E68D415-D94A-40E0-8441-91ACD777CF4A}" destId="{5498ED23-48CE-463F-A49C-50B33F7C5527}" srcOrd="0" destOrd="0" parTransId="{AAEBC1F0-DD68-4C7B-92AD-FFF051DA2ED3}" sibTransId="{564D2AC1-A734-4CAD-AF84-AAE9E506FF1F}"/>
    <dgm:cxn modelId="{6408D7D8-5207-4A3F-9463-F64AFC0D8123}" srcId="{327E4223-7686-4C75-A73C-140AD0CE090D}" destId="{6E68D415-D94A-40E0-8441-91ACD777CF4A}" srcOrd="2" destOrd="0" parTransId="{14B79BD5-D6E0-4A45-A894-6FA7A5B6AFCE}" sibTransId="{5DB30173-E497-411B-8C4A-98DA9573DCC5}"/>
    <dgm:cxn modelId="{1A554033-DE7A-4541-93EC-72DC8B60A14D}" type="presOf" srcId="{E2B4D9C8-E6BD-49C5-883B-23B3A459DA51}" destId="{6FEC6A71-FB9D-40DA-A910-742374B952B1}" srcOrd="0" destOrd="0" presId="urn:diagrams.loki3.com/BracketList+Icon"/>
    <dgm:cxn modelId="{DDAAFCDE-6794-4553-852C-822492B65DF2}" srcId="{327E4223-7686-4C75-A73C-140AD0CE090D}" destId="{7523541F-522D-4DF3-8EB3-F25C1EDDA5BE}" srcOrd="0" destOrd="0" parTransId="{89EAB0A4-D373-4AAF-BFF0-8929ECED6F06}" sibTransId="{1830F2B7-4169-43AD-B5A3-47CC9497748A}"/>
    <dgm:cxn modelId="{0DC045F8-95C1-481B-A1B6-77ED50BE6911}" type="presOf" srcId="{88663B86-7770-4283-AC51-579F1F6F7AF9}" destId="{F09955C8-16FE-4334-B4E4-529E92241866}" srcOrd="0" destOrd="0" presId="urn:diagrams.loki3.com/BracketList+Icon"/>
    <dgm:cxn modelId="{149CC5CB-19D6-4CC9-8F3F-9D1FC9AA6EA4}" srcId="{88663B86-7770-4283-AC51-579F1F6F7AF9}" destId="{90DB870F-CC9D-4248-B27A-EC185199DE6E}" srcOrd="0" destOrd="0" parTransId="{BCD79765-C6B5-4A65-991E-BB238C288F93}" sibTransId="{AC0979F5-4806-47CE-B34D-935D2A7E2CC7}"/>
    <dgm:cxn modelId="{87DABDF0-6D1A-4249-9CB9-C7FB2B364B3D}" srcId="{327E4223-7686-4C75-A73C-140AD0CE090D}" destId="{18F1732C-DF41-4055-883F-C44EF416B7BA}" srcOrd="3" destOrd="0" parTransId="{58BE487E-F583-405B-A1AC-CC3EC96817EE}" sibTransId="{15CF50A7-68C1-4DCE-B600-9008C4885993}"/>
    <dgm:cxn modelId="{451DC747-F5D3-4A99-99AB-E2902ADC9F2B}" type="presOf" srcId="{18F1732C-DF41-4055-883F-C44EF416B7BA}" destId="{B6182F9B-F3CC-47A2-A464-7DB41BCA5E92}" srcOrd="0" destOrd="0" presId="urn:diagrams.loki3.com/BracketList+Icon"/>
    <dgm:cxn modelId="{A8BB6CDC-D9F7-4E77-A7F1-F688246191FF}" srcId="{18F1732C-DF41-4055-883F-C44EF416B7BA}" destId="{E2B4D9C8-E6BD-49C5-883B-23B3A459DA51}" srcOrd="0" destOrd="0" parTransId="{0F023F95-D309-4D79-87E8-13890FDAA77E}" sibTransId="{0F5F91B6-7CDF-43DF-B29C-F7F42147DEBA}"/>
    <dgm:cxn modelId="{7F60DE23-AB72-40D0-8B47-BB988A33F500}" type="presOf" srcId="{6E68D415-D94A-40E0-8441-91ACD777CF4A}" destId="{DC8971A2-FAC8-43C2-A83C-CCBFD150293C}" srcOrd="0" destOrd="0" presId="urn:diagrams.loki3.com/BracketList+Icon"/>
    <dgm:cxn modelId="{5155699B-A735-4573-9A1F-F5866F21F8CD}" type="presOf" srcId="{90DB870F-CC9D-4248-B27A-EC185199DE6E}" destId="{C21B31FF-DD50-4834-9BEB-1D33F1B6F140}" srcOrd="0" destOrd="0" presId="urn:diagrams.loki3.com/BracketList+Icon"/>
    <dgm:cxn modelId="{B3342318-9BB4-429A-97D2-7ACF5D5B92E9}" srcId="{327E4223-7686-4C75-A73C-140AD0CE090D}" destId="{88663B86-7770-4283-AC51-579F1F6F7AF9}" srcOrd="1" destOrd="0" parTransId="{F62BD8DD-A792-4529-810E-632CFF5B43B9}" sibTransId="{A7C79121-0ACF-4FF0-8DE7-B3A1F1EC1C0C}"/>
    <dgm:cxn modelId="{01C71717-DD23-4F8C-AB05-54F7410B8477}" srcId="{7523541F-522D-4DF3-8EB3-F25C1EDDA5BE}" destId="{8292B0D1-1202-403F-93CF-F20D5015370E}" srcOrd="0" destOrd="0" parTransId="{C83D2E17-AD8F-4245-AE77-A78E1E335A9C}" sibTransId="{17E858A2-7786-4C83-8E75-9160E9C3FDDF}"/>
    <dgm:cxn modelId="{79C7DEFF-2126-4D7A-B2D8-F043B1D04A60}" type="presOf" srcId="{5498ED23-48CE-463F-A49C-50B33F7C5527}" destId="{041F7F9C-F11A-4C93-819E-130C6FA49ED1}" srcOrd="0" destOrd="0" presId="urn:diagrams.loki3.com/BracketList+Icon"/>
    <dgm:cxn modelId="{3C26B141-B4B6-4E15-8923-4B9436D0F5A1}" type="presOf" srcId="{7523541F-522D-4DF3-8EB3-F25C1EDDA5BE}" destId="{75B0F5D4-62D2-4029-9565-DAD47351ACAD}" srcOrd="0" destOrd="0" presId="urn:diagrams.loki3.com/BracketList+Icon"/>
    <dgm:cxn modelId="{9B1FC3B4-BD54-404B-ABC4-F495178CA473}" type="presParOf" srcId="{70F84D99-3799-47E0-BE49-6398CF88C38E}" destId="{B7A90A6B-9932-4432-9D25-1CCF84A2587F}" srcOrd="0" destOrd="0" presId="urn:diagrams.loki3.com/BracketList+Icon"/>
    <dgm:cxn modelId="{350F7D7D-0AD8-4095-9851-E94DB55E7397}" type="presParOf" srcId="{B7A90A6B-9932-4432-9D25-1CCF84A2587F}" destId="{75B0F5D4-62D2-4029-9565-DAD47351ACAD}" srcOrd="0" destOrd="0" presId="urn:diagrams.loki3.com/BracketList+Icon"/>
    <dgm:cxn modelId="{966F9D74-329F-4030-A0F2-A79132252C4E}" type="presParOf" srcId="{B7A90A6B-9932-4432-9D25-1CCF84A2587F}" destId="{A784D167-E056-4EF1-8A0D-75E55E834D0B}" srcOrd="1" destOrd="0" presId="urn:diagrams.loki3.com/BracketList+Icon"/>
    <dgm:cxn modelId="{D5702264-AE34-4D64-96E9-32928A52E43F}" type="presParOf" srcId="{B7A90A6B-9932-4432-9D25-1CCF84A2587F}" destId="{3C52039E-2251-4125-8B81-76F3DB6A6949}" srcOrd="2" destOrd="0" presId="urn:diagrams.loki3.com/BracketList+Icon"/>
    <dgm:cxn modelId="{0A3EC04E-AEB3-467A-BC02-802BBF428540}" type="presParOf" srcId="{B7A90A6B-9932-4432-9D25-1CCF84A2587F}" destId="{FD7F570D-871F-45EF-898A-57493F93AB35}" srcOrd="3" destOrd="0" presId="urn:diagrams.loki3.com/BracketList+Icon"/>
    <dgm:cxn modelId="{508D25FC-1A5F-46CF-B853-C41590E24E5A}" type="presParOf" srcId="{70F84D99-3799-47E0-BE49-6398CF88C38E}" destId="{3118EEFB-9628-442A-AA9D-A48A6DF1BF99}" srcOrd="1" destOrd="0" presId="urn:diagrams.loki3.com/BracketList+Icon"/>
    <dgm:cxn modelId="{6B158EA0-6951-48B9-9D2A-FAB0036D11DE}" type="presParOf" srcId="{70F84D99-3799-47E0-BE49-6398CF88C38E}" destId="{32FA0505-D570-490B-9816-DEE200F6F188}" srcOrd="2" destOrd="0" presId="urn:diagrams.loki3.com/BracketList+Icon"/>
    <dgm:cxn modelId="{EA130033-EB08-4062-97DE-4FE17A45E366}" type="presParOf" srcId="{32FA0505-D570-490B-9816-DEE200F6F188}" destId="{F09955C8-16FE-4334-B4E4-529E92241866}" srcOrd="0" destOrd="0" presId="urn:diagrams.loki3.com/BracketList+Icon"/>
    <dgm:cxn modelId="{AFCC81C8-6B00-4597-B9A8-EF5CDD2EB9E9}" type="presParOf" srcId="{32FA0505-D570-490B-9816-DEE200F6F188}" destId="{7499874D-0112-4445-BC4A-D7C21474F492}" srcOrd="1" destOrd="0" presId="urn:diagrams.loki3.com/BracketList+Icon"/>
    <dgm:cxn modelId="{BCCE0B82-87CF-42AD-95E7-B116F7A5070B}" type="presParOf" srcId="{32FA0505-D570-490B-9816-DEE200F6F188}" destId="{82220CFF-4535-4F6B-9ADD-348E7A02890E}" srcOrd="2" destOrd="0" presId="urn:diagrams.loki3.com/BracketList+Icon"/>
    <dgm:cxn modelId="{54F57F7B-E151-4C36-9FA3-1D58CEE244D2}" type="presParOf" srcId="{32FA0505-D570-490B-9816-DEE200F6F188}" destId="{C21B31FF-DD50-4834-9BEB-1D33F1B6F140}" srcOrd="3" destOrd="0" presId="urn:diagrams.loki3.com/BracketList+Icon"/>
    <dgm:cxn modelId="{02A47DE2-988E-4CC8-8AD3-D1B0D4F8305B}" type="presParOf" srcId="{70F84D99-3799-47E0-BE49-6398CF88C38E}" destId="{8E221A97-830E-4A7E-A36A-1A2FA3D6D827}" srcOrd="3" destOrd="0" presId="urn:diagrams.loki3.com/BracketList+Icon"/>
    <dgm:cxn modelId="{0BDD56D0-DA45-4B89-8807-9692555A0CC4}" type="presParOf" srcId="{70F84D99-3799-47E0-BE49-6398CF88C38E}" destId="{18C0A76D-C7C1-464E-A834-9BB054DB2447}" srcOrd="4" destOrd="0" presId="urn:diagrams.loki3.com/BracketList+Icon"/>
    <dgm:cxn modelId="{4FE2A20D-619F-497D-AC5C-3F38C24EBB25}" type="presParOf" srcId="{18C0A76D-C7C1-464E-A834-9BB054DB2447}" destId="{DC8971A2-FAC8-43C2-A83C-CCBFD150293C}" srcOrd="0" destOrd="0" presId="urn:diagrams.loki3.com/BracketList+Icon"/>
    <dgm:cxn modelId="{C47D52F9-B676-44AC-960D-21FB360023DC}" type="presParOf" srcId="{18C0A76D-C7C1-464E-A834-9BB054DB2447}" destId="{B32029C0-AB39-4852-AEA3-7CB588C65192}" srcOrd="1" destOrd="0" presId="urn:diagrams.loki3.com/BracketList+Icon"/>
    <dgm:cxn modelId="{B757A5A2-0E01-44C7-A130-DFFC4F4CCB85}" type="presParOf" srcId="{18C0A76D-C7C1-464E-A834-9BB054DB2447}" destId="{0D90D301-D719-42DE-ADD7-0951AA4B3D50}" srcOrd="2" destOrd="0" presId="urn:diagrams.loki3.com/BracketList+Icon"/>
    <dgm:cxn modelId="{2CF5D619-715F-4321-947E-B1D55805C1E9}" type="presParOf" srcId="{18C0A76D-C7C1-464E-A834-9BB054DB2447}" destId="{041F7F9C-F11A-4C93-819E-130C6FA49ED1}" srcOrd="3" destOrd="0" presId="urn:diagrams.loki3.com/BracketList+Icon"/>
    <dgm:cxn modelId="{762E611D-7B5F-4C2E-AD15-95ECCD60DD63}" type="presParOf" srcId="{70F84D99-3799-47E0-BE49-6398CF88C38E}" destId="{44630BF4-6E0E-481E-8ADF-3C8140E234D8}" srcOrd="5" destOrd="0" presId="urn:diagrams.loki3.com/BracketList+Icon"/>
    <dgm:cxn modelId="{3A42208C-7221-4CB0-9BEF-E2794AE1FEB1}" type="presParOf" srcId="{70F84D99-3799-47E0-BE49-6398CF88C38E}" destId="{9C68AED0-7E0C-46A4-AF2F-06226B437947}" srcOrd="6" destOrd="0" presId="urn:diagrams.loki3.com/BracketList+Icon"/>
    <dgm:cxn modelId="{5A137A4B-8310-407B-99B2-182C20E8AF4D}" type="presParOf" srcId="{9C68AED0-7E0C-46A4-AF2F-06226B437947}" destId="{B6182F9B-F3CC-47A2-A464-7DB41BCA5E92}" srcOrd="0" destOrd="0" presId="urn:diagrams.loki3.com/BracketList+Icon"/>
    <dgm:cxn modelId="{B1BB0820-8AA8-4923-B318-9C63EDCCAD10}" type="presParOf" srcId="{9C68AED0-7E0C-46A4-AF2F-06226B437947}" destId="{37B5A532-11F7-41A4-BFA2-C625D99F3167}" srcOrd="1" destOrd="0" presId="urn:diagrams.loki3.com/BracketList+Icon"/>
    <dgm:cxn modelId="{C978EE59-56A3-4DB7-95E2-E555052E2E99}" type="presParOf" srcId="{9C68AED0-7E0C-46A4-AF2F-06226B437947}" destId="{52857615-6460-4724-BA40-FA24CC2DB0BD}" srcOrd="2" destOrd="0" presId="urn:diagrams.loki3.com/BracketList+Icon"/>
    <dgm:cxn modelId="{1821D424-7260-4A5B-AD14-7943465B1EC5}" type="presParOf" srcId="{9C68AED0-7E0C-46A4-AF2F-06226B437947}" destId="{6FEC6A71-FB9D-40DA-A910-742374B952B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AACA-9F4F-4811-95AF-D116ED917487}">
      <dsp:nvSpPr>
        <dsp:cNvPr id="0" name=""/>
        <dsp:cNvSpPr/>
      </dsp:nvSpPr>
      <dsp:spPr>
        <a:xfrm>
          <a:off x="-6611327" y="-1011044"/>
          <a:ext cx="7868856" cy="7868856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FE14-B1BB-4679-A54B-591D12C311AA}">
      <dsp:nvSpPr>
        <dsp:cNvPr id="0" name=""/>
        <dsp:cNvSpPr/>
      </dsp:nvSpPr>
      <dsp:spPr>
        <a:xfrm>
          <a:off x="658026" y="449499"/>
          <a:ext cx="4587221" cy="899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95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Primera Infancia (embarazo) y niñas y niños menores de 2 años 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58026" y="449499"/>
        <a:ext cx="4587221" cy="899466"/>
      </dsp:txXfrm>
    </dsp:sp>
    <dsp:sp modelId="{28A1762F-5AB9-4BDD-AF06-C0C3DECE6C1D}">
      <dsp:nvSpPr>
        <dsp:cNvPr id="0" name=""/>
        <dsp:cNvSpPr/>
      </dsp:nvSpPr>
      <dsp:spPr>
        <a:xfrm>
          <a:off x="95859" y="337066"/>
          <a:ext cx="1124333" cy="11243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03D3-14BA-47CA-B117-A2FBE7860D71}">
      <dsp:nvSpPr>
        <dsp:cNvPr id="0" name=""/>
        <dsp:cNvSpPr/>
      </dsp:nvSpPr>
      <dsp:spPr>
        <a:xfrm>
          <a:off x="1173711" y="1798933"/>
          <a:ext cx="4071536" cy="899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95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Mujeres, Adolescentes y jóvenes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173711" y="1798933"/>
        <a:ext cx="4071536" cy="899466"/>
      </dsp:txXfrm>
    </dsp:sp>
    <dsp:sp modelId="{11047E46-6635-4D6F-BB11-BF950AEC5BFB}">
      <dsp:nvSpPr>
        <dsp:cNvPr id="0" name=""/>
        <dsp:cNvSpPr/>
      </dsp:nvSpPr>
      <dsp:spPr>
        <a:xfrm>
          <a:off x="611544" y="1686500"/>
          <a:ext cx="1124333" cy="11243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00035-0B20-44A2-B133-71C915E7DB66}">
      <dsp:nvSpPr>
        <dsp:cNvPr id="0" name=""/>
        <dsp:cNvSpPr/>
      </dsp:nvSpPr>
      <dsp:spPr>
        <a:xfrm>
          <a:off x="1173711" y="3148367"/>
          <a:ext cx="4071536" cy="899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95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Personas adultas mayores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173711" y="3148367"/>
        <a:ext cx="4071536" cy="899466"/>
      </dsp:txXfrm>
    </dsp:sp>
    <dsp:sp modelId="{21ECDF1A-5CE3-4302-950B-5749B9600359}">
      <dsp:nvSpPr>
        <dsp:cNvPr id="0" name=""/>
        <dsp:cNvSpPr/>
      </dsp:nvSpPr>
      <dsp:spPr>
        <a:xfrm>
          <a:off x="611544" y="3035934"/>
          <a:ext cx="1124333" cy="11243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BFA39-2DFB-47D5-B880-C0D79469BEA1}">
      <dsp:nvSpPr>
        <dsp:cNvPr id="0" name=""/>
        <dsp:cNvSpPr/>
      </dsp:nvSpPr>
      <dsp:spPr>
        <a:xfrm>
          <a:off x="658026" y="4497801"/>
          <a:ext cx="4587221" cy="899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95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entury Gothic" panose="020B0502020202020204" pitchFamily="34" charset="0"/>
              <a:ea typeface="+mn-ea"/>
              <a:cs typeface="+mn-cs"/>
            </a:rPr>
            <a:t>Personas con discapacidad</a:t>
          </a:r>
          <a:endParaRPr lang="es-MX" sz="20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58026" y="4497801"/>
        <a:ext cx="4587221" cy="899466"/>
      </dsp:txXfrm>
    </dsp:sp>
    <dsp:sp modelId="{499BE330-E683-4F63-8116-7C384963DF48}">
      <dsp:nvSpPr>
        <dsp:cNvPr id="0" name=""/>
        <dsp:cNvSpPr/>
      </dsp:nvSpPr>
      <dsp:spPr>
        <a:xfrm>
          <a:off x="95859" y="4385368"/>
          <a:ext cx="1124333" cy="112433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F5D4-62D2-4029-9565-DAD47351ACAD}">
      <dsp:nvSpPr>
        <dsp:cNvPr id="0" name=""/>
        <dsp:cNvSpPr/>
      </dsp:nvSpPr>
      <dsp:spPr>
        <a:xfrm>
          <a:off x="0" y="8618"/>
          <a:ext cx="2214246" cy="1207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Municipios</a:t>
          </a:r>
          <a:endParaRPr lang="es-SV" sz="2200" kern="1200" dirty="0">
            <a:latin typeface="Calibri" pitchFamily="34" charset="0"/>
          </a:endParaRPr>
        </a:p>
      </dsp:txBody>
      <dsp:txXfrm>
        <a:off x="0" y="8618"/>
        <a:ext cx="2214246" cy="1207800"/>
      </dsp:txXfrm>
    </dsp:sp>
    <dsp:sp modelId="{A784D167-E056-4EF1-8A0D-75E55E834D0B}">
      <dsp:nvSpPr>
        <dsp:cNvPr id="0" name=""/>
        <dsp:cNvSpPr/>
      </dsp:nvSpPr>
      <dsp:spPr>
        <a:xfrm>
          <a:off x="2214245" y="8618"/>
          <a:ext cx="442849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F570D-871F-45EF-898A-57493F93AB35}">
      <dsp:nvSpPr>
        <dsp:cNvPr id="0" name=""/>
        <dsp:cNvSpPr/>
      </dsp:nvSpPr>
      <dsp:spPr>
        <a:xfrm>
          <a:off x="2834234" y="8618"/>
          <a:ext cx="6022749" cy="1207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200" kern="1200" dirty="0" smtClean="0">
              <a:latin typeface="Calibri" pitchFamily="34" charset="0"/>
            </a:rPr>
            <a:t>Porcentaje de hogares ubicados en los estratos del 1 al 7 según el RUP.</a:t>
          </a:r>
          <a:endParaRPr lang="es-SV" sz="2200" kern="1200" dirty="0">
            <a:latin typeface="Calibri" pitchFamily="34" charset="0"/>
          </a:endParaRPr>
        </a:p>
      </dsp:txBody>
      <dsp:txXfrm>
        <a:off x="2834234" y="8618"/>
        <a:ext cx="6022749" cy="1207800"/>
      </dsp:txXfrm>
    </dsp:sp>
    <dsp:sp modelId="{F09955C8-16FE-4334-B4E4-529E92241866}">
      <dsp:nvSpPr>
        <dsp:cNvPr id="0" name=""/>
        <dsp:cNvSpPr/>
      </dsp:nvSpPr>
      <dsp:spPr>
        <a:xfrm>
          <a:off x="0" y="1436018"/>
          <a:ext cx="2214246" cy="1207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Familias</a:t>
          </a:r>
          <a:endParaRPr lang="es-SV" sz="2200" kern="1200" dirty="0">
            <a:latin typeface="Calibri" pitchFamily="34" charset="0"/>
          </a:endParaRPr>
        </a:p>
      </dsp:txBody>
      <dsp:txXfrm>
        <a:off x="0" y="1436018"/>
        <a:ext cx="2214246" cy="1207800"/>
      </dsp:txXfrm>
    </dsp:sp>
    <dsp:sp modelId="{7499874D-0112-4445-BC4A-D7C21474F492}">
      <dsp:nvSpPr>
        <dsp:cNvPr id="0" name=""/>
        <dsp:cNvSpPr/>
      </dsp:nvSpPr>
      <dsp:spPr>
        <a:xfrm>
          <a:off x="2214245" y="1436018"/>
          <a:ext cx="442849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B31FF-DD50-4834-9BEB-1D33F1B6F140}">
      <dsp:nvSpPr>
        <dsp:cNvPr id="0" name=""/>
        <dsp:cNvSpPr/>
      </dsp:nvSpPr>
      <dsp:spPr>
        <a:xfrm>
          <a:off x="2834234" y="1436018"/>
          <a:ext cx="6022749" cy="1207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200" kern="1200" dirty="0" smtClean="0">
              <a:latin typeface="Calibri" pitchFamily="34" charset="0"/>
            </a:rPr>
            <a:t>En el municipio priorizado, se incorporan los hogares ubicados en los estratos del 1 al 7 según el RUP.</a:t>
          </a:r>
          <a:endParaRPr lang="es-SV" sz="2200" kern="1200" dirty="0">
            <a:latin typeface="Calibri" pitchFamily="34" charset="0"/>
          </a:endParaRPr>
        </a:p>
      </dsp:txBody>
      <dsp:txXfrm>
        <a:off x="2834234" y="1436018"/>
        <a:ext cx="6022749" cy="1207800"/>
      </dsp:txXfrm>
    </dsp:sp>
    <dsp:sp modelId="{DC8971A2-FAC8-43C2-A83C-CCBFD150293C}">
      <dsp:nvSpPr>
        <dsp:cNvPr id="0" name=""/>
        <dsp:cNvSpPr/>
      </dsp:nvSpPr>
      <dsp:spPr>
        <a:xfrm>
          <a:off x="0" y="2863418"/>
          <a:ext cx="2214246" cy="1207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Personas</a:t>
          </a:r>
          <a:endParaRPr lang="es-SV" sz="2200" kern="1200" dirty="0">
            <a:latin typeface="Calibri" pitchFamily="34" charset="0"/>
          </a:endParaRPr>
        </a:p>
      </dsp:txBody>
      <dsp:txXfrm>
        <a:off x="0" y="2863418"/>
        <a:ext cx="2214246" cy="1207800"/>
      </dsp:txXfrm>
    </dsp:sp>
    <dsp:sp modelId="{B32029C0-AB39-4852-AEA3-7CB588C65192}">
      <dsp:nvSpPr>
        <dsp:cNvPr id="0" name=""/>
        <dsp:cNvSpPr/>
      </dsp:nvSpPr>
      <dsp:spPr>
        <a:xfrm>
          <a:off x="2214245" y="2863418"/>
          <a:ext cx="442849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F7F9C-F11A-4C93-819E-130C6FA49ED1}">
      <dsp:nvSpPr>
        <dsp:cNvPr id="0" name=""/>
        <dsp:cNvSpPr/>
      </dsp:nvSpPr>
      <dsp:spPr>
        <a:xfrm>
          <a:off x="2834234" y="2863418"/>
          <a:ext cx="6022749" cy="1207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200" kern="1200" dirty="0" smtClean="0">
              <a:latin typeface="Calibri" pitchFamily="34" charset="0"/>
            </a:rPr>
            <a:t>En el hogar priorizado ingresan las personas de acuerdo a los criterios de elegibilidad de cada componente.</a:t>
          </a:r>
          <a:endParaRPr lang="es-SV" sz="2200" kern="1200" dirty="0">
            <a:latin typeface="Calibri" pitchFamily="34" charset="0"/>
          </a:endParaRPr>
        </a:p>
      </dsp:txBody>
      <dsp:txXfrm>
        <a:off x="2834234" y="2863418"/>
        <a:ext cx="6022749" cy="1207800"/>
      </dsp:txXfrm>
    </dsp:sp>
    <dsp:sp modelId="{B6182F9B-F3CC-47A2-A464-7DB41BCA5E92}">
      <dsp:nvSpPr>
        <dsp:cNvPr id="0" name=""/>
        <dsp:cNvSpPr/>
      </dsp:nvSpPr>
      <dsp:spPr>
        <a:xfrm>
          <a:off x="0" y="4290818"/>
          <a:ext cx="2214246" cy="12078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>
              <a:latin typeface="Calibri" pitchFamily="34" charset="0"/>
            </a:rPr>
            <a:t>Infraestructura</a:t>
          </a:r>
          <a:endParaRPr lang="es-SV" sz="2200" kern="1200" dirty="0">
            <a:latin typeface="Calibri" pitchFamily="34" charset="0"/>
          </a:endParaRPr>
        </a:p>
      </dsp:txBody>
      <dsp:txXfrm>
        <a:off x="0" y="4290818"/>
        <a:ext cx="2214246" cy="1207800"/>
      </dsp:txXfrm>
    </dsp:sp>
    <dsp:sp modelId="{37B5A532-11F7-41A4-BFA2-C625D99F3167}">
      <dsp:nvSpPr>
        <dsp:cNvPr id="0" name=""/>
        <dsp:cNvSpPr/>
      </dsp:nvSpPr>
      <dsp:spPr>
        <a:xfrm>
          <a:off x="2214245" y="4290818"/>
          <a:ext cx="442849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C6A71-FB9D-40DA-A910-742374B952B1}">
      <dsp:nvSpPr>
        <dsp:cNvPr id="0" name=""/>
        <dsp:cNvSpPr/>
      </dsp:nvSpPr>
      <dsp:spPr>
        <a:xfrm>
          <a:off x="2834234" y="4290818"/>
          <a:ext cx="6022749" cy="1207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200" kern="1200" dirty="0" smtClean="0">
              <a:latin typeface="Calibri" pitchFamily="34" charset="0"/>
            </a:rPr>
            <a:t>Para agua potable y energía eléctrica se elaborará un catálogo de coberturas para la priorización.</a:t>
          </a:r>
          <a:endParaRPr lang="es-SV" sz="2200" kern="1200" dirty="0">
            <a:latin typeface="Calibri" pitchFamily="34" charset="0"/>
          </a:endParaRPr>
        </a:p>
      </dsp:txBody>
      <dsp:txXfrm>
        <a:off x="2834234" y="4290818"/>
        <a:ext cx="6022749" cy="120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4F808-FA55-4A9F-A779-BB260CB75FA0}" type="datetimeFigureOut">
              <a:rPr lang="es-SV" smtClean="0"/>
              <a:t>05/09/2017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69B0-3FCC-492C-A6C0-A5B5E531D552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7890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1" y="476672"/>
            <a:ext cx="7272808" cy="936104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2400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C0E7F8F-2A70-46CE-84CD-876E054E4F56}" type="datetimeFigureOut">
              <a:rPr lang="es-SV" smtClean="0"/>
              <a:t>05/09/2017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11E119F6-EF67-4569-A725-045E4B89E721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C0E7F8F-2A70-46CE-84CD-876E054E4F56}" type="datetimeFigureOut">
              <a:rPr lang="es-SV" smtClean="0"/>
              <a:t>05/09/2017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11E119F6-EF67-4569-A725-045E4B89E721}" type="slidenum">
              <a:rPr lang="es-SV" smtClean="0"/>
              <a:t>‹Nº›</a:t>
            </a:fld>
            <a:endParaRPr lang="es-S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3" y="-99232"/>
            <a:ext cx="1738327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FC7336-F476-4A7B-B85A-6FE439AC699F}" type="datetimeFigureOut">
              <a:rPr lang="es-SV" smtClean="0">
                <a:solidFill>
                  <a:srgbClr val="002395">
                    <a:tint val="75000"/>
                  </a:srgbClr>
                </a:solidFill>
              </a:rPr>
              <a:pPr/>
              <a:t>05/09/2017</a:t>
            </a:fld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00BDAC-11F4-4899-8923-54AA109EDA22}" type="slidenum">
              <a:rPr lang="es-SV" smtClean="0">
                <a:solidFill>
                  <a:srgbClr val="002395">
                    <a:tint val="75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00239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8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r="25004" b="3205"/>
          <a:stretch/>
        </p:blipFill>
        <p:spPr>
          <a:xfrm>
            <a:off x="0" y="-2954"/>
            <a:ext cx="5399584" cy="6860954"/>
          </a:xfrm>
          <a:prstGeom prst="rect">
            <a:avLst/>
          </a:prstGeom>
        </p:spPr>
      </p:pic>
      <p:sp>
        <p:nvSpPr>
          <p:cNvPr id="7" name="6 Rectángulo"/>
          <p:cNvSpPr/>
          <p:nvPr userDrawn="1"/>
        </p:nvSpPr>
        <p:spPr>
          <a:xfrm>
            <a:off x="3563888" y="4797152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2080" y="2808682"/>
            <a:ext cx="385192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4" r:id="rId3"/>
    <p:sldLayoutId id="2147483687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pension-basica-universal-fernanda-martinez-arcatao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pension-basica-universal-fernanda-martinez-arcatao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productos/agua-potable-antonia-hernandez-cancasque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centro-escolar-angela-echeverria-san-antonio-de-la-cruz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unidad-de-salud-doris-ardon-comalapa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productos/pension-basica-universal-fernanda-martinez-arcatao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4294967295"/>
          </p:nvPr>
        </p:nvSpPr>
        <p:spPr>
          <a:xfrm>
            <a:off x="4543979" y="6166925"/>
            <a:ext cx="4420509" cy="718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Ingeniera Gladis Eugenia Schmidt de Serpas</a:t>
            </a:r>
          </a:p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Presidenta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645024"/>
            <a:ext cx="7056784" cy="1252728"/>
          </a:xfrm>
        </p:spPr>
        <p:txBody>
          <a:bodyPr>
            <a:noAutofit/>
          </a:bodyPr>
          <a:lstStyle/>
          <a:p>
            <a:pPr algn="r"/>
            <a:r>
              <a:rPr lang="es-SV" sz="6600" b="1" dirty="0" smtClean="0">
                <a:solidFill>
                  <a:schemeClr val="tx2"/>
                </a:solidFill>
              </a:rPr>
              <a:t>Rendición de Cuentas FISDL</a:t>
            </a:r>
            <a:br>
              <a:rPr lang="es-SV" sz="6600" b="1" dirty="0" smtClean="0">
                <a:solidFill>
                  <a:schemeClr val="tx2"/>
                </a:solidFill>
              </a:rPr>
            </a:br>
            <a:r>
              <a:rPr lang="es-SV" sz="2000" b="1" dirty="0">
                <a:solidFill>
                  <a:schemeClr val="tx2"/>
                </a:solidFill>
              </a:rPr>
              <a:t/>
            </a:r>
            <a:br>
              <a:rPr lang="es-SV" sz="2000" b="1" dirty="0">
                <a:solidFill>
                  <a:schemeClr val="tx2"/>
                </a:solidFill>
              </a:rPr>
            </a:br>
            <a:r>
              <a:rPr lang="es-SV" sz="2400" b="1" dirty="0" smtClean="0">
                <a:solidFill>
                  <a:srgbClr val="002395"/>
                </a:solidFill>
                <a:cs typeface="Arial" pitchFamily="34" charset="0"/>
              </a:rPr>
              <a:t>Inversión en tres años de gestión </a:t>
            </a:r>
            <a:br>
              <a:rPr lang="es-SV" sz="2400" b="1" dirty="0" smtClean="0">
                <a:solidFill>
                  <a:srgbClr val="002395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rgbClr val="002395"/>
                </a:solidFill>
                <a:cs typeface="Arial" pitchFamily="34" charset="0"/>
              </a:rPr>
              <a:t>(</a:t>
            </a:r>
            <a:r>
              <a:rPr lang="es-SV" sz="1800" b="1" dirty="0">
                <a:solidFill>
                  <a:srgbClr val="002395"/>
                </a:solidFill>
                <a:cs typeface="Arial" pitchFamily="34" charset="0"/>
              </a:rPr>
              <a:t>junio 2014 – mayo 2017) </a:t>
            </a:r>
            <a:endParaRPr lang="es-SV" sz="2400" b="1" dirty="0">
              <a:solidFill>
                <a:srgbClr val="002395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347864" y="5013176"/>
            <a:ext cx="56166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03848" y="4264504"/>
            <a:ext cx="5796136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Principales Resultados</a:t>
            </a:r>
            <a:r>
              <a:rPr lang="es-SV" sz="6000" b="1" dirty="0" smtClean="0">
                <a:solidFill>
                  <a:schemeClr val="tx2"/>
                </a:solidFill>
              </a:rPr>
              <a:t/>
            </a:r>
            <a:br>
              <a:rPr lang="es-SV" sz="6000" b="1" dirty="0" smtClean="0">
                <a:solidFill>
                  <a:schemeClr val="tx2"/>
                </a:solidFill>
              </a:rPr>
            </a:br>
            <a:endParaRPr lang="es-SV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-27384"/>
            <a:ext cx="410445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Transferencias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monetarias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202" y="4365104"/>
            <a:ext cx="51998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US$6.14</a:t>
            </a:r>
          </a:p>
          <a:p>
            <a:pPr algn="ctr"/>
            <a:r>
              <a:rPr lang="es-SV" sz="4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 entregados</a:t>
            </a:r>
            <a:endParaRPr lang="es-SV" sz="72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3863">
            <a:off x="5764253" y="868958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62218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Transferencias monetarias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Flecha derecha 34"/>
          <p:cNvSpPr/>
          <p:nvPr/>
        </p:nvSpPr>
        <p:spPr>
          <a:xfrm>
            <a:off x="107504" y="1988840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5" name="Flecha derecha 35"/>
          <p:cNvSpPr/>
          <p:nvPr/>
        </p:nvSpPr>
        <p:spPr>
          <a:xfrm>
            <a:off x="107504" y="2708920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6"/>
          <p:cNvSpPr/>
          <p:nvPr/>
        </p:nvSpPr>
        <p:spPr>
          <a:xfrm>
            <a:off x="107504" y="3356992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7"/>
          <p:cNvSpPr/>
          <p:nvPr/>
        </p:nvSpPr>
        <p:spPr>
          <a:xfrm>
            <a:off x="107504" y="4077072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8"/>
          <p:cNvSpPr/>
          <p:nvPr/>
        </p:nvSpPr>
        <p:spPr>
          <a:xfrm>
            <a:off x="107504" y="4725144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9"/>
          <p:cNvSpPr/>
          <p:nvPr/>
        </p:nvSpPr>
        <p:spPr>
          <a:xfrm>
            <a:off x="107504" y="5445224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40"/>
          <p:cNvSpPr/>
          <p:nvPr/>
        </p:nvSpPr>
        <p:spPr>
          <a:xfrm>
            <a:off x="107504" y="6165304"/>
            <a:ext cx="504056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08830"/>
              </p:ext>
            </p:extLst>
          </p:nvPr>
        </p:nvGraphicFramePr>
        <p:xfrm>
          <a:off x="683567" y="1340771"/>
          <a:ext cx="8208913" cy="5328586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4464497"/>
                <a:gridCol w="2016224"/>
                <a:gridCol w="1728192"/>
              </a:tblGrid>
              <a:tr h="65305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Tipo de Transferencias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Participantes</a:t>
                      </a:r>
                      <a:endParaRPr lang="es-SV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Pensión Básica</a:t>
                      </a:r>
                      <a:r>
                        <a:rPr lang="es-SV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Universal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$3,621,215.09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2,080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Bono Salud/Educación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rural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$1,947,074.76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3,468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Veteranos de Guerra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$466,500.00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273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5718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Transferencia</a:t>
                      </a:r>
                      <a:r>
                        <a:rPr lang="es-SV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monetaria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Indemnizatoria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víctimas de graves violaciones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$45,660.00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433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Apoyo Familiar CSR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$43,867.14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Seguimiento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Pensión Básica</a:t>
                      </a:r>
                      <a:r>
                        <a:rPr lang="es-SV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Universal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$14,623.99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53058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$6,138,940.97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6,254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Transferencias monetarias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30223" y="159571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339751" y="5115381"/>
            <a:ext cx="3888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Fernanda Martínez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Pensión Básica Universal</a:t>
            </a:r>
          </a:p>
          <a:p>
            <a:r>
              <a:rPr lang="es-SV" sz="2000" dirty="0" err="1" smtClean="0">
                <a:solidFill>
                  <a:schemeClr val="tx1"/>
                </a:solidFill>
              </a:rPr>
              <a:t>Arcatao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18" y="2067751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4" action="ppaction://hlinkfile"/>
          </p:cNvPr>
          <p:cNvSpPr/>
          <p:nvPr/>
        </p:nvSpPr>
        <p:spPr>
          <a:xfrm>
            <a:off x="2699792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3845625" y="3372163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6838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9267"/>
            <a:ext cx="446449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Asistencia técnica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1631">
            <a:off x="5167694" y="-853459"/>
            <a:ext cx="4645161" cy="44897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3933056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US$680 </a:t>
            </a:r>
          </a:p>
          <a:p>
            <a:pPr algn="ctr"/>
            <a:r>
              <a:rPr lang="es-SV" sz="4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5877272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600" b="1" dirty="0" smtClean="0">
                <a:solidFill>
                  <a:schemeClr val="tx2"/>
                </a:solidFill>
              </a:rPr>
              <a:t>En los 33 municipios del departamento con la ejecución de 287 proyectos</a:t>
            </a:r>
          </a:p>
        </p:txBody>
      </p:sp>
    </p:spTree>
    <p:extLst>
      <p:ext uri="{BB962C8B-B14F-4D97-AF65-F5344CB8AC3E}">
        <p14:creationId xmlns:p14="http://schemas.microsoft.com/office/powerpoint/2010/main" val="17017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50219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Asistencia </a:t>
            </a:r>
            <a:r>
              <a:rPr lang="es-SV" sz="4000" b="1" dirty="0">
                <a:solidFill>
                  <a:schemeClr val="tx2"/>
                </a:solidFill>
                <a:ea typeface="+mn-ea"/>
                <a:cs typeface="Arial" pitchFamily="34" charset="0"/>
              </a:rPr>
              <a:t>t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écnica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Flecha derecha 34"/>
          <p:cNvSpPr/>
          <p:nvPr/>
        </p:nvSpPr>
        <p:spPr>
          <a:xfrm>
            <a:off x="179512" y="314096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179512" y="436510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179512" y="537321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58633"/>
              </p:ext>
            </p:extLst>
          </p:nvPr>
        </p:nvGraphicFramePr>
        <p:xfrm>
          <a:off x="827584" y="1772818"/>
          <a:ext cx="7776864" cy="4176462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3960440"/>
                <a:gridCol w="1584176"/>
                <a:gridCol w="2232248"/>
              </a:tblGrid>
              <a:tr h="87925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Tipo de asistencia técnica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538697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Componente de Asistencia </a:t>
                      </a:r>
                      <a:r>
                        <a:rPr lang="es-SV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Técnica </a:t>
                      </a:r>
                      <a:r>
                        <a:rPr lang="es-SV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del PFGL (C2)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$673,913.93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Población </a:t>
                      </a:r>
                      <a:r>
                        <a:rPr lang="es-SV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los 33 municipios</a:t>
                      </a:r>
                    </a:p>
                  </a:txBody>
                  <a:tcPr anchor="ctr"/>
                </a:tc>
              </a:tr>
              <a:tr h="879255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Consultorías</a:t>
                      </a:r>
                      <a:endParaRPr lang="es-SV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$5,680.28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anchor="ctr"/>
                </a:tc>
              </a:tr>
              <a:tr h="879255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$679,594.21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9267"/>
            <a:ext cx="4464496" cy="172354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Emprendimientos Solidarios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2155">
            <a:off x="4728142" y="2185219"/>
            <a:ext cx="4645161" cy="448971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324544" y="364502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US$ 226 </a:t>
            </a:r>
          </a:p>
          <a:p>
            <a:pPr algn="ctr"/>
            <a:r>
              <a:rPr lang="es-SV" sz="4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8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6512" y="566124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199 personas beneficiadas con </a:t>
            </a:r>
            <a:r>
              <a:rPr lang="es-SV" sz="2400" b="1" dirty="0">
                <a:solidFill>
                  <a:schemeClr val="tx2"/>
                </a:solidFill>
              </a:rPr>
              <a:t>el fortalecimiento de </a:t>
            </a:r>
            <a:r>
              <a:rPr lang="es-SV" sz="2400" b="1" dirty="0" smtClean="0">
                <a:solidFill>
                  <a:schemeClr val="tx2"/>
                </a:solidFill>
              </a:rPr>
              <a:t>varias iniciativas emprendedoras en los municipios de Comalapa y Nombre de Jesús</a:t>
            </a:r>
          </a:p>
        </p:txBody>
      </p:sp>
    </p:spTree>
    <p:extLst>
      <p:ext uri="{BB962C8B-B14F-4D97-AF65-F5344CB8AC3E}">
        <p14:creationId xmlns:p14="http://schemas.microsoft.com/office/powerpoint/2010/main" val="10072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1103277" y="2813794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Emprendimientos Solidarios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611560" y="5131189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Carolina Galdámez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Granja de Pollos La Alianza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Comalapa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13992" y="1671646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82" y="2975500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980712" y="2516776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9390240" y="6036439"/>
            <a:ext cx="3888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Fernanda Martínez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Pensión Básica Universal</a:t>
            </a:r>
          </a:p>
          <a:p>
            <a:r>
              <a:rPr lang="es-SV" sz="2000" dirty="0" err="1" smtClean="0">
                <a:solidFill>
                  <a:schemeClr val="tx1"/>
                </a:solidFill>
              </a:rPr>
              <a:t>Arcatao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18" y="2067751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4" action="ppaction://hlinkfile"/>
          </p:cNvPr>
          <p:cNvSpPr/>
          <p:nvPr/>
        </p:nvSpPr>
        <p:spPr>
          <a:xfrm>
            <a:off x="9750281" y="3733532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10896114" y="4293221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4997471" y="2794209"/>
            <a:ext cx="3059832" cy="2016224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4644008" y="5111604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Antonia León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Artesanías Innovadoras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Comalapa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108186" y="1652061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2</a:t>
            </a:r>
            <a:endParaRPr lang="es-SV" sz="8000" b="1" dirty="0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6" y="2955915"/>
            <a:ext cx="1692811" cy="16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4032448" cy="1746632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Agua </a:t>
            </a:r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p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otable y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s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aneamiento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5251">
            <a:off x="4799155" y="1956969"/>
            <a:ext cx="4645161" cy="448971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496" y="5733256"/>
            <a:ext cx="73794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>
                <a:solidFill>
                  <a:schemeClr val="tx2"/>
                </a:solidFill>
              </a:rPr>
              <a:t>Más de 230 familias cuentan con acceso a agua potable y más de 160 familias tendrán acceso a este servicio con proyectos que están en ejecución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92" y="4020160"/>
            <a:ext cx="5075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US$2.32 </a:t>
            </a:r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3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62218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Agua potable y saneamiento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48977"/>
              </p:ext>
            </p:extLst>
          </p:nvPr>
        </p:nvGraphicFramePr>
        <p:xfrm>
          <a:off x="1115616" y="1628800"/>
          <a:ext cx="7200800" cy="4968554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407286"/>
                <a:gridCol w="1597838"/>
                <a:gridCol w="1597838"/>
                <a:gridCol w="1597838"/>
              </a:tblGrid>
              <a:tr h="623646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 smtClean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Beneficiarios</a:t>
                      </a:r>
                      <a:endParaRPr lang="es-SV" sz="20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Estatus</a:t>
                      </a:r>
                      <a:endParaRPr lang="es-SV" sz="20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364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Agua Caliente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$454,629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</a:tr>
              <a:tr h="62364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Cancasque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$638,954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</a:tr>
              <a:tr h="62364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Comalapa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$1,047,577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ejecución</a:t>
                      </a:r>
                    </a:p>
                  </a:txBody>
                  <a:tcPr anchor="ctr"/>
                </a:tc>
              </a:tr>
              <a:tr h="109138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San Antonio Los Ranchos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$60,454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</a:tr>
              <a:tr h="758944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San Francisco Morazán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$114,009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</a:tr>
              <a:tr h="623646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$2,315,623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4,778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Flecha derecha 34"/>
          <p:cNvSpPr/>
          <p:nvPr/>
        </p:nvSpPr>
        <p:spPr>
          <a:xfrm>
            <a:off x="395536" y="234888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4"/>
          <p:cNvSpPr/>
          <p:nvPr/>
        </p:nvSpPr>
        <p:spPr>
          <a:xfrm>
            <a:off x="395536" y="299699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4"/>
          <p:cNvSpPr/>
          <p:nvPr/>
        </p:nvSpPr>
        <p:spPr>
          <a:xfrm>
            <a:off x="395536" y="357305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34"/>
          <p:cNvSpPr/>
          <p:nvPr/>
        </p:nvSpPr>
        <p:spPr>
          <a:xfrm>
            <a:off x="395536" y="436514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Flecha derecha 34"/>
          <p:cNvSpPr/>
          <p:nvPr/>
        </p:nvSpPr>
        <p:spPr>
          <a:xfrm>
            <a:off x="395536" y="544526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3" name="Flecha derecha 34"/>
          <p:cNvSpPr/>
          <p:nvPr/>
        </p:nvSpPr>
        <p:spPr>
          <a:xfrm>
            <a:off x="395536" y="609329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844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1" y="221449"/>
            <a:ext cx="7272808" cy="144655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>
                <a:solidFill>
                  <a:schemeClr val="tx2"/>
                </a:solidFill>
                <a:ea typeface="+mn-ea"/>
                <a:cs typeface="Arial" pitchFamily="34" charset="0"/>
              </a:rPr>
              <a:t>Pensamiento Estratégico </a:t>
            </a: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2014 - 2019</a:t>
            </a:r>
            <a:endParaRPr lang="es-SV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15 Rectángulo"/>
          <p:cNvSpPr/>
          <p:nvPr/>
        </p:nvSpPr>
        <p:spPr>
          <a:xfrm>
            <a:off x="755576" y="2640176"/>
            <a:ext cx="7488831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SV" sz="2400" dirty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Mejorar la calidad de vida de las personas en condición de pobreza y vulnerabilidad, impulsando procesos de desarrollo local </a:t>
            </a:r>
            <a:r>
              <a:rPr lang="es-SV" sz="2400" dirty="0" smtClean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sostenible.</a:t>
            </a:r>
            <a:endParaRPr lang="es-SV" sz="24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2136120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 smtClean="0">
                <a:solidFill>
                  <a:schemeClr val="tx2"/>
                </a:solidFill>
                <a:latin typeface="+mj-lt"/>
              </a:rPr>
              <a:t>MISIÓN</a:t>
            </a:r>
            <a:endParaRPr lang="es-SV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2258" y="4512384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b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s-SV" sz="2800" b="1" dirty="0" smtClean="0">
                <a:solidFill>
                  <a:schemeClr val="tx2"/>
                </a:solidFill>
                <a:latin typeface="+mj-lt"/>
              </a:rPr>
              <a:t>ISIÓN</a:t>
            </a:r>
            <a:endParaRPr lang="es-SV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15 Rectángulo"/>
          <p:cNvSpPr/>
          <p:nvPr/>
        </p:nvSpPr>
        <p:spPr>
          <a:xfrm>
            <a:off x="755576" y="5013176"/>
            <a:ext cx="7488831" cy="1440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SV" sz="2400" dirty="0" smtClean="0">
                <a:solidFill>
                  <a:srgbClr val="1F497D"/>
                </a:solidFill>
                <a:effectLst/>
                <a:latin typeface="+mj-lt"/>
                <a:ea typeface="Calibri"/>
                <a:cs typeface="Times New Roman"/>
              </a:rPr>
              <a:t>Ser la institución referente en la implementación de iniciativas para el desarrollo local.</a:t>
            </a:r>
            <a:endParaRPr lang="es-SV" sz="24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>
            <a:hlinkClick r:id="rId2" action="ppaction://hlinkfile"/>
          </p:cNvPr>
          <p:cNvSpPr/>
          <p:nvPr/>
        </p:nvSpPr>
        <p:spPr>
          <a:xfrm>
            <a:off x="827584" y="2832103"/>
            <a:ext cx="3168352" cy="2016224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Agua potable y saneamiento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30927" y="159571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2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314696" y="5091284"/>
            <a:ext cx="4248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Antonia Hernández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Introducción de agua potable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San José </a:t>
            </a:r>
            <a:r>
              <a:rPr lang="es-SV" sz="2000" dirty="0" err="1" smtClean="0">
                <a:solidFill>
                  <a:schemeClr val="tx1"/>
                </a:solidFill>
              </a:rPr>
              <a:t>Cancasque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02" y="2938786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2" action="ppaction://hlinkfile"/>
          </p:cNvPr>
          <p:cNvSpPr/>
          <p:nvPr/>
        </p:nvSpPr>
        <p:spPr>
          <a:xfrm>
            <a:off x="4800496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5946329" y="3372163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2058015" y="161534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341784" y="5110913"/>
            <a:ext cx="4248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Miguel Guerrero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Mejoramiento sistema agua potable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San José </a:t>
            </a:r>
            <a:r>
              <a:rPr lang="es-SV" sz="2000" dirty="0" err="1" smtClean="0">
                <a:solidFill>
                  <a:schemeClr val="tx1"/>
                </a:solidFill>
              </a:rPr>
              <a:t>Cancasque</a:t>
            </a:r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30489" y="313492"/>
            <a:ext cx="4464496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Electrificación</a:t>
            </a: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/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08" y="476672"/>
            <a:ext cx="4645161" cy="448971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180528" y="5613047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33 familias con acceso a </a:t>
            </a:r>
            <a:r>
              <a:rPr lang="es-SV" sz="2400" b="1" dirty="0">
                <a:solidFill>
                  <a:schemeClr val="tx2"/>
                </a:solidFill>
              </a:rPr>
              <a:t>electrificación </a:t>
            </a:r>
            <a:r>
              <a:rPr lang="es-SV" sz="2400" b="1" dirty="0" smtClean="0">
                <a:solidFill>
                  <a:schemeClr val="tx2"/>
                </a:solidFill>
              </a:rPr>
              <a:t>y 68 </a:t>
            </a:r>
            <a:r>
              <a:rPr lang="es-SV" sz="2400" b="1" dirty="0">
                <a:solidFill>
                  <a:schemeClr val="tx2"/>
                </a:solidFill>
              </a:rPr>
              <a:t>familias tendrán acceso a este servicio con proyectos que están en </a:t>
            </a:r>
            <a:r>
              <a:rPr lang="es-SV" sz="2400" b="1" dirty="0" smtClean="0">
                <a:solidFill>
                  <a:schemeClr val="tx2"/>
                </a:solidFill>
              </a:rPr>
              <a:t>ejecución</a:t>
            </a:r>
            <a:endParaRPr lang="es-SV" sz="2400" b="1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17046" y="350100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US$144 </a:t>
            </a:r>
            <a:r>
              <a:rPr lang="es-SV" sz="5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5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6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62218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Electrificación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01482"/>
              </p:ext>
            </p:extLst>
          </p:nvPr>
        </p:nvGraphicFramePr>
        <p:xfrm>
          <a:off x="800698" y="1484784"/>
          <a:ext cx="8136907" cy="4946141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043110"/>
                <a:gridCol w="1584176"/>
                <a:gridCol w="1584176"/>
                <a:gridCol w="1557293"/>
                <a:gridCol w="1368152"/>
              </a:tblGrid>
              <a:tr h="10680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1" i="0" u="none" strike="noStrike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Estatus</a:t>
                      </a:r>
                      <a:endParaRPr lang="es-SV" sz="2000" b="1" i="0" u="none" strike="noStrike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Cantidad </a:t>
                      </a:r>
                      <a:r>
                        <a:rPr lang="es-SV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 proyectos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Nombre de Jesús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$20,000.00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  <a:tr h="530688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Ojos de Agua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$18,126.92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Finalizado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  <a:tr h="93891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San Antonio Los Ranchos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$41,102.87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ejecución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  <a:tr h="93891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San Francisco Morazán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$65,258.67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 ejecución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  <a:tr h="93891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$144,488.46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lecha derecha 34"/>
          <p:cNvSpPr/>
          <p:nvPr/>
        </p:nvSpPr>
        <p:spPr>
          <a:xfrm>
            <a:off x="107504" y="270892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121595" y="324900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121595" y="400506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6"/>
          <p:cNvSpPr/>
          <p:nvPr/>
        </p:nvSpPr>
        <p:spPr>
          <a:xfrm>
            <a:off x="107504" y="472518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6"/>
          <p:cNvSpPr/>
          <p:nvPr/>
        </p:nvSpPr>
        <p:spPr>
          <a:xfrm>
            <a:off x="107504" y="566124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0509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3" name="2 Rectángulo"/>
          <p:cNvSpPr/>
          <p:nvPr/>
        </p:nvSpPr>
        <p:spPr>
          <a:xfrm>
            <a:off x="-36512" y="583836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Más de 6 mil personas beneficiadas con 1.21 km de caminos mejorados</a:t>
            </a:r>
            <a:r>
              <a:rPr lang="es-SV" sz="2400" b="1" dirty="0">
                <a:solidFill>
                  <a:schemeClr val="tx2"/>
                </a:solidFill>
              </a:rPr>
              <a:t> </a:t>
            </a:r>
            <a:r>
              <a:rPr lang="es-SV" sz="2400" b="1" dirty="0" smtClean="0">
                <a:solidFill>
                  <a:schemeClr val="tx2"/>
                </a:solidFill>
              </a:rPr>
              <a:t>y la adecuación de una agencia CENTA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496" y="3773939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US$ 548 </a:t>
            </a:r>
            <a:r>
              <a:rPr lang="es-SV" sz="5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5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563">
            <a:off x="4155185" y="-414875"/>
            <a:ext cx="4645161" cy="4489713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25720" y="213464"/>
            <a:ext cx="5436096" cy="12464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productiva,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caminos y puentes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54498"/>
            <a:ext cx="7488832" cy="120032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productiva, caminos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y puentes </a:t>
            </a:r>
            <a:r>
              <a:rPr lang="es-SV" sz="2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-</a:t>
            </a: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 </a:t>
            </a: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Flecha derecha 35"/>
          <p:cNvSpPr/>
          <p:nvPr/>
        </p:nvSpPr>
        <p:spPr>
          <a:xfrm>
            <a:off x="179512" y="198884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179512" y="270892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7"/>
          <p:cNvSpPr/>
          <p:nvPr/>
        </p:nvSpPr>
        <p:spPr>
          <a:xfrm>
            <a:off x="179512" y="342900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47577"/>
              </p:ext>
            </p:extLst>
          </p:nvPr>
        </p:nvGraphicFramePr>
        <p:xfrm>
          <a:off x="827584" y="1340768"/>
          <a:ext cx="8136904" cy="539496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304256"/>
                <a:gridCol w="1440160"/>
                <a:gridCol w="1584176"/>
                <a:gridCol w="2808312"/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Resultado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Arcatao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$168,949.31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1,723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540 metros lineales de calle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mejorada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Chalatenango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$4,416.10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Carpeta técnica finalizada para reparación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agencia CENTA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 Carrizal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$20,000.00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 metros lineales de calle concreteada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 Palma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$80,274.59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Agencia CENTA reparada y adecuada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Nueva Concepción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$2,936.48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Carpeta técnica en proceso de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elaboración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 reparación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agencia</a:t>
                      </a:r>
                      <a:r>
                        <a:rPr lang="es-SV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CENTA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Ojos de Agua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$271,052.76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570 metros lineales de calle pavimentada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$547,629.24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6,687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lecha derecha 37"/>
          <p:cNvSpPr/>
          <p:nvPr/>
        </p:nvSpPr>
        <p:spPr>
          <a:xfrm>
            <a:off x="179512" y="4149120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37"/>
          <p:cNvSpPr/>
          <p:nvPr/>
        </p:nvSpPr>
        <p:spPr>
          <a:xfrm>
            <a:off x="179512" y="494120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Flecha derecha 37"/>
          <p:cNvSpPr/>
          <p:nvPr/>
        </p:nvSpPr>
        <p:spPr>
          <a:xfrm>
            <a:off x="179512" y="580530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3" name="Flecha derecha 37"/>
          <p:cNvSpPr/>
          <p:nvPr/>
        </p:nvSpPr>
        <p:spPr>
          <a:xfrm>
            <a:off x="179512" y="6381368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065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28276"/>
            <a:ext cx="4176464" cy="150810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para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el desarrollo social</a:t>
            </a:r>
            <a:b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906" y="5612467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solidFill>
                  <a:schemeClr val="tx2"/>
                </a:solidFill>
              </a:rPr>
              <a:t>Más de 60 mil personas beneficiadas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504" y="362916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US$492 </a:t>
            </a:r>
          </a:p>
          <a:p>
            <a:pPr algn="ctr"/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8817">
            <a:off x="4615404" y="1384304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54496"/>
            <a:ext cx="7776864" cy="120032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6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para el desarrollo social </a:t>
            </a:r>
            <a:r>
              <a:rPr lang="es-SV" sz="2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- </a:t>
            </a: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Flecha derecha 34"/>
          <p:cNvSpPr/>
          <p:nvPr/>
        </p:nvSpPr>
        <p:spPr>
          <a:xfrm>
            <a:off x="323528" y="2924945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Flecha derecha 35"/>
          <p:cNvSpPr/>
          <p:nvPr/>
        </p:nvSpPr>
        <p:spPr>
          <a:xfrm>
            <a:off x="344920" y="4149081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6"/>
          <p:cNvSpPr/>
          <p:nvPr/>
        </p:nvSpPr>
        <p:spPr>
          <a:xfrm>
            <a:off x="344920" y="5013177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7"/>
          <p:cNvSpPr/>
          <p:nvPr/>
        </p:nvSpPr>
        <p:spPr>
          <a:xfrm>
            <a:off x="344920" y="5805265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29568"/>
              </p:ext>
            </p:extLst>
          </p:nvPr>
        </p:nvGraphicFramePr>
        <p:xfrm>
          <a:off x="935089" y="1628802"/>
          <a:ext cx="7957391" cy="4680518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4284983"/>
                <a:gridCol w="1800200"/>
                <a:gridCol w="1872208"/>
              </a:tblGrid>
              <a:tr h="7158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 dirty="0">
                          <a:effectLst/>
                          <a:latin typeface="Calibri" pitchFamily="34" charset="0"/>
                        </a:rPr>
                        <a:t>Tipo de Infraestructura</a:t>
                      </a:r>
                      <a:endParaRPr lang="es-SV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20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2000" u="none" strike="noStrike">
                          <a:effectLst/>
                          <a:latin typeface="Calibri" pitchFamily="34" charset="0"/>
                        </a:rPr>
                        <a:t>Beneficiarios</a:t>
                      </a:r>
                      <a:endParaRPr lang="es-SV" sz="20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26649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  <a:latin typeface="Calibri" pitchFamily="34" charset="0"/>
                        </a:rPr>
                        <a:t>Componente de Infraestructura del PFGL (C1)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$373,157.18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51,572</a:t>
                      </a:r>
                    </a:p>
                  </a:txBody>
                  <a:tcPr anchor="ctr"/>
                </a:tc>
              </a:tr>
              <a:tr h="126649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Adecuación de espacios para personas adultas mayores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$79,085.39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1,624</a:t>
                      </a:r>
                    </a:p>
                  </a:txBody>
                  <a:tcPr anchor="ctr"/>
                </a:tc>
              </a:tr>
              <a:tr h="715844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Infraestructura comunitaria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$40,000.00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6,995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715844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$492,242.57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60,191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54564"/>
            <a:ext cx="3816424" cy="1600438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en educación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766355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Más de 5 mil personas beneficiadas con 10 centros escolares mejorados  y/o ampliados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496" y="4110374"/>
            <a:ext cx="4968552" cy="147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s-SV" sz="6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US$1.63 </a:t>
            </a:r>
            <a:r>
              <a:rPr lang="es-SV" sz="44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 invertidos</a:t>
            </a:r>
            <a:endParaRPr lang="es-SV" sz="44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7618">
            <a:off x="5705803" y="1019710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86605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en educación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Flecha derecha 34"/>
          <p:cNvSpPr/>
          <p:nvPr/>
        </p:nvSpPr>
        <p:spPr>
          <a:xfrm>
            <a:off x="323528" y="213285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Flecha derecha 34"/>
          <p:cNvSpPr/>
          <p:nvPr/>
        </p:nvSpPr>
        <p:spPr>
          <a:xfrm>
            <a:off x="323528" y="256490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4"/>
          <p:cNvSpPr/>
          <p:nvPr/>
        </p:nvSpPr>
        <p:spPr>
          <a:xfrm>
            <a:off x="323528" y="299695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4"/>
          <p:cNvSpPr/>
          <p:nvPr/>
        </p:nvSpPr>
        <p:spPr>
          <a:xfrm>
            <a:off x="323528" y="357301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1763"/>
              </p:ext>
            </p:extLst>
          </p:nvPr>
        </p:nvGraphicFramePr>
        <p:xfrm>
          <a:off x="971600" y="1196752"/>
          <a:ext cx="8064897" cy="5022568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664296"/>
                <a:gridCol w="1584176"/>
                <a:gridCol w="1426825"/>
                <a:gridCol w="2389600"/>
              </a:tblGrid>
              <a:tr h="8821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Beneficiaros</a:t>
                      </a:r>
                      <a:endParaRPr lang="es-SV" sz="18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Cantidad de Centros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Escolares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mejorados y/o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ampliados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Azacualpa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$393,741.15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1,377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2 mejoramientos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Cancasque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$185,411.55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327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1 mejoramiento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710073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La Palma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$7,500.00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2,000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Carpeta técnica en formulación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Las Vueltas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$61,511.63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30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1mejoramiento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Nombre de Jesús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$202,191.39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245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1 mejoramiento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San Antonio de La Cruz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$269,205.26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229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1 ampliado</a:t>
                      </a:r>
                      <a:r>
                        <a:rPr lang="es-SV" sz="1800" u="none" strike="noStrike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86079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San Ignacio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$508,149.10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940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2 mejoramientos y 1 ampliación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San Luis del Carmen *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$971.16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22</a:t>
                      </a:r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 smtClean="0">
                          <a:effectLst/>
                          <a:latin typeface="Calibri" pitchFamily="34" charset="0"/>
                        </a:rPr>
                        <a:t>1 mejoramiento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92045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1800" b="0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u="none" strike="noStrike">
                          <a:effectLst/>
                          <a:latin typeface="Calibri" pitchFamily="34" charset="0"/>
                        </a:rPr>
                        <a:t>$1,628,681</a:t>
                      </a:r>
                      <a:endParaRPr lang="es-SV" sz="1800" b="0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5,170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u="none" strike="noStrike" dirty="0">
                          <a:effectLst/>
                          <a:latin typeface="Calibri" pitchFamily="34" charset="0"/>
                        </a:rPr>
                        <a:t>10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Flecha derecha 34"/>
          <p:cNvSpPr/>
          <p:nvPr/>
        </p:nvSpPr>
        <p:spPr>
          <a:xfrm>
            <a:off x="323528" y="393301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Flecha derecha 34"/>
          <p:cNvSpPr/>
          <p:nvPr/>
        </p:nvSpPr>
        <p:spPr>
          <a:xfrm>
            <a:off x="323528" y="4324821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3" name="Flecha derecha 34"/>
          <p:cNvSpPr/>
          <p:nvPr/>
        </p:nvSpPr>
        <p:spPr>
          <a:xfrm>
            <a:off x="323528" y="4900751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4" name="Flecha derecha 34"/>
          <p:cNvSpPr/>
          <p:nvPr/>
        </p:nvSpPr>
        <p:spPr>
          <a:xfrm>
            <a:off x="323528" y="538460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5" name="Flecha derecha 34"/>
          <p:cNvSpPr/>
          <p:nvPr/>
        </p:nvSpPr>
        <p:spPr>
          <a:xfrm>
            <a:off x="323528" y="5769877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043608" y="6489360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 smtClean="0">
                <a:latin typeface="Calibri" pitchFamily="34" charset="0"/>
              </a:rPr>
              <a:t>* Liquidado en septiembre de 2014</a:t>
            </a:r>
            <a:endParaRPr lang="es-SV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Infraestructura en educación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30223" y="159571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339751" y="5115381"/>
            <a:ext cx="3888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Ángela Echeverría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Centro Escolar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San Antonio de La Cruz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18" y="2067751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4" action="ppaction://hlinkfile"/>
          </p:cNvPr>
          <p:cNvSpPr/>
          <p:nvPr/>
        </p:nvSpPr>
        <p:spPr>
          <a:xfrm>
            <a:off x="2699792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3845625" y="3372163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6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19370" y="260648"/>
            <a:ext cx="7668344" cy="1323439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FISDL en tres años de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gestión </a:t>
            </a:r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(junio 2014 – mayo 2017) </a:t>
            </a:r>
            <a:endParaRPr lang="es-SV" sz="32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18458" y="1772816"/>
            <a:ext cx="914400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2000" b="1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ts val="9200"/>
              </a:lnSpc>
            </a:pPr>
            <a:r>
              <a:rPr lang="es-SV" sz="8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US$208.17 </a:t>
            </a:r>
          </a:p>
          <a:p>
            <a:pPr algn="ctr">
              <a:lnSpc>
                <a:spcPts val="9200"/>
              </a:lnSpc>
            </a:pPr>
            <a:r>
              <a:rPr lang="es-SV" sz="88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millones</a:t>
            </a:r>
            <a:endParaRPr lang="es-SV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4437112"/>
            <a:ext cx="91440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1100" b="1" dirty="0" smtClean="0">
              <a:solidFill>
                <a:srgbClr val="0023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algn="ctr">
              <a:lnSpc>
                <a:spcPts val="5200"/>
              </a:lnSpc>
            </a:pPr>
            <a:r>
              <a:rPr lang="es-SV" sz="5400" b="1" dirty="0" smtClean="0">
                <a:solidFill>
                  <a:srgbClr val="002395"/>
                </a:solidFill>
                <a:ea typeface="Calibri"/>
                <a:cs typeface="Times New Roman"/>
              </a:rPr>
              <a:t>Inversión Nacional para </a:t>
            </a:r>
            <a:r>
              <a:rPr lang="es-SV" sz="5400" b="1" dirty="0">
                <a:solidFill>
                  <a:srgbClr val="002395"/>
                </a:solidFill>
                <a:ea typeface="Calibri"/>
                <a:cs typeface="Times New Roman"/>
              </a:rPr>
              <a:t>el Buen Vivir</a:t>
            </a:r>
            <a:endParaRPr lang="es-SV" sz="1050" b="1" dirty="0" smtClean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4906">
            <a:off x="6571211" y="4613144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60" y="3668831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US$767 </a:t>
            </a:r>
          </a:p>
          <a:p>
            <a:pPr algn="ctr"/>
            <a:r>
              <a:rPr lang="es-SV" sz="4000" b="1" dirty="0" smtClean="0">
                <a:solidFill>
                  <a:srgbClr val="002395"/>
                </a:solidFill>
                <a:latin typeface="+mj-lt"/>
                <a:ea typeface="Calibri"/>
                <a:cs typeface="Times New Roman"/>
              </a:rPr>
              <a:t>mil invertidos</a:t>
            </a:r>
            <a:endParaRPr lang="es-SV" sz="4000" b="1" dirty="0">
              <a:solidFill>
                <a:srgbClr val="002395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988" y="54564"/>
            <a:ext cx="3528392" cy="1600438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Equipamiento en salud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541039"/>
            <a:ext cx="70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tx2"/>
                </a:solidFill>
              </a:rPr>
              <a:t>Más de 20 mil personas beneficiadas con adquisición de papilla nutricional </a:t>
            </a:r>
            <a:r>
              <a:rPr lang="es-SV" sz="2400" b="1" dirty="0">
                <a:solidFill>
                  <a:schemeClr val="tx2"/>
                </a:solidFill>
              </a:rPr>
              <a:t>y 3 unidades  comunitarias de salud familiar construidas</a:t>
            </a:r>
            <a:endParaRPr lang="es-SV" sz="2400" b="1" dirty="0" smtClean="0">
              <a:solidFill>
                <a:schemeClr val="tx2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401">
            <a:off x="4907516" y="222881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7488832" cy="98488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Infraestructura en salud </a:t>
            </a:r>
            <a:br>
              <a:rPr lang="es-SV" sz="40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295"/>
              </p:ext>
            </p:extLst>
          </p:nvPr>
        </p:nvGraphicFramePr>
        <p:xfrm>
          <a:off x="827584" y="3573016"/>
          <a:ext cx="8046680" cy="23762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8233"/>
                <a:gridCol w="1504251"/>
                <a:gridCol w="1420681"/>
                <a:gridCol w="2423515"/>
              </a:tblGrid>
              <a:tr h="10578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Ejecutado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Beneficiaros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Cantidad de unidades  comunitarias de salud familiar construidas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30995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Agua Caliente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$181,042.29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9,001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30995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Comalapa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$99,175.90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3,340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56375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Ojos de Agua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$243,994.63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1,974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Flecha derecha 34"/>
          <p:cNvSpPr/>
          <p:nvPr/>
        </p:nvSpPr>
        <p:spPr>
          <a:xfrm>
            <a:off x="107504" y="4653176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4" name="Flecha derecha 34"/>
          <p:cNvSpPr/>
          <p:nvPr/>
        </p:nvSpPr>
        <p:spPr>
          <a:xfrm>
            <a:off x="107504" y="5085224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5" name="Flecha derecha 34"/>
          <p:cNvSpPr/>
          <p:nvPr/>
        </p:nvSpPr>
        <p:spPr>
          <a:xfrm>
            <a:off x="107504" y="5517232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467941"/>
            <a:ext cx="792088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Calibri" pitchFamily="34" charset="0"/>
              </a:rPr>
              <a:t>21 municipios beneficiados con la adquisición de la papilla nutricional, invirtiendo $283,500 y beneficiando a más de 7 mil personas</a:t>
            </a:r>
            <a:endParaRPr lang="es-SV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8072" y="3111351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latin typeface="Calibri" pitchFamily="34" charset="0"/>
              </a:rPr>
              <a:t>Unidades de salud construidas</a:t>
            </a:r>
            <a:endParaRPr lang="es-SV" sz="2400" b="1" dirty="0">
              <a:latin typeface="Calibri" pitchFamily="34" charset="0"/>
            </a:endParaRPr>
          </a:p>
        </p:txBody>
      </p:sp>
      <p:sp>
        <p:nvSpPr>
          <p:cNvPr id="11" name="Flecha derecha 34"/>
          <p:cNvSpPr/>
          <p:nvPr/>
        </p:nvSpPr>
        <p:spPr>
          <a:xfrm>
            <a:off x="107504" y="1781257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00472" y="1052736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latin typeface="Calibri" pitchFamily="34" charset="0"/>
              </a:rPr>
              <a:t>Equipamiento en Salud</a:t>
            </a:r>
            <a:endParaRPr lang="es-SV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-6259795" y="3262875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Infraestructura en salud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-7104272" y="558027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Reina Griselda Mejía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Bono Educación y Salud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dirty="0" smtClean="0">
                <a:solidFill>
                  <a:schemeClr val="tx1"/>
                </a:solidFill>
              </a:rPr>
              <a:t>San Miguel </a:t>
            </a:r>
            <a:r>
              <a:rPr lang="es-SV" sz="2000" dirty="0" err="1" smtClean="0">
                <a:solidFill>
                  <a:schemeClr val="tx1"/>
                </a:solidFill>
              </a:rPr>
              <a:t>Tepezontes</a:t>
            </a:r>
            <a:endParaRPr lang="es-SV" sz="20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-5149080" y="2120727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590" y="3424581"/>
            <a:ext cx="1692811" cy="169281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074239" y="1595718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483767" y="5115381"/>
            <a:ext cx="3888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Doris </a:t>
            </a:r>
            <a:r>
              <a:rPr lang="es-SV" sz="3200" b="1" dirty="0" err="1" smtClean="0">
                <a:solidFill>
                  <a:srgbClr val="002395"/>
                </a:solidFill>
              </a:rPr>
              <a:t>Ardón</a:t>
            </a:r>
            <a:endParaRPr lang="es-SV" sz="3200" b="1" dirty="0" smtClean="0">
              <a:solidFill>
                <a:srgbClr val="002395"/>
              </a:solidFill>
            </a:endParaRPr>
          </a:p>
          <a:p>
            <a:r>
              <a:rPr lang="es-SV" sz="2000" dirty="0" smtClean="0">
                <a:solidFill>
                  <a:schemeClr val="tx1"/>
                </a:solidFill>
              </a:rPr>
              <a:t>Unidad de Salud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Comalapa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318" y="2067751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4" action="ppaction://hlinkfile"/>
          </p:cNvPr>
          <p:cNvSpPr/>
          <p:nvPr/>
        </p:nvSpPr>
        <p:spPr>
          <a:xfrm>
            <a:off x="2843808" y="2812474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3989641" y="3372163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23928" y="3789040"/>
            <a:ext cx="5038766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Desafíos Enfrentados</a:t>
            </a:r>
            <a:endParaRPr lang="es-SV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337592"/>
            <a:ext cx="8928992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Desafíos enfrentados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Restricciones fiscales de carácter coyuntural.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Inseguridad en las áreas de ejecución de proyectos.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Demora en la liquidación de fondos transferidos, por parte de las municipalidades.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Dificultades de coordinación con las instituciones en el territorio.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SV" sz="2400" dirty="0" smtClean="0"/>
              <a:t>Demora en la presentación de carpetas técnicas, por parte de los formuladores.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549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91880" y="4264504"/>
            <a:ext cx="5364088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Proyecciones</a:t>
            </a:r>
            <a:endParaRPr lang="es-SV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6"/>
            <a:ext cx="9144000" cy="684120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6192">
            <a:off x="5023961" y="905928"/>
            <a:ext cx="4645161" cy="4489713"/>
          </a:xfrm>
          <a:prstGeom prst="rect">
            <a:avLst/>
          </a:prstGeom>
        </p:spPr>
      </p:pic>
      <p:sp>
        <p:nvSpPr>
          <p:cNvPr id="5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5229200"/>
            <a:ext cx="4968552" cy="1656184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Infraestructura</a:t>
            </a:r>
          </a:p>
          <a:p>
            <a:pPr>
              <a:spcBef>
                <a:spcPct val="0"/>
              </a:spcBef>
            </a:pPr>
            <a:r>
              <a:rPr lang="es-SV" altLang="es-SV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básica</a:t>
            </a:r>
            <a:endParaRPr lang="es-SV" altLang="es-SV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36512" y="3717032"/>
            <a:ext cx="4932040" cy="166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SV" altLang="es-SV" sz="6000" b="1" dirty="0" smtClean="0">
                <a:solidFill>
                  <a:srgbClr val="002395"/>
                </a:solidFill>
                <a:latin typeface="+mj-lt"/>
                <a:ea typeface="+mj-ea"/>
                <a:cs typeface="+mj-cs"/>
              </a:rPr>
              <a:t>US$1.41</a:t>
            </a:r>
          </a:p>
          <a:p>
            <a:pPr algn="ctr">
              <a:spcBef>
                <a:spcPct val="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s-SV" altLang="es-SV" sz="6000" b="1" dirty="0" smtClean="0">
                <a:solidFill>
                  <a:srgbClr val="002395"/>
                </a:solidFill>
                <a:latin typeface="+mj-lt"/>
                <a:ea typeface="+mj-ea"/>
                <a:cs typeface="+mj-cs"/>
              </a:rPr>
              <a:t>millones</a:t>
            </a:r>
            <a:endParaRPr lang="es-SV" altLang="es-SV" sz="6000" b="1" dirty="0">
              <a:solidFill>
                <a:srgbClr val="00239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95537" y="221168"/>
            <a:ext cx="3744414" cy="104759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SV" altLang="es-SV" sz="5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Proyección</a:t>
            </a:r>
          </a:p>
          <a:p>
            <a:pPr>
              <a:spcBef>
                <a:spcPct val="0"/>
              </a:spcBef>
            </a:pPr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junio – diciembre </a:t>
            </a:r>
            <a:r>
              <a:rPr lang="es-SV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2017 </a:t>
            </a:r>
            <a:endParaRPr lang="es-SV" altLang="es-SV" sz="2800" b="1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59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37296"/>
              </p:ext>
            </p:extLst>
          </p:nvPr>
        </p:nvGraphicFramePr>
        <p:xfrm>
          <a:off x="72975" y="44624"/>
          <a:ext cx="8963521" cy="6827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4689"/>
                <a:gridCol w="6336704"/>
                <a:gridCol w="1152128"/>
              </a:tblGrid>
              <a:tr h="157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Nombre del proyecto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Proyección jun-dic 17</a:t>
                      </a:r>
                      <a:endParaRPr lang="es-SV" sz="16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Azacualpa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Ampliación y mejoramiento de C.E. presbítero Raúl Antonio Rivas.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$56,583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Cancasque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Concepción.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$773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Chalatenango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colonia Veracruz.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$2,054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Citalá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San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Francisco.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$2,296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 err="1">
                          <a:effectLst/>
                          <a:latin typeface="Calibri" pitchFamily="34" charset="0"/>
                        </a:rPr>
                        <a:t>Chaguitón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 err="1" smtClean="0">
                          <a:effectLst/>
                          <a:latin typeface="Calibri" pitchFamily="34" charset="0"/>
                        </a:rPr>
                        <a:t>Gualcho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$2,125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2305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Comalapa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Ampliación y mejoramiento de cuatro sistemas de agua potable del municipio de Comalapa, departamento de Chalatenango.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$148,575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El Tablón,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El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Morro.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$2,839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Los </a:t>
                      </a:r>
                      <a:r>
                        <a:rPr lang="es-SV" sz="1600" u="none" strike="noStrike" dirty="0" err="1">
                          <a:effectLst/>
                          <a:latin typeface="Calibri" pitchFamily="34" charset="0"/>
                        </a:rPr>
                        <a:t>Guevarita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El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Morro.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$2,758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Escuela de Educación Parvularia de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Comalapa.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$2,043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Complejo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Educativo 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os Planes.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$1,987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Candelaria.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$1,699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La Palma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 fontAlgn="ctr"/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barrio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Loma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Larga.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$2,289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Rio Abajo,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Las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Pilas.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$2,019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La Montañita,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San José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Sacare.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$1,949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San Lorenzo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$1,929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La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Cumbre, 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San José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Sacare.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>
                          <a:effectLst/>
                          <a:latin typeface="Calibri" pitchFamily="34" charset="0"/>
                        </a:rPr>
                        <a:t>$1,841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76907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Los Morales,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las Granadillas </a:t>
                      </a:r>
                      <a:r>
                        <a:rPr lang="es-SV" sz="16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600" u="none" strike="noStrike" dirty="0">
                          <a:effectLst/>
                          <a:latin typeface="Calibri" pitchFamily="34" charset="0"/>
                        </a:rPr>
                        <a:t>$1,512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19750"/>
              </p:ext>
            </p:extLst>
          </p:nvPr>
        </p:nvGraphicFramePr>
        <p:xfrm>
          <a:off x="35496" y="185793"/>
          <a:ext cx="9036496" cy="6627583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1600631"/>
                <a:gridCol w="6404435"/>
                <a:gridCol w="1031430"/>
              </a:tblGrid>
              <a:tr h="470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Municipio</a:t>
                      </a:r>
                      <a:endParaRPr lang="es-SV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Nombre del proyecto</a:t>
                      </a:r>
                      <a:endParaRPr lang="es-SV" sz="15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Proyección jun-dic 17</a:t>
                      </a:r>
                      <a:endParaRPr lang="es-SV" sz="1500" b="1" i="0" u="none" strike="noStrike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Nombre de Jesús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Mejoramiento de infraestructura en Instituto Nacional de Nombre de Jesús.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b="0" u="none" strike="noStrike" dirty="0" smtClean="0">
                          <a:effectLst/>
                          <a:latin typeface="Calibri" pitchFamily="34" charset="0"/>
                        </a:rPr>
                        <a:t>$264,491</a:t>
                      </a:r>
                      <a:endParaRPr lang="es-SV" sz="1500" b="0" i="0" u="none" strike="sng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Nueva Concepción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Mejoramiento y adecuación de agencia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CENTA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Nueva Concepción.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$80,541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El Carao,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 err="1" smtClean="0">
                          <a:effectLst/>
                          <a:latin typeface="Calibri" pitchFamily="34" charset="0"/>
                        </a:rPr>
                        <a:t>Potenciana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$2,391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Santa Rita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Cimarrón.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$1,795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 err="1" smtClean="0">
                          <a:effectLst/>
                          <a:latin typeface="Calibri" pitchFamily="34" charset="0"/>
                        </a:rPr>
                        <a:t>Sunapa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$1,694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El Sauce,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Laguna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Seca.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$1,680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Nueva Trinidad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Mejoramiento de tramos críticos de calle del caserío El Zapote a plaza pública del</a:t>
                      </a:r>
                      <a:r>
                        <a:rPr lang="es-SV" sz="1500" u="none" strike="noStrike" baseline="0" dirty="0" smtClean="0">
                          <a:effectLst/>
                          <a:latin typeface="Calibri" pitchFamily="34" charset="0"/>
                        </a:rPr>
                        <a:t> c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antón </a:t>
                      </a:r>
                      <a:r>
                        <a:rPr lang="es-SV" sz="1500" u="none" strike="noStrike" dirty="0" err="1" smtClean="0">
                          <a:effectLst/>
                          <a:latin typeface="Calibri" pitchFamily="34" charset="0"/>
                        </a:rPr>
                        <a:t>Carasque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$135,973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7974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Ojos de Agua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Pavimentación de calle hacia el cantón El Coyolar, municipio de Ojos de Agua.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b="0" u="none" strike="noStrike" dirty="0" smtClean="0">
                          <a:effectLst/>
                          <a:latin typeface="Calibri" pitchFamily="34" charset="0"/>
                        </a:rPr>
                        <a:t>$232,282</a:t>
                      </a:r>
                    </a:p>
                  </a:txBody>
                  <a:tcPr marL="0" marR="0" marT="0" marB="0" anchor="ctr"/>
                </a:tc>
              </a:tr>
              <a:tr h="4702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 Ignacio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El Coyolar,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San José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Sacare.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$1,949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El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Carmen.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$1,417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caserío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Las Aradas,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El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Centro.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$1,385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 Isidro Labrador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Mejoramiento de un tramo de calle a cantón Los Amates, San Isidro Labrador.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$127,701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 Luis del Carmen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Mejoramiento del Centro Escolar cantón El </a:t>
                      </a:r>
                      <a:r>
                        <a:rPr lang="es-SV" sz="1500" u="none" strike="noStrike" dirty="0" err="1" smtClean="0">
                          <a:effectLst/>
                          <a:latin typeface="Calibri" pitchFamily="34" charset="0"/>
                        </a:rPr>
                        <a:t>Pital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$123,257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 Miguel de Mercedes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Escuela de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Educación Parvularia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rofesora </a:t>
                      </a:r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Concepción Amanda Ramírez Vda.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de Melgar.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$2,241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 Rafael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San José Los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Sitios.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$1,010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Santa Rita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Readecuaciones eléctricas y civiles Centro Escolar 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cantón Tasajera.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$2,048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Tejutla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Pavimentación de calle principal en colonia La Pampa, cantón El </a:t>
                      </a:r>
                      <a:r>
                        <a:rPr lang="es-SV" sz="1500" u="none" strike="noStrike" dirty="0" err="1" smtClean="0">
                          <a:effectLst/>
                          <a:latin typeface="Calibri" pitchFamily="34" charset="0"/>
                        </a:rPr>
                        <a:t>Coyolito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$190,728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70210">
                <a:tc vMerge="1">
                  <a:txBody>
                    <a:bodyPr/>
                    <a:lstStyle/>
                    <a:p>
                      <a:pPr algn="l" fontAlgn="ctr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Readecuación eléctrica y civil para los centros escolares beneficiados con proyectos LEMPITA. </a:t>
                      </a:r>
                      <a:endParaRPr lang="es-SV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$3,319</a:t>
                      </a:r>
                      <a:endParaRPr lang="es-SV" sz="15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23510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Total general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5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s-SV" sz="15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500" u="none" strike="noStrike" dirty="0"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lang="es-SV" sz="1500" u="none" strike="noStrike" dirty="0" smtClean="0">
                          <a:effectLst/>
                          <a:latin typeface="Calibri" pitchFamily="34" charset="0"/>
                        </a:rPr>
                        <a:t>1,411,173</a:t>
                      </a:r>
                      <a:endParaRPr lang="es-SV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0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4997471" y="2794209"/>
            <a:ext cx="3059832" cy="2016224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22" name="21 Rectángulo"/>
          <p:cNvSpPr/>
          <p:nvPr/>
        </p:nvSpPr>
        <p:spPr>
          <a:xfrm>
            <a:off x="1103277" y="2813794"/>
            <a:ext cx="3059832" cy="2016224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16632"/>
            <a:ext cx="4427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5400" b="1" dirty="0" smtClean="0">
                <a:latin typeface="+mj-lt"/>
                <a:ea typeface="Calibri"/>
                <a:cs typeface="Times New Roman"/>
              </a:rPr>
              <a:t>Testimonios</a:t>
            </a:r>
          </a:p>
          <a:p>
            <a:pPr algn="ctr"/>
            <a:r>
              <a:rPr lang="es-SV" sz="2400" b="1" dirty="0" smtClean="0">
                <a:latin typeface="+mj-lt"/>
                <a:ea typeface="Calibri"/>
                <a:cs typeface="Times New Roman"/>
              </a:rPr>
              <a:t>Proyecciones</a:t>
            </a:r>
            <a:endParaRPr lang="es-SV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611560" y="4977301"/>
            <a:ext cx="40324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Julio Córdoba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Mejoramiento calle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caserío El Zapote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Nueva Trinidad</a:t>
            </a:r>
            <a:endParaRPr lang="es-SV" sz="2000" b="1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13992" y="1671646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21" y="-209922"/>
            <a:ext cx="1665516" cy="16655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1836712" y="4699193"/>
            <a:ext cx="1008112" cy="579906"/>
          </a:xfrm>
          <a:prstGeom prst="rect">
            <a:avLst/>
          </a:prstGeom>
          <a:solidFill>
            <a:srgbClr val="EE7D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980712" y="2516776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1</a:t>
            </a:r>
            <a:endParaRPr lang="es-SV" sz="8000" b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2" y="836712"/>
            <a:ext cx="1665516" cy="166551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836712" y="4005064"/>
            <a:ext cx="1008112" cy="625552"/>
          </a:xfrm>
          <a:prstGeom prst="rect">
            <a:avLst/>
          </a:prstGeom>
          <a:solidFill>
            <a:srgbClr val="39C1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9390240" y="6036439"/>
            <a:ext cx="3888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Fernanda Martínez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Pensión Básica Universal</a:t>
            </a:r>
          </a:p>
          <a:p>
            <a:r>
              <a:rPr lang="es-SV" sz="2000" dirty="0" err="1" smtClean="0">
                <a:solidFill>
                  <a:schemeClr val="tx1"/>
                </a:solidFill>
              </a:rPr>
              <a:t>Arcatao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74972"/>
            <a:ext cx="1692811" cy="169281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30" y="2968940"/>
            <a:ext cx="1665516" cy="1665516"/>
          </a:xfrm>
          <a:prstGeom prst="rect">
            <a:avLst/>
          </a:prstGeom>
        </p:spPr>
      </p:pic>
      <p:sp>
        <p:nvSpPr>
          <p:cNvPr id="26" name="25 Rectángulo">
            <a:hlinkClick r:id="rId4" action="ppaction://hlinkfile"/>
          </p:cNvPr>
          <p:cNvSpPr/>
          <p:nvPr/>
        </p:nvSpPr>
        <p:spPr>
          <a:xfrm>
            <a:off x="9750281" y="3733532"/>
            <a:ext cx="3168352" cy="2016224"/>
          </a:xfrm>
          <a:prstGeom prst="rect">
            <a:avLst/>
          </a:prstGeom>
          <a:solidFill>
            <a:srgbClr val="DB324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27" name="26 Grupo"/>
          <p:cNvGrpSpPr/>
          <p:nvPr/>
        </p:nvGrpSpPr>
        <p:grpSpPr>
          <a:xfrm>
            <a:off x="10896114" y="4293221"/>
            <a:ext cx="936104" cy="936104"/>
            <a:chOff x="7202849" y="3294031"/>
            <a:chExt cx="936104" cy="936104"/>
          </a:xfrm>
        </p:grpSpPr>
        <p:sp>
          <p:nvSpPr>
            <p:cNvPr id="29" name="28 Rectángulo redondeado"/>
            <p:cNvSpPr/>
            <p:nvPr/>
          </p:nvSpPr>
          <p:spPr>
            <a:xfrm>
              <a:off x="7202849" y="3294031"/>
              <a:ext cx="936104" cy="936104"/>
            </a:xfrm>
            <a:prstGeom prst="roundRect">
              <a:avLst/>
            </a:prstGeom>
            <a:solidFill>
              <a:srgbClr val="FF0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  <p:sp>
          <p:nvSpPr>
            <p:cNvPr id="30" name="29 Triángulo isósceles"/>
            <p:cNvSpPr/>
            <p:nvPr/>
          </p:nvSpPr>
          <p:spPr>
            <a:xfrm rot="5400000">
              <a:off x="7442262" y="3508279"/>
              <a:ext cx="588830" cy="507612"/>
            </a:xfrm>
            <a:prstGeom prst="triangle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4788024" y="4957716"/>
            <a:ext cx="37444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SV" sz="3200" b="1" dirty="0" smtClean="0">
                <a:solidFill>
                  <a:srgbClr val="002395"/>
                </a:solidFill>
              </a:rPr>
              <a:t>Óscar </a:t>
            </a:r>
            <a:r>
              <a:rPr lang="es-SV" sz="3200" b="1" dirty="0" smtClean="0">
                <a:solidFill>
                  <a:srgbClr val="002395"/>
                </a:solidFill>
              </a:rPr>
              <a:t>Rodríguez 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Mejoramiento infraestructura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Instituto Nacional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Nombre de Jesús</a:t>
            </a:r>
            <a:endParaRPr lang="es-SV" sz="2000" b="1" dirty="0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108186" y="1652061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000" b="1" dirty="0" smtClean="0"/>
              <a:t>2</a:t>
            </a:r>
            <a:endParaRPr lang="es-SV" sz="8000" b="1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24" y="2989148"/>
            <a:ext cx="1665516" cy="16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4" y="862608"/>
            <a:ext cx="9153682" cy="589624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8"/>
            <a:ext cx="9144000" cy="68412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251520" y="3442712"/>
            <a:ext cx="6120680" cy="313257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7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SV" altLang="es-SV" sz="4000" dirty="0"/>
              <a:t>De Comunidades Solidarias a la Estrategia de Erradicación de la Pobreza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435">
            <a:off x="4285706" y="849238"/>
            <a:ext cx="4645161" cy="4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8" t="15038" r="35376" b="29920"/>
          <a:stretch/>
        </p:blipFill>
        <p:spPr bwMode="auto">
          <a:xfrm>
            <a:off x="4608512" y="1371043"/>
            <a:ext cx="4572000" cy="5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5774"/>
          <a:stretch/>
        </p:blipFill>
        <p:spPr bwMode="auto">
          <a:xfrm>
            <a:off x="35497" y="1340768"/>
            <a:ext cx="4608511" cy="516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3563888" cy="126876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Decreto Ejecutivo No. 28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" y="1416655"/>
            <a:ext cx="8964487" cy="495520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8705850" algn="l"/>
              </a:tabLst>
            </a:pPr>
            <a:endParaRPr lang="es-SV" sz="2400" dirty="0" smtClean="0"/>
          </a:p>
          <a:p>
            <a:pPr marL="266700" algn="just">
              <a:tabLst>
                <a:tab pos="8705850" algn="l"/>
              </a:tabLst>
            </a:pPr>
            <a:r>
              <a:rPr lang="es-SV" sz="2400" dirty="0" smtClean="0"/>
              <a:t>Art</a:t>
            </a:r>
            <a:r>
              <a:rPr lang="es-SV" sz="2400" dirty="0"/>
              <a:t>. </a:t>
            </a:r>
            <a:r>
              <a:rPr lang="es-SV" sz="2400" dirty="0" smtClean="0"/>
              <a:t>2.- </a:t>
            </a:r>
            <a:r>
              <a:rPr lang="es-SV" sz="2400" dirty="0"/>
              <a:t>La Estrategia sustituirá gradualmente al Programa Comunidades Solidarias, de acuerdo a la priorización de municipios definida por el Registro Único de Beneficiarios o participantes de los programas sociales. </a:t>
            </a:r>
            <a:r>
              <a:rPr lang="es-SV" sz="2400" u="sng" dirty="0"/>
              <a:t>Los municipios de </a:t>
            </a:r>
            <a:r>
              <a:rPr lang="es-SV" sz="2500" b="1" i="1" u="sng" dirty="0" smtClean="0">
                <a:solidFill>
                  <a:srgbClr val="0070C0"/>
                </a:solidFill>
              </a:rPr>
              <a:t>Comunidades </a:t>
            </a:r>
            <a:r>
              <a:rPr lang="es-SV" sz="2500" b="1" i="1" u="sng" dirty="0">
                <a:solidFill>
                  <a:srgbClr val="0070C0"/>
                </a:solidFill>
              </a:rPr>
              <a:t>Solidarias, </a:t>
            </a:r>
            <a:r>
              <a:rPr lang="es-SV" sz="2400" u="sng" dirty="0"/>
              <a:t>donde</a:t>
            </a:r>
            <a:r>
              <a:rPr lang="es-SV" sz="2500" b="1" i="1" u="sng" dirty="0">
                <a:solidFill>
                  <a:srgbClr val="0070C0"/>
                </a:solidFill>
              </a:rPr>
              <a:t> </a:t>
            </a:r>
            <a:r>
              <a:rPr lang="es-SV" sz="25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s-SV" sz="2500" b="1" i="1" u="sng" dirty="0">
                <a:solidFill>
                  <a:srgbClr val="0070C0"/>
                </a:solidFill>
              </a:rPr>
              <a:t> se esté implementando la Estrategia, continuarán </a:t>
            </a:r>
            <a:r>
              <a:rPr lang="es-SV" sz="2400" u="sng" dirty="0"/>
              <a:t>con la </a:t>
            </a:r>
            <a:r>
              <a:rPr lang="es-SV" sz="2500" b="1" i="1" u="sng" dirty="0">
                <a:solidFill>
                  <a:srgbClr val="0070C0"/>
                </a:solidFill>
              </a:rPr>
              <a:t>entrega de transferencias monetarias </a:t>
            </a:r>
            <a:r>
              <a:rPr lang="es-SV" sz="2400" u="sng" dirty="0"/>
              <a:t>y el </a:t>
            </a:r>
            <a:r>
              <a:rPr lang="es-SV" sz="2500" b="1" i="1" u="sng" dirty="0">
                <a:solidFill>
                  <a:srgbClr val="0070C0"/>
                </a:solidFill>
              </a:rPr>
              <a:t>seguimiento de corresponsabilidades </a:t>
            </a:r>
            <a:r>
              <a:rPr lang="es-SV" sz="2400" u="sng" dirty="0"/>
              <a:t>a los beneficiarios que ya están participando</a:t>
            </a:r>
            <a:r>
              <a:rPr lang="es-SV" sz="2400" dirty="0"/>
              <a:t>. No se realizarán nuevas incorporaciones de beneficiarios, con excepción de las personas adultas mayores, que cumplan con los criterios establecidos, hasta que la Estrategia se implemente en dichos municipios</a:t>
            </a:r>
            <a:r>
              <a:rPr lang="es-SV" sz="2400" dirty="0" smtClean="0"/>
              <a:t>.</a:t>
            </a:r>
          </a:p>
          <a:p>
            <a:pPr algn="just"/>
            <a:endParaRPr lang="es-SV" sz="24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35496" y="1340768"/>
            <a:ext cx="9001000" cy="493981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SV" sz="2400" dirty="0" smtClean="0"/>
          </a:p>
          <a:p>
            <a:pPr marL="361950" algn="just">
              <a:tabLst>
                <a:tab pos="8610600" algn="l"/>
              </a:tabLst>
            </a:pPr>
            <a:endParaRPr lang="es-SV" sz="2400" dirty="0" smtClean="0"/>
          </a:p>
          <a:p>
            <a:pPr marL="361950" algn="just">
              <a:tabLst>
                <a:tab pos="8610600" algn="l"/>
              </a:tabLst>
            </a:pPr>
            <a:r>
              <a:rPr lang="es-SV" sz="2400" dirty="0" smtClean="0"/>
              <a:t>Art</a:t>
            </a:r>
            <a:r>
              <a:rPr lang="es-SV" sz="2400" dirty="0"/>
              <a:t>. 4.- En cuanto al componente de </a:t>
            </a:r>
            <a:r>
              <a:rPr lang="es-SV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social</a:t>
            </a:r>
            <a:r>
              <a:rPr lang="es-SV" sz="2400" dirty="0"/>
              <a:t>, </a:t>
            </a:r>
            <a:r>
              <a:rPr lang="es-SV" sz="2500" b="1" i="1" u="sng" dirty="0">
                <a:solidFill>
                  <a:srgbClr val="0070C0"/>
                </a:solidFill>
              </a:rPr>
              <a:t>la priorización de acciones será determinada por la Secretaría Técnica y de Planificación de la Presidencia</a:t>
            </a:r>
            <a:r>
              <a:rPr lang="es-SV" sz="2500" b="1" dirty="0"/>
              <a:t>,</a:t>
            </a:r>
            <a:r>
              <a:rPr lang="es-SV" sz="2400" dirty="0"/>
              <a:t> tanto en los municipios que se incorporan a la Estrategia, como en los municipios donde continúa implementándose el Programa Comunidades Solidarias, las cuales contemplarán mejoras al sistema de agua potable, protección de fuentes de agua, saneamiento, acceso a energía, mejoramiento de infraestructura educativa y de salud y mejoramiento de vivienda y </a:t>
            </a:r>
            <a:r>
              <a:rPr lang="es-SV" sz="2400" dirty="0" smtClean="0"/>
              <a:t>hábitat…</a:t>
            </a:r>
          </a:p>
          <a:p>
            <a:pPr algn="just"/>
            <a:endParaRPr lang="es-SV" sz="2400" dirty="0" smtClean="0"/>
          </a:p>
          <a:p>
            <a:pPr algn="just"/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0187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4" name="CuadroTexto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3648" y="2060848"/>
            <a:ext cx="6476316" cy="2088232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SV" altLang="es-SV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¿Qué es la Estrategia de Erradicación de la Pobreza?</a:t>
            </a:r>
          </a:p>
        </p:txBody>
      </p:sp>
    </p:spTree>
    <p:extLst>
      <p:ext uri="{BB962C8B-B14F-4D97-AF65-F5344CB8AC3E}">
        <p14:creationId xmlns:p14="http://schemas.microsoft.com/office/powerpoint/2010/main" val="33419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28" y="188640"/>
            <a:ext cx="45720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SV" sz="4800" b="1" dirty="0" smtClean="0">
                <a:ea typeface="+mn-ea"/>
                <a:cs typeface="Arial" pitchFamily="34" charset="0"/>
              </a:rPr>
              <a:t>Un punto de partida…</a:t>
            </a:r>
            <a:endParaRPr lang="es-SV" sz="4800" b="1" dirty="0">
              <a:ea typeface="+mn-ea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84" y="2276872"/>
            <a:ext cx="7704856" cy="3416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2395"/>
              </a:buClr>
            </a:pP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- Aún hay 7.9% </a:t>
            </a:r>
            <a:r>
              <a:rPr lang="es-ES" altLang="es-SV" sz="3600" b="1" dirty="0">
                <a:solidFill>
                  <a:srgbClr val="FFFFFF"/>
                </a:solidFill>
                <a:latin typeface="Calibri" pitchFamily="34" charset="0"/>
              </a:rPr>
              <a:t>de hogares en </a:t>
            </a:r>
            <a:r>
              <a:rPr lang="es-ES" altLang="es-SV" sz="3600" b="1" u="sng" dirty="0">
                <a:solidFill>
                  <a:srgbClr val="FFFFFF"/>
                </a:solidFill>
                <a:latin typeface="Calibri" pitchFamily="34" charset="0"/>
              </a:rPr>
              <a:t>extrema</a:t>
            </a:r>
            <a:r>
              <a:rPr lang="es-ES" altLang="es-SV" sz="3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pobreza. Lo que implica cerca de 600,000 </a:t>
            </a:r>
            <a:r>
              <a:rPr lang="es-ES" altLang="es-SV" sz="3600" b="1" dirty="0">
                <a:solidFill>
                  <a:srgbClr val="FFFFFF"/>
                </a:solidFill>
                <a:latin typeface="Calibri" pitchFamily="34" charset="0"/>
              </a:rPr>
              <a:t>personas</a:t>
            </a: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  <a:p>
            <a:pPr algn="just">
              <a:buClr>
                <a:srgbClr val="002395"/>
              </a:buClr>
            </a:pP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just">
              <a:buClr>
                <a:srgbClr val="002395"/>
              </a:buClr>
            </a:pP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- Alrededor de 1,900,000 </a:t>
            </a:r>
            <a:r>
              <a:rPr lang="es-ES" altLang="es-SV" sz="3600" b="1" dirty="0">
                <a:solidFill>
                  <a:srgbClr val="FFFFFF"/>
                </a:solidFill>
                <a:latin typeface="Calibri" pitchFamily="34" charset="0"/>
              </a:rPr>
              <a:t>de personas (32.7%</a:t>
            </a: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) viven en pobreza </a:t>
            </a:r>
            <a:r>
              <a:rPr lang="es-ES" altLang="es-SV" sz="3600" b="1" u="sng" dirty="0" smtClean="0">
                <a:solidFill>
                  <a:srgbClr val="FFFFFF"/>
                </a:solidFill>
                <a:latin typeface="Calibri" pitchFamily="34" charset="0"/>
              </a:rPr>
              <a:t>relativa</a:t>
            </a:r>
            <a:r>
              <a:rPr lang="es-ES" altLang="es-SV" sz="3600" b="1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s-ES" altLang="es-SV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032" y="3486193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SV" sz="4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SV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/>
          </a:p>
        </p:txBody>
      </p:sp>
      <p:sp>
        <p:nvSpPr>
          <p:cNvPr id="5" name="CuadroTexto 2"/>
          <p:cNvSpPr txBox="1">
            <a:spLocks noChangeArrowheads="1"/>
          </p:cNvSpPr>
          <p:nvPr/>
        </p:nvSpPr>
        <p:spPr bwMode="auto">
          <a:xfrm>
            <a:off x="51497" y="2398236"/>
            <a:ext cx="2788925" cy="304698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es-MX" altLang="es-SV" sz="3200" b="1" dirty="0" smtClean="0">
                <a:solidFill>
                  <a:schemeClr val="tx2"/>
                </a:solidFill>
              </a:rPr>
              <a:t>De un </a:t>
            </a:r>
            <a:r>
              <a:rPr lang="es-MX" altLang="es-SV" sz="3200" b="1" u="sng" dirty="0" smtClean="0">
                <a:solidFill>
                  <a:schemeClr val="tx2"/>
                </a:solidFill>
              </a:rPr>
              <a:t>programa</a:t>
            </a:r>
            <a:r>
              <a:rPr lang="es-MX" altLang="es-SV" sz="3200" b="1" dirty="0" smtClean="0">
                <a:solidFill>
                  <a:schemeClr val="tx2"/>
                </a:solidFill>
              </a:rPr>
              <a:t> hacia una </a:t>
            </a:r>
            <a:r>
              <a:rPr lang="es-MX" altLang="es-SV" sz="3200" b="1" i="1" u="sng" dirty="0" smtClean="0">
                <a:solidFill>
                  <a:srgbClr val="002395"/>
                </a:solidFill>
              </a:rPr>
              <a:t>Estrategia</a:t>
            </a:r>
            <a:r>
              <a:rPr lang="es-MX" altLang="es-SV" sz="3200" b="1" i="1" dirty="0" smtClean="0">
                <a:solidFill>
                  <a:srgbClr val="002395"/>
                </a:solidFill>
              </a:rPr>
              <a:t> para los 262 municipios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63888" y="2244928"/>
            <a:ext cx="5472608" cy="3416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2395">
                  <a:lumMod val="75000"/>
                </a:srgbClr>
              </a:buClr>
              <a:defRPr/>
            </a:pPr>
            <a:r>
              <a:rPr lang="es-GT" altLang="es-SV" sz="3600" b="1" dirty="0" smtClean="0">
                <a:solidFill>
                  <a:srgbClr val="002395"/>
                </a:solidFill>
                <a:latin typeface="Calibri" pitchFamily="34" charset="0"/>
              </a:rPr>
              <a:t>Es </a:t>
            </a:r>
            <a:r>
              <a:rPr lang="es-GT" altLang="es-SV" sz="3600" b="1" dirty="0">
                <a:solidFill>
                  <a:srgbClr val="002395"/>
                </a:solidFill>
                <a:latin typeface="Calibri" pitchFamily="34" charset="0"/>
              </a:rPr>
              <a:t>un conjunto de </a:t>
            </a:r>
            <a:r>
              <a:rPr lang="es-GT" altLang="es-SV" sz="3600" b="1" u="sng" dirty="0">
                <a:solidFill>
                  <a:srgbClr val="002395"/>
                </a:solidFill>
                <a:latin typeface="Calibri" pitchFamily="34" charset="0"/>
              </a:rPr>
              <a:t>acciones interinstitucionales</a:t>
            </a:r>
            <a:r>
              <a:rPr lang="es-GT" altLang="es-SV" sz="3600" b="1" dirty="0">
                <a:solidFill>
                  <a:srgbClr val="002395"/>
                </a:solidFill>
                <a:latin typeface="Calibri" pitchFamily="34" charset="0"/>
              </a:rPr>
              <a:t> </a:t>
            </a:r>
            <a:r>
              <a:rPr lang="es-GT" altLang="es-SV" sz="3600" b="1" u="sng" dirty="0">
                <a:solidFill>
                  <a:srgbClr val="002395"/>
                </a:solidFill>
                <a:latin typeface="Calibri" pitchFamily="34" charset="0"/>
              </a:rPr>
              <a:t>e intersectoriales</a:t>
            </a:r>
            <a:r>
              <a:rPr lang="es-GT" altLang="es-SV" sz="3600" b="1" dirty="0">
                <a:solidFill>
                  <a:srgbClr val="002395"/>
                </a:solidFill>
                <a:latin typeface="Calibri" pitchFamily="34" charset="0"/>
              </a:rPr>
              <a:t> de política pública para la atención prioritaria de las </a:t>
            </a:r>
            <a:r>
              <a:rPr lang="es-GT" altLang="es-SV" sz="3600" b="1" i="1" u="sng" dirty="0">
                <a:solidFill>
                  <a:srgbClr val="002395"/>
                </a:solidFill>
                <a:latin typeface="Calibri" pitchFamily="34" charset="0"/>
              </a:rPr>
              <a:t>familias</a:t>
            </a:r>
            <a:r>
              <a:rPr lang="es-GT" altLang="es-SV" sz="3600" b="1" dirty="0">
                <a:solidFill>
                  <a:srgbClr val="002395"/>
                </a:solidFill>
                <a:latin typeface="Calibri" pitchFamily="34" charset="0"/>
              </a:rPr>
              <a:t> en </a:t>
            </a:r>
            <a:r>
              <a:rPr lang="es-GT" altLang="es-SV" sz="3600" b="1" dirty="0" smtClean="0">
                <a:solidFill>
                  <a:srgbClr val="002395"/>
                </a:solidFill>
                <a:latin typeface="Calibri" pitchFamily="34" charset="0"/>
              </a:rPr>
              <a:t>pobreza.</a:t>
            </a:r>
            <a:endParaRPr lang="es-GT" altLang="es-SV" sz="3600" b="1" dirty="0">
              <a:solidFill>
                <a:srgbClr val="002395"/>
              </a:solidFill>
              <a:latin typeface="Calibri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676447" y="3389146"/>
            <a:ext cx="887441" cy="75993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2 Rectángulo"/>
          <p:cNvSpPr/>
          <p:nvPr/>
        </p:nvSpPr>
        <p:spPr>
          <a:xfrm>
            <a:off x="35496" y="-2738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s-SV" sz="4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De Comunidades Solidarias a la </a:t>
            </a:r>
          </a:p>
          <a:p>
            <a:pPr>
              <a:spcBef>
                <a:spcPct val="0"/>
              </a:spcBef>
            </a:pPr>
            <a:r>
              <a:rPr lang="es-SV" sz="4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Estrategia de Erradicación de la Pobreza</a:t>
            </a:r>
            <a:endParaRPr lang="es-SV" sz="4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848" y="548680"/>
            <a:ext cx="5387404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SV" b="1" dirty="0">
                <a:ea typeface="+mn-ea"/>
                <a:cs typeface="Arial" pitchFamily="34" charset="0"/>
              </a:rPr>
              <a:t>Objetivo </a:t>
            </a:r>
            <a:r>
              <a:rPr lang="es-SV" b="1" dirty="0" smtClean="0">
                <a:ea typeface="+mn-ea"/>
                <a:cs typeface="Arial" pitchFamily="34" charset="0"/>
              </a:rPr>
              <a:t>de la Estrategia</a:t>
            </a:r>
            <a:endParaRPr lang="es-SV" b="1" dirty="0">
              <a:ea typeface="+mn-ea"/>
              <a:cs typeface="Arial" pitchFamily="34" charset="0"/>
            </a:endParaRPr>
          </a:p>
        </p:txBody>
      </p:sp>
      <p:sp>
        <p:nvSpPr>
          <p:cNvPr id="4" name="7 Marcador de contenido"/>
          <p:cNvSpPr txBox="1">
            <a:spLocks noGrp="1"/>
          </p:cNvSpPr>
          <p:nvPr>
            <p:ph idx="1"/>
          </p:nvPr>
        </p:nvSpPr>
        <p:spPr bwMode="auto">
          <a:xfrm>
            <a:off x="91824" y="1397094"/>
            <a:ext cx="8856984" cy="181588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17488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71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725488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014413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304925" indent="-1444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1596520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6796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072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7348" indent="-145138" algn="l" defTabSz="5805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0" lvl="1" indent="0" algn="just">
              <a:buNone/>
              <a:defRPr/>
            </a:pPr>
            <a:r>
              <a:rPr lang="es-SV" sz="2800" dirty="0" smtClean="0">
                <a:solidFill>
                  <a:schemeClr val="tx2"/>
                </a:solidFill>
                <a:latin typeface="Calibri" pitchFamily="34" charset="0"/>
              </a:rPr>
              <a:t>Contribuir </a:t>
            </a:r>
            <a:r>
              <a:rPr lang="es-MX" sz="2800" dirty="0" smtClean="0">
                <a:solidFill>
                  <a:schemeClr val="tx2"/>
                </a:solidFill>
                <a:latin typeface="Calibri" pitchFamily="34" charset="0"/>
              </a:rPr>
              <a:t>progresivamente </a:t>
            </a:r>
            <a:r>
              <a:rPr lang="es-MX" sz="2800" dirty="0">
                <a:solidFill>
                  <a:schemeClr val="tx2"/>
                </a:solidFill>
                <a:latin typeface="Calibri" pitchFamily="34" charset="0"/>
              </a:rPr>
              <a:t>a la erradicación de la pobreza, especialmente </a:t>
            </a:r>
            <a:r>
              <a:rPr lang="es-MX" sz="2800" dirty="0" smtClean="0">
                <a:solidFill>
                  <a:schemeClr val="tx2"/>
                </a:solidFill>
                <a:latin typeface="Calibri" pitchFamily="34" charset="0"/>
              </a:rPr>
              <a:t>la </a:t>
            </a:r>
            <a:r>
              <a:rPr lang="es-MX" sz="2800" dirty="0">
                <a:solidFill>
                  <a:schemeClr val="tx2"/>
                </a:solidFill>
                <a:latin typeface="Calibri" pitchFamily="34" charset="0"/>
              </a:rPr>
              <a:t>pobreza extrema, a través del </a:t>
            </a:r>
            <a:r>
              <a:rPr lang="es-MX" sz="2800" u="sng" dirty="0">
                <a:solidFill>
                  <a:schemeClr val="tx2"/>
                </a:solidFill>
                <a:latin typeface="Calibri" pitchFamily="34" charset="0"/>
              </a:rPr>
              <a:t>desarrollo de capacidades y mejora del ingreso </a:t>
            </a:r>
            <a:r>
              <a:rPr lang="es-MX" sz="2800" dirty="0">
                <a:solidFill>
                  <a:schemeClr val="tx2"/>
                </a:solidFill>
                <a:latin typeface="Calibri" pitchFamily="34" charset="0"/>
              </a:rPr>
              <a:t>a las personas en condición de pobreza en 262 municipios.</a:t>
            </a:r>
            <a:endParaRPr lang="es-SV" sz="2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307848" y="3429000"/>
            <a:ext cx="8640960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490092"/>
              </a:buClr>
              <a:buSzPct val="120000"/>
              <a:defRPr/>
            </a:pPr>
            <a:r>
              <a:rPr lang="es-MX" altLang="es-SV" sz="3200" b="1" dirty="0" smtClean="0">
                <a:solidFill>
                  <a:schemeClr val="tx2"/>
                </a:solidFill>
                <a:latin typeface="Calibri" pitchFamily="34" charset="0"/>
              </a:rPr>
              <a:t>La Estrategia está orientada a</a:t>
            </a: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algn="just">
              <a:buClr>
                <a:srgbClr val="490092"/>
              </a:buClr>
              <a:buSzPct val="120000"/>
              <a:defRPr/>
            </a:pPr>
            <a:endParaRPr lang="es-MX" altLang="es-SV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Atender </a:t>
            </a:r>
            <a:r>
              <a:rPr lang="es-MX" altLang="es-SV" sz="2800" dirty="0">
                <a:solidFill>
                  <a:schemeClr val="tx2"/>
                </a:solidFill>
                <a:latin typeface="Calibri" pitchFamily="34" charset="0"/>
              </a:rPr>
              <a:t>derechos humanos fundamentales: </a:t>
            </a:r>
            <a:r>
              <a:rPr lang="es-MX" altLang="es-SV" sz="2800" b="1" u="sng" dirty="0">
                <a:solidFill>
                  <a:schemeClr val="tx2"/>
                </a:solidFill>
                <a:latin typeface="Calibri" pitchFamily="34" charset="0"/>
              </a:rPr>
              <a:t>salud, alimentación,  educación </a:t>
            </a: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principalmente.</a:t>
            </a:r>
          </a:p>
          <a:p>
            <a:pPr marL="342900" indent="-342900" algn="just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Crear </a:t>
            </a:r>
            <a:r>
              <a:rPr lang="es-MX" altLang="es-SV" sz="2800" b="1" u="sng" dirty="0" smtClean="0">
                <a:solidFill>
                  <a:schemeClr val="tx2"/>
                </a:solidFill>
                <a:latin typeface="Calibri" pitchFamily="34" charset="0"/>
              </a:rPr>
              <a:t>medios </a:t>
            </a:r>
            <a:r>
              <a:rPr lang="es-MX" altLang="es-SV" sz="2800" b="1" u="sng" dirty="0">
                <a:solidFill>
                  <a:schemeClr val="tx2"/>
                </a:solidFill>
                <a:latin typeface="Calibri" pitchFamily="34" charset="0"/>
              </a:rPr>
              <a:t>de vida </a:t>
            </a:r>
            <a:r>
              <a:rPr lang="es-MX" altLang="es-SV" sz="2800" dirty="0">
                <a:solidFill>
                  <a:schemeClr val="tx2"/>
                </a:solidFill>
                <a:latin typeface="Calibri" pitchFamily="34" charset="0"/>
              </a:rPr>
              <a:t>sostenibles y </a:t>
            </a: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fortalecer </a:t>
            </a:r>
            <a:r>
              <a:rPr lang="es-MX" altLang="es-SV" sz="2800" dirty="0">
                <a:solidFill>
                  <a:schemeClr val="tx2"/>
                </a:solidFill>
                <a:latin typeface="Calibri" pitchFamily="34" charset="0"/>
              </a:rPr>
              <a:t>los </a:t>
            </a:r>
            <a:r>
              <a:rPr lang="es-MX" altLang="es-SV" sz="2800" b="1" u="sng" dirty="0">
                <a:solidFill>
                  <a:schemeClr val="tx2"/>
                </a:solidFill>
                <a:latin typeface="Calibri" pitchFamily="34" charset="0"/>
              </a:rPr>
              <a:t>activos productivos </a:t>
            </a:r>
            <a:r>
              <a:rPr lang="es-MX" altLang="es-SV" sz="2800" dirty="0">
                <a:solidFill>
                  <a:schemeClr val="tx2"/>
                </a:solidFill>
                <a:latin typeface="Calibri" pitchFamily="34" charset="0"/>
              </a:rPr>
              <a:t>y </a:t>
            </a: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humanos.</a:t>
            </a:r>
            <a:endParaRPr lang="es-MX" altLang="es-SV" sz="2800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490092"/>
              </a:buClr>
              <a:buSzPct val="120000"/>
              <a:buFont typeface="+mj-lt"/>
              <a:buAutoNum type="arabicPeriod"/>
              <a:defRPr/>
            </a:pP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Aumentar capacidades </a:t>
            </a:r>
            <a:r>
              <a:rPr lang="es-MX" altLang="es-SV" sz="2800" dirty="0">
                <a:solidFill>
                  <a:schemeClr val="tx2"/>
                </a:solidFill>
                <a:latin typeface="Calibri" pitchFamily="34" charset="0"/>
              </a:rPr>
              <a:t>para enfrentar la vulnerabilidad</a:t>
            </a:r>
            <a:r>
              <a:rPr lang="es-MX" altLang="es-SV" sz="28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s-SV" altLang="es-SV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3159095807"/>
              </p:ext>
            </p:extLst>
          </p:nvPr>
        </p:nvGraphicFramePr>
        <p:xfrm>
          <a:off x="3621182" y="836712"/>
          <a:ext cx="5328592" cy="584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96" y="77723"/>
            <a:ext cx="7272808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4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Población objetivo</a:t>
            </a:r>
            <a:endParaRPr lang="es-SV" sz="4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2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4000" dirty="0">
                <a:solidFill>
                  <a:schemeClr val="tx2"/>
                </a:solidFill>
                <a:latin typeface="+mj-lt"/>
              </a:rPr>
              <a:t>Familias en </a:t>
            </a:r>
            <a:r>
              <a:rPr lang="es-SV" sz="4000" u="sng" dirty="0">
                <a:solidFill>
                  <a:schemeClr val="tx2"/>
                </a:solidFill>
                <a:latin typeface="+mj-lt"/>
              </a:rPr>
              <a:t>condición de pobreza</a:t>
            </a:r>
            <a:r>
              <a:rPr lang="es-SV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SV" sz="4000" dirty="0" smtClean="0">
                <a:solidFill>
                  <a:schemeClr val="tx2"/>
                </a:solidFill>
                <a:latin typeface="+mj-lt"/>
              </a:rPr>
              <a:t>y </a:t>
            </a:r>
            <a:r>
              <a:rPr lang="es-SV" sz="4000" dirty="0">
                <a:solidFill>
                  <a:schemeClr val="tx2"/>
                </a:solidFill>
                <a:latin typeface="+mj-lt"/>
              </a:rPr>
              <a:t>mayor </a:t>
            </a:r>
            <a:r>
              <a:rPr lang="es-SV" sz="4000" u="sng" dirty="0">
                <a:solidFill>
                  <a:schemeClr val="tx2"/>
                </a:solidFill>
                <a:latin typeface="+mj-lt"/>
              </a:rPr>
              <a:t>vulnerabilidad</a:t>
            </a:r>
            <a:r>
              <a:rPr lang="es-SV" sz="4000" dirty="0">
                <a:solidFill>
                  <a:schemeClr val="tx2"/>
                </a:solidFill>
                <a:latin typeface="+mj-lt"/>
              </a:rPr>
              <a:t> de los </a:t>
            </a:r>
            <a:r>
              <a:rPr lang="es-SV" sz="4000" u="sng" dirty="0">
                <a:solidFill>
                  <a:schemeClr val="tx2"/>
                </a:solidFill>
                <a:latin typeface="+mj-lt"/>
              </a:rPr>
              <a:t>262</a:t>
            </a:r>
            <a:r>
              <a:rPr lang="es-SV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SV" sz="4000" dirty="0" smtClean="0">
                <a:solidFill>
                  <a:schemeClr val="tx2"/>
                </a:solidFill>
                <a:latin typeface="+mj-lt"/>
              </a:rPr>
              <a:t>municipios</a:t>
            </a:r>
            <a:endParaRPr lang="es-SV" sz="4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4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96" y="95727"/>
            <a:ext cx="8712968" cy="10772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Proceso de incorporación a </a:t>
            </a:r>
            <a:r>
              <a:rPr lang="es-SV" sz="3200" b="1" dirty="0">
                <a:solidFill>
                  <a:schemeClr val="tx2"/>
                </a:solidFill>
                <a:ea typeface="+mn-ea"/>
                <a:cs typeface="Arial" pitchFamily="34" charset="0"/>
              </a:rPr>
              <a:t>partir de información del Registro Único de </a:t>
            </a:r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Participantes (RUP)</a:t>
            </a:r>
            <a:endParaRPr lang="es-SV" sz="32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114177407"/>
              </p:ext>
            </p:extLst>
          </p:nvPr>
        </p:nvGraphicFramePr>
        <p:xfrm>
          <a:off x="107504" y="1196752"/>
          <a:ext cx="8856984" cy="550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2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920880" cy="381642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/>
              </a:buClr>
              <a:buSzPct val="100000"/>
              <a:buFont typeface="Symbol" pitchFamily="18" charset="2"/>
            </a:pPr>
            <a:r>
              <a:rPr lang="es-MX" altLang="es-ES" sz="5400" b="1" dirty="0">
                <a:solidFill>
                  <a:schemeClr val="tx2"/>
                </a:solidFill>
              </a:rPr>
              <a:t>Proceso de implementación de la Estrategia a partir </a:t>
            </a:r>
            <a:r>
              <a:rPr lang="es-MX" altLang="es-ES" sz="5400" b="1" dirty="0" smtClean="0">
                <a:solidFill>
                  <a:schemeClr val="tx2"/>
                </a:solidFill>
              </a:rPr>
              <a:t>de </a:t>
            </a:r>
            <a:r>
              <a:rPr lang="es-MX" altLang="es-ES" sz="5400" b="1" dirty="0">
                <a:solidFill>
                  <a:schemeClr val="tx2"/>
                </a:solidFill>
              </a:rPr>
              <a:t>2017 </a:t>
            </a:r>
            <a:endParaRPr lang="es-SV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7272808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MX" altLang="es-SV" sz="4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Fases de implementación </a:t>
            </a:r>
            <a:endParaRPr lang="es-SV" sz="4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7041645"/>
              </p:ext>
            </p:extLst>
          </p:nvPr>
        </p:nvGraphicFramePr>
        <p:xfrm>
          <a:off x="971600" y="2812897"/>
          <a:ext cx="7719246" cy="30643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8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3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Fase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Municipios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Año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>
                          <a:effectLst/>
                          <a:latin typeface="Calibri" pitchFamily="34" charset="0"/>
                        </a:rPr>
                        <a:t>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30 municipios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II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30 municipios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2018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III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30 municipios 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2800" dirty="0" smtClean="0">
                          <a:effectLst/>
                          <a:latin typeface="Calibri" pitchFamily="34" charset="0"/>
                        </a:rPr>
                        <a:t>2019</a:t>
                      </a:r>
                      <a:r>
                        <a:rPr lang="es-SV" sz="28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IV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baseline="0" dirty="0" smtClean="0">
                          <a:effectLst/>
                          <a:latin typeface="Calibri" pitchFamily="34" charset="0"/>
                        </a:rPr>
                        <a:t>hasta completar los 262 </a:t>
                      </a:r>
                      <a:endParaRPr lang="es-MX" sz="2800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 smtClean="0">
                          <a:effectLst/>
                          <a:latin typeface="Calibri" pitchFamily="34" charset="0"/>
                        </a:rPr>
                        <a:t>2023-25</a:t>
                      </a:r>
                      <a:endParaRPr lang="es-MX" sz="2800" b="1" i="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630572"/>
            <a:ext cx="8712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SV" altLang="es-SV" sz="2800" dirty="0" smtClean="0"/>
              <a:t>Fases de implementación según la disponibilidad presupuestaria:</a:t>
            </a:r>
            <a:endParaRPr lang="es-MX" altLang="es-SV" sz="1100" dirty="0" smtClean="0"/>
          </a:p>
        </p:txBody>
      </p:sp>
      <p:sp>
        <p:nvSpPr>
          <p:cNvPr id="7" name="Flecha derecha 34"/>
          <p:cNvSpPr/>
          <p:nvPr/>
        </p:nvSpPr>
        <p:spPr>
          <a:xfrm>
            <a:off x="323528" y="3532977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9" name="Flecha derecha 35"/>
          <p:cNvSpPr/>
          <p:nvPr/>
        </p:nvSpPr>
        <p:spPr>
          <a:xfrm>
            <a:off x="323528" y="4181049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Flecha derecha 36"/>
          <p:cNvSpPr/>
          <p:nvPr/>
        </p:nvSpPr>
        <p:spPr>
          <a:xfrm>
            <a:off x="323528" y="4829121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Flecha derecha 37"/>
          <p:cNvSpPr/>
          <p:nvPr/>
        </p:nvSpPr>
        <p:spPr>
          <a:xfrm>
            <a:off x="323528" y="5405185"/>
            <a:ext cx="504056" cy="360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745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87824" y="3616432"/>
            <a:ext cx="6012160" cy="1252728"/>
          </a:xfrm>
        </p:spPr>
        <p:txBody>
          <a:bodyPr>
            <a:noAutofit/>
          </a:bodyPr>
          <a:lstStyle/>
          <a:p>
            <a:pPr algn="r"/>
            <a:r>
              <a:rPr lang="es-SV" sz="7200" b="1" dirty="0" smtClean="0">
                <a:solidFill>
                  <a:schemeClr val="tx2"/>
                </a:solidFill>
              </a:rPr>
              <a:t>Inversión</a:t>
            </a:r>
            <a:br>
              <a:rPr lang="es-SV" sz="7200" b="1" dirty="0" smtClean="0">
                <a:solidFill>
                  <a:schemeClr val="tx2"/>
                </a:solidFill>
              </a:rPr>
            </a:br>
            <a:r>
              <a:rPr lang="es-SV" sz="7200" b="1" dirty="0" smtClean="0">
                <a:solidFill>
                  <a:schemeClr val="tx2"/>
                </a:solidFill>
              </a:rPr>
              <a:t>en el departamento</a:t>
            </a:r>
            <a:endParaRPr lang="es-SV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4624"/>
            <a:ext cx="7524329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2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Primeros 30 municipios priorizados para 2017</a:t>
            </a:r>
            <a:endParaRPr lang="es-SV" sz="2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75646"/>
              </p:ext>
            </p:extLst>
          </p:nvPr>
        </p:nvGraphicFramePr>
        <p:xfrm>
          <a:off x="323528" y="638869"/>
          <a:ext cx="8712968" cy="60531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10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8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3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0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DEPARTAMENTO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MUNICIPIO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Porcentaje de hogares en los estratos del 1 al 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Ranking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ISIDRO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MIGUEL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ANTONIO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91.41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GUALOCOCTI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91.26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CUISNAHUAT – pob. indígena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90.24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GUAYMANGO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88.85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SIMON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TOROLA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88.20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UNION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LISLIQUE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85.37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CACAOPERA – pob. Indígena 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84.66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CHALATENANGO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CANCASQUE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83.51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MONTE SAN JUAN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83.32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CHALATENANGO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SAN FERNANDO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81.68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GUATAJIAGUA – pob. indígena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81.39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YAMABAL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80.82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USULUTAN</a:t>
                      </a:r>
                      <a:r>
                        <a:rPr lang="es-SV" sz="1200" baseline="0" dirty="0" smtClean="0">
                          <a:effectLst/>
                        </a:rPr>
                        <a:t> 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JUCUARAN  - para 2018 Lev</a:t>
                      </a:r>
                      <a:r>
                        <a:rPr lang="es-SV" sz="1200" baseline="0" dirty="0" smtClean="0">
                          <a:effectLst/>
                        </a:rPr>
                        <a:t>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80.53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15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FERNANDO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80.06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CABAÑAS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JUTIAPA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78.86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17</a:t>
                      </a:r>
                      <a:endParaRPr lang="es-SV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LIBERTAD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JICALAPA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78.84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USULUTAN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FRANCISCO JAVIER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78.78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19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EL </a:t>
                      </a:r>
                      <a:r>
                        <a:rPr lang="es-SV" sz="1200" dirty="0" smtClean="0">
                          <a:effectLst/>
                        </a:rPr>
                        <a:t>ROSARIO – para 2018 Lev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78.63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MORAZAN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JOATECA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78.40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MIGUEL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NUEVO EDEN DE SAN JUAN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77.85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22</a:t>
                      </a:r>
                      <a:endParaRPr lang="es-SV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CUSCATLAN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CRISTOBAL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77.75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 PEDRO </a:t>
                      </a:r>
                      <a:r>
                        <a:rPr lang="es-SV" sz="1200" dirty="0" smtClean="0">
                          <a:effectLst/>
                        </a:rPr>
                        <a:t>PUXTLA – para 2018 Lev RUP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77.61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CHALATENANGO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SAN ANTONIO DE LA </a:t>
                      </a:r>
                      <a:r>
                        <a:rPr lang="es-SV" sz="1200" dirty="0" smtClean="0">
                          <a:solidFill>
                            <a:schemeClr val="bg1"/>
                          </a:solidFill>
                          <a:effectLst/>
                        </a:rPr>
                        <a:t>CRUZ – para 2018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77.51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s-SV" sz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CALUCO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77.49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26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AHUACHAPAN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TACUBA – pob. Indígena 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77.44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27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SONSONATE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SANTA ISABEL ISHUATAN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77.13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28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LA LIBERTAD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TEOTEPEQUE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76.93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29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87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</a:rPr>
                        <a:t>SAN VICENTE</a:t>
                      </a:r>
                      <a:endParaRPr lang="es-SV" sz="1200" dirty="0" smtClean="0">
                        <a:effectLst/>
                        <a:latin typeface="Calibri" pitchFamily="34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SANTA CLARA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76.82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30</a:t>
                      </a:r>
                      <a:endParaRPr lang="es-SV" sz="12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06" marR="51306" marT="0" marB="0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4" name="3 Flecha derecha"/>
          <p:cNvSpPr/>
          <p:nvPr/>
        </p:nvSpPr>
        <p:spPr>
          <a:xfrm>
            <a:off x="35496" y="2708920"/>
            <a:ext cx="251520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Flecha derecha"/>
          <p:cNvSpPr/>
          <p:nvPr/>
        </p:nvSpPr>
        <p:spPr>
          <a:xfrm>
            <a:off x="35496" y="3068960"/>
            <a:ext cx="251520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Flecha derecha"/>
          <p:cNvSpPr/>
          <p:nvPr/>
        </p:nvSpPr>
        <p:spPr>
          <a:xfrm>
            <a:off x="35496" y="5517232"/>
            <a:ext cx="251520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36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007" y="97468"/>
            <a:ext cx="7524329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s-SV" sz="28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30 municipios priorizados para 2018</a:t>
            </a:r>
            <a:endParaRPr lang="es-SV" sz="28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73552"/>
              </p:ext>
            </p:extLst>
          </p:nvPr>
        </p:nvGraphicFramePr>
        <p:xfrm>
          <a:off x="1979712" y="761738"/>
          <a:ext cx="4824535" cy="58466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1504"/>
                <a:gridCol w="1707627"/>
                <a:gridCol w="225540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Ranking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Departamento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Municipio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>
                          <a:effectLst/>
                        </a:rPr>
                        <a:t>31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Dionisio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Chilanga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Arambala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Ahuachapán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Jujutla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Sensembra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Cuscatlán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El Carmen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s-SV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Chalatenango</a:t>
                      </a:r>
                      <a:endParaRPr lang="es-SV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San Francisco Morazán</a:t>
                      </a:r>
                      <a:endParaRPr lang="es-SV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Alegría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Mercedes La Ceiba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Sonsonate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Santa Catarina Masahuat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Francisco Chinameca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Ahuachapán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Lorenzo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Sonsonate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Santo Domingo De Guzmán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Chiltiupán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Usulután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Nueva Granada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Cabañas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Victoria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Miguel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Carolina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Perquín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Huizucar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Lolotiquillo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Vicente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Ildefonso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Libertad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Comasagua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Cuscatlán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Oratorio De Concepción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Miguel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Gerardo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Cabañas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Cinquera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Vicente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Tecoluca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57</a:t>
                      </a:r>
                      <a:endParaRPr lang="es-SV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Santa Ana</a:t>
                      </a:r>
                      <a:endParaRPr lang="es-SV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Masahuat</a:t>
                      </a:r>
                      <a:endParaRPr lang="es-SV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Corinto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Morazán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Jocoaitique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60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La Paz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200" u="none" strike="noStrike" dirty="0" smtClean="0">
                          <a:effectLst/>
                        </a:rPr>
                        <a:t>San Emigdio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722" marR="5722" marT="5722" marB="0" anchor="ctr"/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1656184" y="2060848"/>
            <a:ext cx="251520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65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4294967295"/>
          </p:nvPr>
        </p:nvSpPr>
        <p:spPr>
          <a:xfrm>
            <a:off x="4543979" y="6166925"/>
            <a:ext cx="4420509" cy="718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Ingeniera Gladis Eugenia Schmidt de Serpas</a:t>
            </a:r>
          </a:p>
          <a:p>
            <a:pPr marL="0" indent="0" algn="r">
              <a:buNone/>
            </a:pPr>
            <a:r>
              <a:rPr lang="es-SV" sz="1600" dirty="0" smtClean="0">
                <a:solidFill>
                  <a:schemeClr val="tx2"/>
                </a:solidFill>
              </a:rPr>
              <a:t>Presidenta</a:t>
            </a:r>
            <a:endParaRPr lang="es-SV" sz="16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5" y="2132856"/>
            <a:ext cx="5760640" cy="1252728"/>
          </a:xfrm>
        </p:spPr>
        <p:txBody>
          <a:bodyPr>
            <a:noAutofit/>
          </a:bodyPr>
          <a:lstStyle/>
          <a:p>
            <a:pPr algn="r"/>
            <a:r>
              <a:rPr lang="es-SV" b="1" dirty="0" smtClean="0">
                <a:solidFill>
                  <a:schemeClr val="tx2"/>
                </a:solidFill>
              </a:rPr>
              <a:t>Rendición de</a:t>
            </a:r>
            <a:br>
              <a:rPr lang="es-SV" b="1" dirty="0" smtClean="0">
                <a:solidFill>
                  <a:schemeClr val="tx2"/>
                </a:solidFill>
              </a:rPr>
            </a:br>
            <a:r>
              <a:rPr lang="es-SV" b="1" dirty="0" smtClean="0">
                <a:solidFill>
                  <a:schemeClr val="tx2"/>
                </a:solidFill>
              </a:rPr>
              <a:t>Cuentas FISDL</a:t>
            </a:r>
            <a:br>
              <a:rPr lang="es-SV" b="1" dirty="0" smtClean="0">
                <a:solidFill>
                  <a:schemeClr val="tx2"/>
                </a:solidFill>
              </a:rPr>
            </a:br>
            <a:r>
              <a:rPr lang="es-SV" sz="1200" b="1" dirty="0" smtClean="0">
                <a:solidFill>
                  <a:schemeClr val="tx2"/>
                </a:solidFill>
              </a:rPr>
              <a:t/>
            </a:r>
            <a:br>
              <a:rPr lang="es-SV" sz="1200" b="1" dirty="0" smtClean="0">
                <a:solidFill>
                  <a:schemeClr val="tx2"/>
                </a:solidFill>
              </a:rPr>
            </a:br>
            <a:r>
              <a:rPr lang="es-SV" sz="1400" b="1" dirty="0" smtClean="0">
                <a:solidFill>
                  <a:schemeClr val="tx2"/>
                </a:solidFill>
              </a:rPr>
              <a:t>junio 2014 - mayo 2017</a:t>
            </a:r>
            <a:endParaRPr lang="es-SV" sz="1400" b="1" dirty="0">
              <a:solidFill>
                <a:schemeClr val="tx2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779912" y="3284984"/>
            <a:ext cx="53285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627784" y="4517802"/>
            <a:ext cx="6347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2395"/>
                </a:solidFill>
                <a:latin typeface="Arial Black" panose="020B0A04020102020204" pitchFamily="34" charset="0"/>
              </a:rPr>
              <a:t>¡MUCHAS GRACIAS!</a:t>
            </a:r>
            <a:endParaRPr lang="es-SV" sz="4400" b="1" dirty="0">
              <a:solidFill>
                <a:srgbClr val="00239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83671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046440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departamento</a:t>
            </a:r>
            <a:br>
              <a:rPr lang="es-SV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181472" y="2708920"/>
            <a:ext cx="648072" cy="50405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05699"/>
              </p:ext>
            </p:extLst>
          </p:nvPr>
        </p:nvGraphicFramePr>
        <p:xfrm>
          <a:off x="971600" y="1052736"/>
          <a:ext cx="7848873" cy="5760720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717605"/>
                <a:gridCol w="2538979"/>
                <a:gridCol w="2592289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Departamento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Ejecutado (US$)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Porcentaje de Inversión (%)</a:t>
                      </a:r>
                      <a:endParaRPr lang="es-SV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Usulután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$35,814,973.88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17.20%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Morazán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$27,405,773.00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13.17%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Ahuachapán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$19,344,809.08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9.29%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San Miguel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$19,028,454.61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9.14%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Chalatenango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$12,940,447.44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6.22%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San Vicente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$12,009,286.28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5.77%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La Libertad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$11,387,002.38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5.47%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Cabañas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$11,145,535.03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5.35%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San Salvador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$10,908,774.05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5.24%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La Paz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$10,764,702.34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5.17%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Sonsonate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$10,746,538.94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5.16%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Santa Ana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$10,369,335.41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4.98%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Cuscatlán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$8,493,116.97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4.08%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La Unión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$5,310,880.65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2.55%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Varios departamentos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$2,498,824.27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1.20%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 smtClean="0">
                          <a:effectLst/>
                        </a:rPr>
                        <a:t>Total General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$208,168,454.33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100.00%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0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88226"/>
          <a:stretch/>
        </p:blipFill>
        <p:spPr bwMode="auto">
          <a:xfrm>
            <a:off x="1907704" y="2636912"/>
            <a:ext cx="5267325" cy="41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9789"/>
            <a:ext cx="7200800" cy="13849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municipios del departamento de </a:t>
            </a:r>
            <a:r>
              <a:rPr lang="es-SV" sz="3200" b="1" dirty="0" smtClean="0">
                <a:solidFill>
                  <a:schemeClr val="tx2"/>
                </a:solidFill>
                <a:cs typeface="Arial" pitchFamily="34" charset="0"/>
              </a:rPr>
              <a:t>Chalatenango</a:t>
            </a:r>
            <a:r>
              <a:rPr lang="es-SV" sz="3200" b="1" dirty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es-SV" sz="32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6"/>
          <a:stretch/>
        </p:blipFill>
        <p:spPr bwMode="auto">
          <a:xfrm>
            <a:off x="1907704" y="1556792"/>
            <a:ext cx="5267325" cy="7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91277"/>
          <a:stretch/>
        </p:blipFill>
        <p:spPr bwMode="auto">
          <a:xfrm>
            <a:off x="1907704" y="2330244"/>
            <a:ext cx="5267325" cy="35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85293"/>
          <a:stretch/>
        </p:blipFill>
        <p:spPr bwMode="auto">
          <a:xfrm>
            <a:off x="1907704" y="3032956"/>
            <a:ext cx="5267325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82612"/>
          <a:stretch/>
        </p:blipFill>
        <p:spPr bwMode="auto">
          <a:xfrm>
            <a:off x="1907704" y="3404270"/>
            <a:ext cx="5267325" cy="37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 b="79864"/>
          <a:stretch/>
        </p:blipFill>
        <p:spPr bwMode="auto">
          <a:xfrm>
            <a:off x="1907704" y="3775586"/>
            <a:ext cx="5267325" cy="3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77047"/>
          <a:stretch/>
        </p:blipFill>
        <p:spPr bwMode="auto">
          <a:xfrm>
            <a:off x="1907704" y="4144296"/>
            <a:ext cx="5267325" cy="3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5" b="74232"/>
          <a:stretch/>
        </p:blipFill>
        <p:spPr bwMode="auto">
          <a:xfrm>
            <a:off x="1907704" y="4513006"/>
            <a:ext cx="5267325" cy="3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2" b="71350"/>
          <a:stretch/>
        </p:blipFill>
        <p:spPr bwMode="auto">
          <a:xfrm>
            <a:off x="1907704" y="4879772"/>
            <a:ext cx="5267325" cy="3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3" b="68415"/>
          <a:stretch/>
        </p:blipFill>
        <p:spPr bwMode="auto">
          <a:xfrm>
            <a:off x="1907704" y="5244147"/>
            <a:ext cx="5267325" cy="3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0" b="65561"/>
          <a:stretch/>
        </p:blipFill>
        <p:spPr bwMode="auto">
          <a:xfrm>
            <a:off x="1907704" y="5601147"/>
            <a:ext cx="5267325" cy="37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6" b="62729"/>
          <a:stretch/>
        </p:blipFill>
        <p:spPr bwMode="auto">
          <a:xfrm>
            <a:off x="1907704" y="5958148"/>
            <a:ext cx="5267325" cy="36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1" b="60035"/>
          <a:stretch/>
        </p:blipFill>
        <p:spPr bwMode="auto">
          <a:xfrm>
            <a:off x="1907704" y="6307775"/>
            <a:ext cx="5267325" cy="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4" b="48281"/>
          <a:stretch/>
        </p:blipFill>
        <p:spPr bwMode="auto">
          <a:xfrm>
            <a:off x="1907704" y="2996952"/>
            <a:ext cx="5267325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9" b="51465"/>
          <a:stretch/>
        </p:blipFill>
        <p:spPr bwMode="auto">
          <a:xfrm>
            <a:off x="1907704" y="2636912"/>
            <a:ext cx="5267325" cy="3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9789"/>
            <a:ext cx="7200800" cy="13849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municipios del departamento de </a:t>
            </a:r>
            <a:r>
              <a:rPr lang="es-SV" sz="3200" b="1" dirty="0" smtClean="0">
                <a:solidFill>
                  <a:schemeClr val="tx2"/>
                </a:solidFill>
                <a:cs typeface="Arial" pitchFamily="34" charset="0"/>
              </a:rPr>
              <a:t>Chalatenango</a:t>
            </a:r>
            <a:r>
              <a:rPr lang="es-SV" sz="3200" b="1" dirty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es-SV" sz="32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3"/>
          <a:stretch/>
        </p:blipFill>
        <p:spPr bwMode="auto">
          <a:xfrm>
            <a:off x="1907704" y="1556792"/>
            <a:ext cx="5267325" cy="38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4" b="57071"/>
          <a:stretch/>
        </p:blipFill>
        <p:spPr bwMode="auto">
          <a:xfrm>
            <a:off x="1907704" y="1916832"/>
            <a:ext cx="5267325" cy="4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5" b="54443"/>
          <a:stretch/>
        </p:blipFill>
        <p:spPr bwMode="auto">
          <a:xfrm>
            <a:off x="1907704" y="2293144"/>
            <a:ext cx="5267325" cy="3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2" b="45890"/>
          <a:stretch/>
        </p:blipFill>
        <p:spPr bwMode="auto">
          <a:xfrm>
            <a:off x="1907704" y="3349397"/>
            <a:ext cx="5267325" cy="3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1" b="42980"/>
          <a:stretch/>
        </p:blipFill>
        <p:spPr bwMode="auto">
          <a:xfrm>
            <a:off x="1907704" y="3701844"/>
            <a:ext cx="5267325" cy="3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2" b="40129"/>
          <a:stretch/>
        </p:blipFill>
        <p:spPr bwMode="auto">
          <a:xfrm>
            <a:off x="1907704" y="4085303"/>
            <a:ext cx="5267325" cy="38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7" b="37210"/>
          <a:stretch/>
        </p:blipFill>
        <p:spPr bwMode="auto">
          <a:xfrm>
            <a:off x="1907704" y="4457270"/>
            <a:ext cx="5267325" cy="3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7" b="34314"/>
          <a:stretch/>
        </p:blipFill>
        <p:spPr bwMode="auto">
          <a:xfrm>
            <a:off x="1907704" y="4814272"/>
            <a:ext cx="5267325" cy="37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6" b="31556"/>
          <a:stretch/>
        </p:blipFill>
        <p:spPr bwMode="auto">
          <a:xfrm>
            <a:off x="1907704" y="5163897"/>
            <a:ext cx="5267325" cy="3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8" b="28651"/>
          <a:stretch/>
        </p:blipFill>
        <p:spPr bwMode="auto">
          <a:xfrm>
            <a:off x="1907704" y="5517232"/>
            <a:ext cx="5267325" cy="37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8" b="25941"/>
          <a:stretch/>
        </p:blipFill>
        <p:spPr bwMode="auto">
          <a:xfrm>
            <a:off x="1907704" y="5877900"/>
            <a:ext cx="5267325" cy="36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8" b="22850"/>
          <a:stretch/>
        </p:blipFill>
        <p:spPr bwMode="auto">
          <a:xfrm>
            <a:off x="1907704" y="6238568"/>
            <a:ext cx="5267325" cy="3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9789"/>
            <a:ext cx="7200800" cy="1384995"/>
          </a:xfr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a typeface="+mn-ea"/>
                <a:cs typeface="Arial" pitchFamily="34" charset="0"/>
              </a:rPr>
              <a:t>Inversión por municipios del departamento de </a:t>
            </a:r>
            <a:r>
              <a:rPr lang="es-SV" sz="3200" b="1" dirty="0" smtClean="0">
                <a:solidFill>
                  <a:schemeClr val="tx2"/>
                </a:solidFill>
                <a:cs typeface="Arial" pitchFamily="34" charset="0"/>
              </a:rPr>
              <a:t>Chalatenango</a:t>
            </a:r>
            <a:r>
              <a:rPr lang="es-SV" sz="3200" b="1" dirty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es-SV" sz="32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s-SV" sz="18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itchFamily="34" charset="0"/>
              </a:rPr>
              <a:t>junio 2014 –mayo 2017 </a:t>
            </a:r>
            <a:endParaRPr lang="es-SV" sz="1800" b="1" dirty="0">
              <a:solidFill>
                <a:schemeClr val="accent6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0" b="20348"/>
          <a:stretch/>
        </p:blipFill>
        <p:spPr bwMode="auto">
          <a:xfrm>
            <a:off x="1907704" y="2596593"/>
            <a:ext cx="5267325" cy="36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3"/>
          <a:stretch/>
        </p:blipFill>
        <p:spPr bwMode="auto">
          <a:xfrm>
            <a:off x="1907704" y="2236553"/>
            <a:ext cx="5267325" cy="38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2" b="17428"/>
          <a:stretch/>
        </p:blipFill>
        <p:spPr bwMode="auto">
          <a:xfrm>
            <a:off x="1907704" y="2957291"/>
            <a:ext cx="5267325" cy="3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7" b="14798"/>
          <a:stretch/>
        </p:blipFill>
        <p:spPr bwMode="auto">
          <a:xfrm>
            <a:off x="1907704" y="3315157"/>
            <a:ext cx="5267325" cy="3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1" b="11441"/>
          <a:stretch/>
        </p:blipFill>
        <p:spPr bwMode="auto">
          <a:xfrm>
            <a:off x="1907704" y="3673683"/>
            <a:ext cx="5267325" cy="4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3" b="9125"/>
          <a:stretch/>
        </p:blipFill>
        <p:spPr bwMode="auto">
          <a:xfrm>
            <a:off x="1907704" y="4043907"/>
            <a:ext cx="5267325" cy="3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1" b="6101"/>
          <a:stretch/>
        </p:blipFill>
        <p:spPr bwMode="auto">
          <a:xfrm>
            <a:off x="1907704" y="4411101"/>
            <a:ext cx="5267325" cy="3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9" b="397"/>
          <a:stretch/>
        </p:blipFill>
        <p:spPr bwMode="auto">
          <a:xfrm>
            <a:off x="1907704" y="4794560"/>
            <a:ext cx="5267325" cy="7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10749</TotalTime>
  <Words>2483</Words>
  <Application>Microsoft Office PowerPoint</Application>
  <PresentationFormat>Presentación en pantalla (4:3)</PresentationFormat>
  <Paragraphs>778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Forma de onda</vt:lpstr>
      <vt:lpstr>Rendición de Cuentas FISDL  Inversión en tres años de gestión  (junio 2014 – mayo 2017) </vt:lpstr>
      <vt:lpstr>Pensamiento Estratégico  2014 - 2019</vt:lpstr>
      <vt:lpstr>Inversión FISDL en tres años de gestión (junio 2014 – mayo 2017) </vt:lpstr>
      <vt:lpstr>Presentación de PowerPoint</vt:lpstr>
      <vt:lpstr>Inversión en el departamento</vt:lpstr>
      <vt:lpstr>Inversión por departamento junio 2014 –mayo 2017 </vt:lpstr>
      <vt:lpstr>Inversión por municipios del departamento de Chalatenango junio 2014 –mayo 2017 </vt:lpstr>
      <vt:lpstr>Inversión por municipios del departamento de Chalatenango junio 2014 –mayo 2017 </vt:lpstr>
      <vt:lpstr>Inversión por municipios del departamento de Chalatenango junio 2014 –mayo 2017 </vt:lpstr>
      <vt:lpstr>Principales Resultados </vt:lpstr>
      <vt:lpstr>Transferencias monetarias junio 2014 –mayo 2017 </vt:lpstr>
      <vt:lpstr>Transferencias monetarias junio 2014 –mayo 2017 </vt:lpstr>
      <vt:lpstr>Presentación de PowerPoint</vt:lpstr>
      <vt:lpstr>Asistencia técnica junio 2014 –mayo 2017 </vt:lpstr>
      <vt:lpstr>Asistencia técnica junio 2014 –mayo 2017 </vt:lpstr>
      <vt:lpstr>Emprendimientos Solidarios junio 2014 –mayo 2017 </vt:lpstr>
      <vt:lpstr>Presentación de PowerPoint</vt:lpstr>
      <vt:lpstr>Agua potable y saneamiento junio 2014 –mayo 2017 </vt:lpstr>
      <vt:lpstr>Agua potable y saneamiento junio 2014 –mayo 2017 </vt:lpstr>
      <vt:lpstr>Presentación de PowerPoint</vt:lpstr>
      <vt:lpstr>Electrificación junio 2014 –mayo 2017 </vt:lpstr>
      <vt:lpstr>Electrificación junio 2014 –mayo 2017 </vt:lpstr>
      <vt:lpstr>Infraestructura productiva, caminos y puentes junio 2014 –mayo 2017 </vt:lpstr>
      <vt:lpstr>Infraestructura productiva, caminos y puentes - junio 2014 –mayo 2017 </vt:lpstr>
      <vt:lpstr>Infraestructura para el desarrollo social junio 2014 –mayo 2017 </vt:lpstr>
      <vt:lpstr>Infraestructura para el desarrollo social - junio 2014 –mayo 2017 </vt:lpstr>
      <vt:lpstr>Infraestructura en educación  junio 2014 –mayo 2017 </vt:lpstr>
      <vt:lpstr>Infraestructura en educación  junio 2014 –mayo 2017 </vt:lpstr>
      <vt:lpstr>Presentación de PowerPoint</vt:lpstr>
      <vt:lpstr>Equipamiento en salud  junio 2014 –mayo 2017 </vt:lpstr>
      <vt:lpstr>Infraestructura en salud  junio 2014 –mayo 2017 </vt:lpstr>
      <vt:lpstr>Presentación de PowerPoint</vt:lpstr>
      <vt:lpstr>Desafíos Enfrentados</vt:lpstr>
      <vt:lpstr>Desafíos enfrentados junio 2014 –mayo 2017 </vt:lpstr>
      <vt:lpstr>Proyecciones</vt:lpstr>
      <vt:lpstr>Presentación de PowerPoint</vt:lpstr>
      <vt:lpstr>Presentación de PowerPoint</vt:lpstr>
      <vt:lpstr>Presentación de PowerPoint</vt:lpstr>
      <vt:lpstr>Presentación de PowerPoint</vt:lpstr>
      <vt:lpstr>    </vt:lpstr>
      <vt:lpstr>    </vt:lpstr>
      <vt:lpstr>    </vt:lpstr>
      <vt:lpstr>Un punto de partida…</vt:lpstr>
      <vt:lpstr>    </vt:lpstr>
      <vt:lpstr>Objetivo de la Estrategia</vt:lpstr>
      <vt:lpstr>Población objetivo</vt:lpstr>
      <vt:lpstr>Proceso de incorporación a partir de información del Registro Único de Participantes (RUP)</vt:lpstr>
      <vt:lpstr>Proceso de implementación de la Estrategia a partir de 2017 </vt:lpstr>
      <vt:lpstr>Fases de implementación </vt:lpstr>
      <vt:lpstr>Primeros 30 municipios priorizados para 2017</vt:lpstr>
      <vt:lpstr>30 municipios priorizados para 2018</vt:lpstr>
      <vt:lpstr>Rendición de Cuentas FISDL  junio 2014 - mayo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Estrategia para Rendiciones de Cuentas 2016</dc:title>
  <dc:creator>LORENA SUYAPA VALDIVIESO VALENCIA</dc:creator>
  <cp:lastModifiedBy>NESTOR URIEL RAMOS FERNANDEZ</cp:lastModifiedBy>
  <cp:revision>425</cp:revision>
  <dcterms:created xsi:type="dcterms:W3CDTF">2016-05-16T20:22:15Z</dcterms:created>
  <dcterms:modified xsi:type="dcterms:W3CDTF">2017-09-05T21:21:27Z</dcterms:modified>
</cp:coreProperties>
</file>