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</p:sldMasterIdLst>
  <p:notesMasterIdLst>
    <p:notesMasterId r:id="rId58"/>
  </p:notesMasterIdLst>
  <p:sldIdLst>
    <p:sldId id="256" r:id="rId4"/>
    <p:sldId id="257" r:id="rId5"/>
    <p:sldId id="308" r:id="rId6"/>
    <p:sldId id="259" r:id="rId7"/>
    <p:sldId id="340" r:id="rId8"/>
    <p:sldId id="260" r:id="rId9"/>
    <p:sldId id="261" r:id="rId10"/>
    <p:sldId id="262" r:id="rId11"/>
    <p:sldId id="263" r:id="rId12"/>
    <p:sldId id="344" r:id="rId13"/>
    <p:sldId id="264" r:id="rId14"/>
    <p:sldId id="265" r:id="rId15"/>
    <p:sldId id="266" r:id="rId16"/>
    <p:sldId id="267" r:id="rId17"/>
    <p:sldId id="268" r:id="rId18"/>
    <p:sldId id="309" r:id="rId19"/>
    <p:sldId id="310" r:id="rId20"/>
    <p:sldId id="311" r:id="rId21"/>
    <p:sldId id="312" r:id="rId22"/>
    <p:sldId id="346" r:id="rId23"/>
    <p:sldId id="269" r:id="rId24"/>
    <p:sldId id="313" r:id="rId25"/>
    <p:sldId id="314" r:id="rId26"/>
    <p:sldId id="315" r:id="rId27"/>
    <p:sldId id="316" r:id="rId28"/>
    <p:sldId id="270" r:id="rId29"/>
    <p:sldId id="317" r:id="rId30"/>
    <p:sldId id="318" r:id="rId31"/>
    <p:sldId id="319" r:id="rId32"/>
    <p:sldId id="271" r:id="rId33"/>
    <p:sldId id="320" r:id="rId34"/>
    <p:sldId id="321" r:id="rId35"/>
    <p:sldId id="322" r:id="rId36"/>
    <p:sldId id="323" r:id="rId37"/>
    <p:sldId id="272" r:id="rId38"/>
    <p:sldId id="324" r:id="rId39"/>
    <p:sldId id="325" r:id="rId40"/>
    <p:sldId id="326" r:id="rId41"/>
    <p:sldId id="327" r:id="rId42"/>
    <p:sldId id="273" r:id="rId43"/>
    <p:sldId id="328" r:id="rId44"/>
    <p:sldId id="329" r:id="rId45"/>
    <p:sldId id="330" r:id="rId46"/>
    <p:sldId id="274" r:id="rId47"/>
    <p:sldId id="331" r:id="rId48"/>
    <p:sldId id="332" r:id="rId49"/>
    <p:sldId id="333" r:id="rId50"/>
    <p:sldId id="334" r:id="rId51"/>
    <p:sldId id="335" r:id="rId52"/>
    <p:sldId id="336" r:id="rId53"/>
    <p:sldId id="337" r:id="rId54"/>
    <p:sldId id="275" r:id="rId55"/>
    <p:sldId id="338" r:id="rId56"/>
    <p:sldId id="339" r:id="rId57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8452" autoAdjust="0"/>
  </p:normalViewPr>
  <p:slideViewPr>
    <p:cSldViewPr>
      <p:cViewPr varScale="1">
        <p:scale>
          <a:sx n="72" d="100"/>
          <a:sy n="72" d="100"/>
        </p:scale>
        <p:origin x="1302" y="72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61" Type="http://schemas.openxmlformats.org/officeDocument/2006/relationships/theme" Target="theme/theme1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77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16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9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/>
            <a:t>19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17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8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8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22</a:t>
          </a:r>
        </a:p>
        <a:p>
          <a:r>
            <a:rPr lang="es-SV" sz="1600" dirty="0"/>
            <a:t>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38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28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19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Empleado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386154" y="476214"/>
          <a:ext cx="575324" cy="199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849"/>
              </a:lnTo>
              <a:lnTo>
                <a:pt x="575324" y="99849"/>
              </a:lnTo>
              <a:lnTo>
                <a:pt x="575324" y="199699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810829" y="476214"/>
          <a:ext cx="575324" cy="199699"/>
        </a:xfrm>
        <a:custGeom>
          <a:avLst/>
          <a:gdLst/>
          <a:ahLst/>
          <a:cxnLst/>
          <a:rect l="0" t="0" r="0" b="0"/>
          <a:pathLst>
            <a:path>
              <a:moveTo>
                <a:pt x="575324" y="0"/>
              </a:moveTo>
              <a:lnTo>
                <a:pt x="575324" y="99849"/>
              </a:lnTo>
              <a:lnTo>
                <a:pt x="0" y="99849"/>
              </a:lnTo>
              <a:lnTo>
                <a:pt x="0" y="199699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10678" y="739"/>
          <a:ext cx="950950" cy="475475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Miembros</a:t>
          </a:r>
        </a:p>
      </dsp:txBody>
      <dsp:txXfrm>
        <a:off x="910678" y="739"/>
        <a:ext cx="950950" cy="475475"/>
      </dsp:txXfrm>
    </dsp:sp>
    <dsp:sp modelId="{BDDD5B13-6C24-454D-90E7-06E80FDCF246}">
      <dsp:nvSpPr>
        <dsp:cNvPr id="0" name=""/>
        <dsp:cNvSpPr/>
      </dsp:nvSpPr>
      <dsp:spPr>
        <a:xfrm>
          <a:off x="335353" y="675913"/>
          <a:ext cx="950950" cy="4754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335353" y="675913"/>
        <a:ext cx="950950" cy="475475"/>
      </dsp:txXfrm>
    </dsp:sp>
    <dsp:sp modelId="{C2477452-16FE-4718-BF85-9F902B926B6E}">
      <dsp:nvSpPr>
        <dsp:cNvPr id="0" name=""/>
        <dsp:cNvSpPr/>
      </dsp:nvSpPr>
      <dsp:spPr>
        <a:xfrm>
          <a:off x="1486003" y="675913"/>
          <a:ext cx="950950" cy="475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Hombres</a:t>
          </a:r>
        </a:p>
      </dsp:txBody>
      <dsp:txXfrm>
        <a:off x="1486003" y="675913"/>
        <a:ext cx="950950" cy="47547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77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58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Miembros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Miembros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17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Miembros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22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38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28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921394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Empleado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29/7/2020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CC681C-A29D-46F2-ACFB-18B287B1678B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642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E0AC48-79F6-4935-BE45-9F849842C4E0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8002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91EC83-1EFF-43C6-A015-8B2779BF669A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7278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272989-7D92-4E44-BAC2-9B73CE4AB93F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25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7ED68A-4F30-434C-AC25-C184137AAD2D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4262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E4E42A-048B-4143-A74E-F82F362C7FB5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74181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90606-B222-4B9F-AB48-1877DE09348F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06587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594B49-3B0D-4F99-8643-1821EE4140B7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15455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642497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4073EC-A7E1-413C-BC60-440EAFF63AC3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24516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03463D-7D45-4DC8-8E08-022CABE17B84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031630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01A329-791F-4B12-922C-4FB89EE86D60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987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8C2F9-2FBA-469D-B8AF-DF60D6CB321F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18876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4CB196-D205-4A35-A32D-87F4D2097E6C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061796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3957A6-BD7A-42C8-AC18-B46B71179420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76285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81BF82-DFE2-4655-9C4F-3AE224158C48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879047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B68B30-102B-440E-9635-A8EC9AEE9A7C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492622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1770FC-31E9-4D88-95D0-5C21077BFD78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78649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7F434-9C7B-4B3C-8BE8-BC2F43A122D3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676739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9A9A0D-7644-44D4-BA2F-B4A7429A6482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932494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1802EC-8084-4B50-95D3-62D80D97335E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48357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642497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1F843F-1055-495F-91EE-22AFA584E75D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8315692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53816F-92D7-4F34-920D-C8DE7FD72EE8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8341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3111FF-3998-46F7-A73D-02D2170E3ABE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402055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FB2F04-7EB8-4F0B-9F4D-5CD2C28DD52A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3710442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B6FD45-B171-47AA-8121-48230ADBCB78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911520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54669E-BBD5-43B3-A09C-0089B726C166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438099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E371D3-12F9-4E6B-97CE-FE74A0A08F51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2980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077891-0516-4DF8-8896-7BAFEB3648EC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6782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2EB65E-4482-4E58-AB2F-4A1ECC6F09D4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6378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642497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382B0-5174-4DD7-8267-4ACF0CFDB70C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221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5855D5-E62D-41C5-9ACC-945078BD9E10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0919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30A28A-4CCA-4455-8C18-D29F93892DD0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86597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4ACC96-49C2-4C87-8442-9062A1ECAAB2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5231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6436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DC9D214-89E6-4D77-9E1B-EE551DF88AD1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979" y="16272"/>
            <a:ext cx="1871733" cy="18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41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6436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6D0693-6ED7-4A52-808D-265A4348283E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979" y="16272"/>
            <a:ext cx="1871733" cy="18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3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6436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7E2068-47A1-4265-B897-CF38AD14ED10}" type="datetime1">
              <a:rPr lang="es-ES" smtClean="0"/>
              <a:t>29/07/2020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979" y="16272"/>
            <a:ext cx="1871733" cy="18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72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4.xml"/><Relationship Id="rId18" Type="http://schemas.openxmlformats.org/officeDocument/2006/relationships/slide" Target="slide47.xml"/><Relationship Id="rId26" Type="http://schemas.openxmlformats.org/officeDocument/2006/relationships/slide" Target="slide36.xml"/><Relationship Id="rId39" Type="http://schemas.openxmlformats.org/officeDocument/2006/relationships/slide" Target="slide54.xml"/><Relationship Id="rId21" Type="http://schemas.openxmlformats.org/officeDocument/2006/relationships/slide" Target="slide32.xml"/><Relationship Id="rId34" Type="http://schemas.openxmlformats.org/officeDocument/2006/relationships/slide" Target="slide42.xml"/><Relationship Id="rId42" Type="http://schemas.openxmlformats.org/officeDocument/2006/relationships/slide" Target="slide9.xml"/><Relationship Id="rId47" Type="http://schemas.openxmlformats.org/officeDocument/2006/relationships/slide" Target="slide11.xml"/><Relationship Id="rId50" Type="http://schemas.openxmlformats.org/officeDocument/2006/relationships/slide" Target="slide12.xml"/><Relationship Id="rId55" Type="http://schemas.openxmlformats.org/officeDocument/2006/relationships/image" Target="../media/image3.png"/><Relationship Id="rId7" Type="http://schemas.openxmlformats.org/officeDocument/2006/relationships/slide" Target="slide15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44.xml"/><Relationship Id="rId29" Type="http://schemas.openxmlformats.org/officeDocument/2006/relationships/slide" Target="slide26.xml"/><Relationship Id="rId11" Type="http://schemas.openxmlformats.org/officeDocument/2006/relationships/slide" Target="slide21.xml"/><Relationship Id="rId24" Type="http://schemas.openxmlformats.org/officeDocument/2006/relationships/slide" Target="slide31.xml"/><Relationship Id="rId32" Type="http://schemas.openxmlformats.org/officeDocument/2006/relationships/slide" Target="slide27.xml"/><Relationship Id="rId37" Type="http://schemas.openxmlformats.org/officeDocument/2006/relationships/slide" Target="slide52.xml"/><Relationship Id="rId40" Type="http://schemas.openxmlformats.org/officeDocument/2006/relationships/slide" Target="slide14.xml"/><Relationship Id="rId45" Type="http://schemas.openxmlformats.org/officeDocument/2006/relationships/slide" Target="slide50.xml"/><Relationship Id="rId53" Type="http://schemas.openxmlformats.org/officeDocument/2006/relationships/slide" Target="slide7.xml"/><Relationship Id="rId58" Type="http://schemas.openxmlformats.org/officeDocument/2006/relationships/slide" Target="slide20.xml"/><Relationship Id="rId5" Type="http://schemas.openxmlformats.org/officeDocument/2006/relationships/slide" Target="slide4.xml"/><Relationship Id="rId19" Type="http://schemas.openxmlformats.org/officeDocument/2006/relationships/slide" Target="slide48.xml"/><Relationship Id="rId4" Type="http://schemas.openxmlformats.org/officeDocument/2006/relationships/slide" Target="slide2.xml"/><Relationship Id="rId9" Type="http://schemas.openxmlformats.org/officeDocument/2006/relationships/slide" Target="slide17.xml"/><Relationship Id="rId14" Type="http://schemas.openxmlformats.org/officeDocument/2006/relationships/slide" Target="slide25.xml"/><Relationship Id="rId22" Type="http://schemas.openxmlformats.org/officeDocument/2006/relationships/slide" Target="slide33.xml"/><Relationship Id="rId27" Type="http://schemas.openxmlformats.org/officeDocument/2006/relationships/slide" Target="slide37.xml"/><Relationship Id="rId30" Type="http://schemas.openxmlformats.org/officeDocument/2006/relationships/slide" Target="slide28.xml"/><Relationship Id="rId35" Type="http://schemas.openxmlformats.org/officeDocument/2006/relationships/slide" Target="slide43.xml"/><Relationship Id="rId43" Type="http://schemas.openxmlformats.org/officeDocument/2006/relationships/slide" Target="slide5.xml"/><Relationship Id="rId48" Type="http://schemas.openxmlformats.org/officeDocument/2006/relationships/slide" Target="slide45.xml"/><Relationship Id="rId56" Type="http://schemas.openxmlformats.org/officeDocument/2006/relationships/slide" Target="slide8.xml"/><Relationship Id="rId8" Type="http://schemas.openxmlformats.org/officeDocument/2006/relationships/slide" Target="slide16.xml"/><Relationship Id="rId51" Type="http://schemas.openxmlformats.org/officeDocument/2006/relationships/slide" Target="slide19.xml"/><Relationship Id="rId3" Type="http://schemas.openxmlformats.org/officeDocument/2006/relationships/notesSlide" Target="../notesSlides/notesSlide1.xml"/><Relationship Id="rId12" Type="http://schemas.openxmlformats.org/officeDocument/2006/relationships/slide" Target="slide23.xml"/><Relationship Id="rId17" Type="http://schemas.openxmlformats.org/officeDocument/2006/relationships/slide" Target="slide46.xml"/><Relationship Id="rId25" Type="http://schemas.openxmlformats.org/officeDocument/2006/relationships/slide" Target="slide35.xml"/><Relationship Id="rId33" Type="http://schemas.openxmlformats.org/officeDocument/2006/relationships/slide" Target="slide40.xml"/><Relationship Id="rId38" Type="http://schemas.openxmlformats.org/officeDocument/2006/relationships/slide" Target="slide53.xml"/><Relationship Id="rId46" Type="http://schemas.openxmlformats.org/officeDocument/2006/relationships/slide" Target="slide49.xml"/><Relationship Id="rId20" Type="http://schemas.openxmlformats.org/officeDocument/2006/relationships/slide" Target="slide30.xml"/><Relationship Id="rId41" Type="http://schemas.openxmlformats.org/officeDocument/2006/relationships/slide" Target="slide13.xml"/><Relationship Id="rId54" Type="http://schemas.openxmlformats.org/officeDocument/2006/relationships/image" Target="../media/image2.png"/><Relationship Id="rId1" Type="http://schemas.openxmlformats.org/officeDocument/2006/relationships/themeOverride" Target="../theme/themeOverride1.xml"/><Relationship Id="rId6" Type="http://schemas.openxmlformats.org/officeDocument/2006/relationships/slide" Target="slide6.xml"/><Relationship Id="rId15" Type="http://schemas.openxmlformats.org/officeDocument/2006/relationships/slide" Target="slide22.xml"/><Relationship Id="rId23" Type="http://schemas.openxmlformats.org/officeDocument/2006/relationships/slide" Target="slide34.xml"/><Relationship Id="rId28" Type="http://schemas.openxmlformats.org/officeDocument/2006/relationships/slide" Target="slide38.xml"/><Relationship Id="rId36" Type="http://schemas.openxmlformats.org/officeDocument/2006/relationships/slide" Target="slide41.xml"/><Relationship Id="rId49" Type="http://schemas.openxmlformats.org/officeDocument/2006/relationships/slide" Target="slide39.xml"/><Relationship Id="rId57" Type="http://schemas.openxmlformats.org/officeDocument/2006/relationships/slide" Target="slide10.xml"/><Relationship Id="rId10" Type="http://schemas.openxmlformats.org/officeDocument/2006/relationships/slide" Target="slide18.xml"/><Relationship Id="rId31" Type="http://schemas.openxmlformats.org/officeDocument/2006/relationships/slide" Target="slide29.xml"/><Relationship Id="rId44" Type="http://schemas.openxmlformats.org/officeDocument/2006/relationships/slide" Target="slide3.xml"/><Relationship Id="rId52" Type="http://schemas.openxmlformats.org/officeDocument/2006/relationships/slide" Target="slide5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slide" Target="slide1.xml"/><Relationship Id="rId7" Type="http://schemas.openxmlformats.org/officeDocument/2006/relationships/diagramColors" Target="../diagrams/colors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0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slide" Target="slide1.xml"/><Relationship Id="rId7" Type="http://schemas.openxmlformats.org/officeDocument/2006/relationships/diagramColors" Target="../diagrams/colors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slide" Target="slide1.xml"/><Relationship Id="rId7" Type="http://schemas.openxmlformats.org/officeDocument/2006/relationships/diagramColors" Target="../diagrams/colors1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slide" Target="slide1.xml"/><Relationship Id="rId7" Type="http://schemas.openxmlformats.org/officeDocument/2006/relationships/diagramColors" Target="../diagrams/colors1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3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slide" Target="slide1.xml"/><Relationship Id="rId7" Type="http://schemas.openxmlformats.org/officeDocument/2006/relationships/diagramColors" Target="../diagrams/colors1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4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slide" Target="slide1.xml"/><Relationship Id="rId7" Type="http://schemas.openxmlformats.org/officeDocument/2006/relationships/diagramColors" Target="../diagrams/colors1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5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slide" Target="slide1.xml"/><Relationship Id="rId7" Type="http://schemas.openxmlformats.org/officeDocument/2006/relationships/diagramColors" Target="../diagrams/colors1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6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slide" Target="slide1.xml"/><Relationship Id="rId7" Type="http://schemas.openxmlformats.org/officeDocument/2006/relationships/diagramColors" Target="../diagrams/colors1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7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slide" Target="slide1.xml"/><Relationship Id="rId7" Type="http://schemas.openxmlformats.org/officeDocument/2006/relationships/diagramColors" Target="../diagrams/colors1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8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slide" Target="slide1.xml"/><Relationship Id="rId7" Type="http://schemas.openxmlformats.org/officeDocument/2006/relationships/diagramColors" Target="../diagrams/colors1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9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slide" Target="slide1.xml"/><Relationship Id="rId7" Type="http://schemas.openxmlformats.org/officeDocument/2006/relationships/diagramColors" Target="../diagrams/colors1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0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slide" Target="slide1.xml"/><Relationship Id="rId7" Type="http://schemas.openxmlformats.org/officeDocument/2006/relationships/diagramColors" Target="../diagrams/colors1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1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slide" Target="slide1.xml"/><Relationship Id="rId7" Type="http://schemas.openxmlformats.org/officeDocument/2006/relationships/diagramColors" Target="../diagrams/colors2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slide" Target="slide1.xml"/><Relationship Id="rId7" Type="http://schemas.openxmlformats.org/officeDocument/2006/relationships/diagramColors" Target="../diagrams/colors2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3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slide" Target="slide1.xml"/><Relationship Id="rId7" Type="http://schemas.openxmlformats.org/officeDocument/2006/relationships/diagramColors" Target="../diagrams/colors2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4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slide" Target="slide1.xml"/><Relationship Id="rId7" Type="http://schemas.openxmlformats.org/officeDocument/2006/relationships/diagramColors" Target="../diagrams/colors2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5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slide" Target="slide1.xml"/><Relationship Id="rId7" Type="http://schemas.openxmlformats.org/officeDocument/2006/relationships/diagramColors" Target="../diagrams/colors2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6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slide" Target="slide1.xml"/><Relationship Id="rId7" Type="http://schemas.openxmlformats.org/officeDocument/2006/relationships/diagramColors" Target="../diagrams/colors2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7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slide" Target="slide1.xml"/><Relationship Id="rId7" Type="http://schemas.openxmlformats.org/officeDocument/2006/relationships/diagramColors" Target="../diagrams/colors2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8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slide" Target="slide1.xml"/><Relationship Id="rId7" Type="http://schemas.openxmlformats.org/officeDocument/2006/relationships/diagramColors" Target="../diagrams/colors2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9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" Target="slide1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slide" Target="slide1.xml"/><Relationship Id="rId7" Type="http://schemas.openxmlformats.org/officeDocument/2006/relationships/diagramColors" Target="../diagrams/colors2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0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slide" Target="slide1.xml"/><Relationship Id="rId7" Type="http://schemas.openxmlformats.org/officeDocument/2006/relationships/diagramColors" Target="../diagrams/colors2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1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slide" Target="slide1.xml"/><Relationship Id="rId7" Type="http://schemas.openxmlformats.org/officeDocument/2006/relationships/diagramColors" Target="../diagrams/colors3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slide" Target="slide1.xml"/><Relationship Id="rId7" Type="http://schemas.openxmlformats.org/officeDocument/2006/relationships/diagramColors" Target="../diagrams/colors3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3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slide" Target="slide1.xml"/><Relationship Id="rId7" Type="http://schemas.openxmlformats.org/officeDocument/2006/relationships/diagramColors" Target="../diagrams/colors3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4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slide" Target="slide1.xml"/><Relationship Id="rId7" Type="http://schemas.openxmlformats.org/officeDocument/2006/relationships/diagramColors" Target="../diagrams/colors3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5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slide" Target="slide1.xml"/><Relationship Id="rId7" Type="http://schemas.openxmlformats.org/officeDocument/2006/relationships/diagramColors" Target="../diagrams/colors3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6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slide" Target="slide1.xml"/><Relationship Id="rId7" Type="http://schemas.openxmlformats.org/officeDocument/2006/relationships/diagramColors" Target="../diagrams/colors3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7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slide" Target="slide1.xml"/><Relationship Id="rId7" Type="http://schemas.openxmlformats.org/officeDocument/2006/relationships/diagramColors" Target="../diagrams/colors3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8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slide" Target="slide1.xml"/><Relationship Id="rId7" Type="http://schemas.openxmlformats.org/officeDocument/2006/relationships/diagramColors" Target="../diagrams/colors3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9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slide" Target="slide1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slide" Target="slide1.xml"/><Relationship Id="rId7" Type="http://schemas.openxmlformats.org/officeDocument/2006/relationships/diagramColors" Target="../diagrams/colors3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0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slide" Target="slide1.xml"/><Relationship Id="rId7" Type="http://schemas.openxmlformats.org/officeDocument/2006/relationships/diagramColors" Target="../diagrams/colors3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1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slide" Target="slide1.xml"/><Relationship Id="rId7" Type="http://schemas.openxmlformats.org/officeDocument/2006/relationships/diagramColors" Target="../diagrams/colors4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slide" Target="slide1.xml"/><Relationship Id="rId7" Type="http://schemas.openxmlformats.org/officeDocument/2006/relationships/diagramColors" Target="../diagrams/colors4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3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slide" Target="slide1.xml"/><Relationship Id="rId7" Type="http://schemas.openxmlformats.org/officeDocument/2006/relationships/diagramColors" Target="../diagrams/colors4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4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slide" Target="slide1.xml"/><Relationship Id="rId7" Type="http://schemas.openxmlformats.org/officeDocument/2006/relationships/diagramColors" Target="../diagrams/colors4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5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slide" Target="slide1.xml"/><Relationship Id="rId7" Type="http://schemas.openxmlformats.org/officeDocument/2006/relationships/diagramColors" Target="../diagrams/colors4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6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slide" Target="slide1.xml"/><Relationship Id="rId7" Type="http://schemas.openxmlformats.org/officeDocument/2006/relationships/diagramColors" Target="../diagrams/colors4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8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slide" Target="slide1.xml"/><Relationship Id="rId7" Type="http://schemas.openxmlformats.org/officeDocument/2006/relationships/diagramColors" Target="../diagrams/colors4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9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slide" Target="slide1.xml"/><Relationship Id="rId7" Type="http://schemas.openxmlformats.org/officeDocument/2006/relationships/diagramColors" Target="../diagrams/colors4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0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5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9.xml"/><Relationship Id="rId3" Type="http://schemas.openxmlformats.org/officeDocument/2006/relationships/slide" Target="slide1.xml"/><Relationship Id="rId7" Type="http://schemas.openxmlformats.org/officeDocument/2006/relationships/diagramColors" Target="../diagrams/colors4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1.xml"/><Relationship Id="rId6" Type="http://schemas.openxmlformats.org/officeDocument/2006/relationships/diagramQuickStyle" Target="../diagrams/quickStyle49.xml"/><Relationship Id="rId5" Type="http://schemas.openxmlformats.org/officeDocument/2006/relationships/diagramLayout" Target="../diagrams/layout49.xml"/><Relationship Id="rId4" Type="http://schemas.openxmlformats.org/officeDocument/2006/relationships/diagramData" Target="../diagrams/data49.xml"/></Relationships>
</file>

<file path=ppt/slides/_rels/slide5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0.xml"/><Relationship Id="rId3" Type="http://schemas.openxmlformats.org/officeDocument/2006/relationships/slide" Target="slide1.xml"/><Relationship Id="rId7" Type="http://schemas.openxmlformats.org/officeDocument/2006/relationships/diagramColors" Target="../diagrams/colors5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2.xml"/><Relationship Id="rId6" Type="http://schemas.openxmlformats.org/officeDocument/2006/relationships/diagramQuickStyle" Target="../diagrams/quickStyle50.xml"/><Relationship Id="rId5" Type="http://schemas.openxmlformats.org/officeDocument/2006/relationships/diagramLayout" Target="../diagrams/layout50.xml"/><Relationship Id="rId4" Type="http://schemas.openxmlformats.org/officeDocument/2006/relationships/diagramData" Target="../diagrams/data50.xml"/></Relationships>
</file>

<file path=ppt/slides/_rels/slide5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1.xml"/><Relationship Id="rId3" Type="http://schemas.openxmlformats.org/officeDocument/2006/relationships/slide" Target="slide1.xml"/><Relationship Id="rId7" Type="http://schemas.openxmlformats.org/officeDocument/2006/relationships/diagramColors" Target="../diagrams/colors5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3.xml"/><Relationship Id="rId6" Type="http://schemas.openxmlformats.org/officeDocument/2006/relationships/diagramQuickStyle" Target="../diagrams/quickStyle51.xml"/><Relationship Id="rId5" Type="http://schemas.openxmlformats.org/officeDocument/2006/relationships/diagramLayout" Target="../diagrams/layout51.xml"/><Relationship Id="rId4" Type="http://schemas.openxmlformats.org/officeDocument/2006/relationships/diagramData" Target="../diagrams/data51.xml"/></Relationships>
</file>

<file path=ppt/slides/_rels/slide5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2.xml"/><Relationship Id="rId3" Type="http://schemas.openxmlformats.org/officeDocument/2006/relationships/slide" Target="slide1.xml"/><Relationship Id="rId7" Type="http://schemas.openxmlformats.org/officeDocument/2006/relationships/diagramColors" Target="../diagrams/colors5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4.xml"/><Relationship Id="rId6" Type="http://schemas.openxmlformats.org/officeDocument/2006/relationships/diagramQuickStyle" Target="../diagrams/quickStyle52.xml"/><Relationship Id="rId5" Type="http://schemas.openxmlformats.org/officeDocument/2006/relationships/diagramLayout" Target="../diagrams/layout52.xml"/><Relationship Id="rId4" Type="http://schemas.openxmlformats.org/officeDocument/2006/relationships/diagramData" Target="../diagrams/data5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slide" Target="slide1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6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slide" Target="slide1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slide" Target="slide1.xml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8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slide" Target="slide1.xml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9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2" y="283450"/>
            <a:ext cx="8379603" cy="6350778"/>
            <a:chOff x="564177" y="504013"/>
            <a:chExt cx="8434391" cy="6654134"/>
          </a:xfrm>
        </p:grpSpPr>
        <p:sp>
          <p:nvSpPr>
            <p:cNvPr id="67" name="66 Forma libre">
              <a:hlinkClick r:id="rId4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5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6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7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8" action="ppaction://hlinksldjump"/>
            </p:cNvPr>
            <p:cNvSpPr/>
            <p:nvPr/>
          </p:nvSpPr>
          <p:spPr>
            <a:xfrm>
              <a:off x="95526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9" action="ppaction://hlinksldjump"/>
            </p:cNvPr>
            <p:cNvSpPr/>
            <p:nvPr/>
          </p:nvSpPr>
          <p:spPr>
            <a:xfrm>
              <a:off x="95526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0" action="ppaction://hlinksldjump"/>
            </p:cNvPr>
            <p:cNvSpPr/>
            <p:nvPr/>
          </p:nvSpPr>
          <p:spPr>
            <a:xfrm>
              <a:off x="955263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1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2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3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4" action="ppaction://hlinksldjump"/>
            </p:cNvPr>
            <p:cNvSpPr/>
            <p:nvPr/>
          </p:nvSpPr>
          <p:spPr>
            <a:xfrm>
              <a:off x="2114924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5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6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7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8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9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0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1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2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3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4" action="ppaction://hlinksldjump"/>
            </p:cNvPr>
            <p:cNvSpPr/>
            <p:nvPr/>
          </p:nvSpPr>
          <p:spPr>
            <a:xfrm>
              <a:off x="3310824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5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6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7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8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9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0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1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2" action="ppaction://hlinksldjump"/>
            </p:cNvPr>
            <p:cNvSpPr/>
            <p:nvPr/>
          </p:nvSpPr>
          <p:spPr>
            <a:xfrm>
              <a:off x="2296121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3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4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5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6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7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8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9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0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1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90377" y="2370625"/>
              <a:ext cx="636548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81038" y="90805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8" action="ppaction://hlinksldjump"/>
          </p:cNvPr>
          <p:cNvSpPr/>
          <p:nvPr/>
        </p:nvSpPr>
        <p:spPr bwMode="auto">
          <a:xfrm>
            <a:off x="7409668" y="4077072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49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863588" y="4725144"/>
            <a:ext cx="8147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0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4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872096" y="5085184"/>
            <a:ext cx="7137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1" action="ppaction://hlinksldjump"/>
          </p:cNvPr>
          <p:cNvSpPr/>
          <p:nvPr/>
        </p:nvSpPr>
        <p:spPr bwMode="auto">
          <a:xfrm>
            <a:off x="972937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/>
          <p:nvPr/>
        </p:nvCxnSpPr>
        <p:spPr>
          <a:xfrm>
            <a:off x="863588" y="6048287"/>
            <a:ext cx="72008" cy="900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998315" y="472514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993553" y="5119601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4177605" y="5013176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854299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991061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995489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5112060" y="4653136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5133838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5121138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5094659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4177606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4177605" y="5445224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863588" y="5553236"/>
            <a:ext cx="798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2007841" y="5553236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53312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259662" y="4797425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253312" y="5265204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264425" y="5769260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2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3" action="ppaction://hlinksldjump"/>
          </p:cNvPr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395536" y="1880828"/>
            <a:ext cx="2003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Actualización a marzo 2020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33" y="1352463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177347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hlinkClick r:id="rId58" action="ppaction://hlinksldjump"/>
              </a:rPr>
              <a:t>Unidad</a:t>
            </a:r>
            <a:r>
              <a:rPr lang="es-ES" sz="700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3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37052210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971600" y="173681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todas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411760" y="303295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9B2DCE-1FD3-44F6-971F-3C1A99CC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General:</a:t>
            </a:r>
          </a:p>
          <a:p>
            <a:pPr algn="ctr"/>
            <a:r>
              <a:rPr lang="es-SV" dirty="0">
                <a:latin typeface="+mn-lt"/>
              </a:rPr>
              <a:t>Lic. Mariano Arístides Bonilla </a:t>
            </a:r>
            <a:r>
              <a:rPr lang="es-SV" dirty="0" err="1">
                <a:latin typeface="+mn-lt"/>
              </a:rPr>
              <a:t>Bonilla</a:t>
            </a:r>
            <a:endParaRPr lang="es-SV" dirty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902903121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DC88DF-E42B-4480-B1CB-27CDDBED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110867246"/>
              </p:ext>
            </p:extLst>
          </p:nvPr>
        </p:nvGraphicFramePr>
        <p:xfrm>
          <a:off x="3144180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07EA8D-0412-4C67-B692-24B85C9B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918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Riesgos:    </a:t>
            </a:r>
          </a:p>
          <a:p>
            <a:pPr algn="ctr"/>
            <a:r>
              <a:rPr lang="es-SV" dirty="0">
                <a:latin typeface="+mn-lt"/>
              </a:rPr>
              <a:t> 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19498916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Identificar, medir, controlar y divulgar todos los riesgos que enfrenta la Institución en sus operaciones.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BF99036-0709-419B-B096-4D39CB93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pPr algn="ctr"/>
            <a:r>
              <a:rPr lang="es-SV" dirty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40704594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D3C157E-77F6-49DE-B9DE-74B522A4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11760" y="3070701"/>
            <a:ext cx="44284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Administrativo:     </a:t>
            </a:r>
          </a:p>
          <a:p>
            <a:pPr algn="ctr"/>
            <a:r>
              <a:rPr lang="es-SV" dirty="0">
                <a:latin typeface="+mn-lt"/>
              </a:rPr>
              <a:t> Ing. Alberto Orlando Brizuela </a:t>
            </a:r>
            <a:r>
              <a:rPr lang="es-SV" sz="1600" dirty="0">
                <a:latin typeface="+mn-lt"/>
              </a:rPr>
              <a:t>conocido por </a:t>
            </a:r>
            <a:r>
              <a:rPr lang="es-SV" dirty="0">
                <a:latin typeface="+mn-lt"/>
              </a:rPr>
              <a:t>Rolando Roberto Brizuela Ramos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871313059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210D67B-44B2-4C80-BC77-9991148A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Gestión y Desarrollo Humano:</a:t>
            </a:r>
          </a:p>
          <a:p>
            <a:pPr algn="ctr"/>
            <a:r>
              <a:rPr lang="es-SV" dirty="0">
                <a:latin typeface="+mn-lt"/>
              </a:rPr>
              <a:t>Lic. Rogelio Castro Reyes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729156649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D8CA7BD-7971-4B6A-BBEF-6D83D8F1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pPr algn="ctr"/>
            <a:r>
              <a:rPr lang="es-SV" dirty="0">
                <a:latin typeface="+mn-lt"/>
              </a:rPr>
              <a:t> Lic. Wilson Armando Romero Estrada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313547771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CCBE0F-D1A0-40F4-AC9A-F56FA20E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167844" y="3320988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Seguros:</a:t>
            </a:r>
          </a:p>
          <a:p>
            <a:pPr algn="ctr"/>
            <a:r>
              <a:rPr lang="es-SV" dirty="0">
                <a:latin typeface="+mn-lt"/>
              </a:rPr>
              <a:t>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7482304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A805F9B-EF35-4F9F-B9AE-673268EB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Área de Gestión Documental y Archivos: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14681595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los sistemas de archivos garantizando un servicio ágil, seguro y oportuno de resguardo, conservación, digitalización, consulta, eliminación de documentos y correspondencia.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5818D5B-D6E6-4478-99D5-9FD82D57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2224" y="908720"/>
            <a:ext cx="55086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SV" sz="1400" dirty="0">
                <a:latin typeface="+mn-lt"/>
              </a:rPr>
              <a:t>Lic. Edgar Romeo Rodríguez Herrera (Presidente)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Nelson Eduardo Fuentes </a:t>
            </a:r>
            <a:r>
              <a:rPr lang="es-SV" sz="1400" dirty="0" err="1">
                <a:latin typeface="+mn-lt"/>
              </a:rPr>
              <a:t>Menjívar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Arq. Gladys Esmeralda Manzanares Valiente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Ernesto Marroquín Alegría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Israel Sánchez Cruz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Pedro Alberto Sánchez </a:t>
            </a:r>
            <a:r>
              <a:rPr lang="es-SV" sz="1400" dirty="0" err="1">
                <a:latin typeface="+mn-lt"/>
              </a:rPr>
              <a:t>Sansivirini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Junior Alejandro Ayala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340460208"/>
              </p:ext>
            </p:extLst>
          </p:nvPr>
        </p:nvGraphicFramePr>
        <p:xfrm>
          <a:off x="935596" y="4653136"/>
          <a:ext cx="2772308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3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11307172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971600" y="2021939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Velar por el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cumplimiento de normas ambientales en los programas, proyectos y acciones que la Institución desarrolla.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303748" y="3106705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FFC14D0-2EAB-4853-B82E-E321F48C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proyección financiera institucional, la gestión de fondos, así como la eficiente tramitación y pago de los distintos egresos del Fondo Social para la Vivienda.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de Finanzas:        </a:t>
            </a:r>
          </a:p>
          <a:p>
            <a:pPr algn="ctr"/>
            <a:r>
              <a:rPr lang="es-SV" dirty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94387411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212566F-B174-4993-9964-46B7F242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26B1EF9-A005-45DA-9BAD-13ACD07E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Contabilidad:</a:t>
            </a:r>
          </a:p>
          <a:p>
            <a:pPr algn="ctr"/>
            <a:r>
              <a:rPr lang="es-SV" dirty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883685438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9803FE0-0D91-4727-9CB7-C7C5D008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A6127E6-0099-4BC7-AA2D-26D1C19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4779589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7E76FA7-6178-4796-831B-14C55B43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de Créditos:         </a:t>
            </a:r>
          </a:p>
          <a:p>
            <a:pPr algn="ctr"/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43509727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085198D-45C1-465C-8652-8E86D87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96908907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1C33A17-D754-483A-94D2-97C81D8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BEF22B2-BB21-42F0-8F95-32393055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Préstamos      </a:t>
            </a:r>
          </a:p>
          <a:p>
            <a:pPr algn="ctr"/>
            <a:r>
              <a:rPr lang="es-SV" dirty="0">
                <a:latin typeface="+mn-lt"/>
              </a:rPr>
              <a:t>Sr. Carlos Alfredo Ortiz Bonilla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84515181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F078728-484E-4D48-8FB2-A1357208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871700" y="1102675"/>
            <a:ext cx="536459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 </a:t>
            </a:r>
            <a:r>
              <a:rPr lang="pt-BR" sz="1600" dirty="0">
                <a:latin typeface="+mn-lt"/>
              </a:rPr>
              <a:t>Sr. Jefry Alexander Caishpal López </a:t>
            </a:r>
            <a:r>
              <a:rPr lang="es-SV" sz="1600" dirty="0">
                <a:latin typeface="+mn-lt"/>
              </a:rPr>
              <a:t>(Presidente)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Obras Públicas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Dra. Luz Estrella Rodríguez López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Ing. Enrique Oñate </a:t>
            </a:r>
            <a:r>
              <a:rPr lang="es-SV" sz="1600" dirty="0" err="1">
                <a:latin typeface="+mn-lt"/>
              </a:rPr>
              <a:t>Muyshondt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Sra. </a:t>
            </a:r>
            <a:r>
              <a:rPr lang="es-SV" sz="1600" dirty="0" err="1">
                <a:latin typeface="+mn-lt"/>
              </a:rPr>
              <a:t>Lyz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Milizen</a:t>
            </a:r>
            <a:r>
              <a:rPr lang="es-SV" sz="1600" dirty="0">
                <a:latin typeface="+mn-lt"/>
              </a:rPr>
              <a:t> Carla </a:t>
            </a:r>
            <a:r>
              <a:rPr lang="es-SV" sz="1600" dirty="0" err="1">
                <a:latin typeface="+mn-lt"/>
              </a:rPr>
              <a:t>Samantha</a:t>
            </a:r>
            <a:r>
              <a:rPr lang="es-SV" sz="1600" dirty="0">
                <a:latin typeface="+mn-lt"/>
              </a:rPr>
              <a:t> Cerna de Gallegos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198812890"/>
              </p:ext>
            </p:extLst>
          </p:nvPr>
        </p:nvGraphicFramePr>
        <p:xfrm>
          <a:off x="3419872" y="458112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E49EEE-67C5-4EE8-B1B2-C7C95571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303748" y="3104964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Legal:         </a:t>
            </a:r>
          </a:p>
          <a:p>
            <a:pPr algn="ctr"/>
            <a:r>
              <a:rPr lang="es-SV" dirty="0">
                <a:latin typeface="+mn-lt"/>
              </a:rPr>
              <a:t>Lic. Inocente Milciades Valdivieso Suárez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983834749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D50605D-CCB8-4AFD-99E6-99DEB0CB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Técnica Legal     </a:t>
            </a:r>
          </a:p>
          <a:p>
            <a:pPr algn="ctr"/>
            <a:r>
              <a:rPr lang="es-SV" dirty="0">
                <a:latin typeface="+mn-lt"/>
              </a:rPr>
              <a:t>Licda. </a:t>
            </a:r>
            <a:r>
              <a:rPr lang="es-SV" dirty="0" err="1">
                <a:latin typeface="+mn-lt"/>
              </a:rPr>
              <a:t>Thelma</a:t>
            </a:r>
            <a:r>
              <a:rPr lang="es-SV" dirty="0">
                <a:latin typeface="+mn-lt"/>
              </a:rPr>
              <a:t> Margarita Villalta </a:t>
            </a:r>
            <a:r>
              <a:rPr lang="es-SV" dirty="0" err="1">
                <a:latin typeface="+mn-lt"/>
              </a:rPr>
              <a:t>Viscarra</a:t>
            </a:r>
            <a:endParaRPr lang="es-SV" dirty="0">
              <a:latin typeface="+mn-lt"/>
            </a:endParaRP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53572662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8AD10BF-94D5-46D6-8B76-7BB4C49B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Escrituración:    </a:t>
            </a:r>
          </a:p>
          <a:p>
            <a:pPr algn="ctr"/>
            <a:r>
              <a:rPr lang="es-SV" dirty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18865278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tenga interés por sus operaciones de crédito y que le corresponda formalizar.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DA71BB0-D123-440E-A533-63CDFAE8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62032723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tenga interés.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94C890-D66C-482C-AEC0-67BE6A6A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>
                <a:latin typeface="+mn-lt"/>
              </a:rPr>
              <a:t>Lic. Gregorio René Torres González</a:t>
            </a:r>
            <a:r>
              <a:rPr lang="es-SV" b="1" dirty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39901801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8FF4623-E8DF-4497-8021-3F742018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>
                <a:latin typeface="+mn-lt"/>
              </a:rPr>
              <a:t> Ing. Salvador Enrique </a:t>
            </a:r>
            <a:r>
              <a:rPr lang="es-SV" dirty="0" err="1">
                <a:latin typeface="+mn-lt"/>
              </a:rPr>
              <a:t>Bendek</a:t>
            </a:r>
            <a:r>
              <a:rPr lang="es-SV" dirty="0">
                <a:latin typeface="+mn-lt"/>
              </a:rPr>
              <a:t> Jiménez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281826147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106326-9823-4FB7-9A5B-62A6A8E0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9D93033-B364-4498-AA55-D8B69167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317BAC6-AEA6-4CBC-A8BA-1AB338C8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>
                <a:latin typeface="+mn-lt"/>
              </a:rPr>
              <a:t>Ing. Walter </a:t>
            </a:r>
            <a:r>
              <a:rPr lang="es-SV" dirty="0" err="1">
                <a:latin typeface="+mn-lt"/>
              </a:rPr>
              <a:t>Alí</a:t>
            </a:r>
            <a:r>
              <a:rPr lang="es-SV" dirty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C1708B6-2723-4DA4-AC70-45B02A8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7EC4038D-B224-4EFA-9350-36749FAD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871700" y="977712"/>
            <a:ext cx="536459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Calderón López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Ernesto Escobar Canales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Profa. Concepción Idalia Zúñiga </a:t>
            </a:r>
            <a:r>
              <a:rPr lang="es-SV" sz="1400" dirty="0" err="1">
                <a:latin typeface="+mn-lt"/>
              </a:rPr>
              <a:t>vda.</a:t>
            </a:r>
            <a:r>
              <a:rPr lang="es-SV" sz="1400" dirty="0">
                <a:latin typeface="+mn-lt"/>
              </a:rPr>
              <a:t> de Cristales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Ing. Carlos Roberto Alvarado Celis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Licda. Angela </a:t>
            </a:r>
            <a:r>
              <a:rPr lang="es-ES" sz="1400" dirty="0" err="1">
                <a:latin typeface="+mn-lt"/>
              </a:rPr>
              <a:t>Lelany</a:t>
            </a:r>
            <a:r>
              <a:rPr lang="es-ES" sz="1400" dirty="0">
                <a:latin typeface="+mn-lt"/>
              </a:rPr>
              <a:t> </a:t>
            </a:r>
            <a:r>
              <a:rPr lang="es-ES" sz="1400" dirty="0" err="1">
                <a:latin typeface="+mn-lt"/>
              </a:rPr>
              <a:t>Bigueur</a:t>
            </a:r>
            <a:r>
              <a:rPr lang="es-ES" sz="1400" dirty="0">
                <a:latin typeface="+mn-lt"/>
              </a:rPr>
              <a:t> González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757158401"/>
              </p:ext>
            </p:extLst>
          </p:nvPr>
        </p:nvGraphicFramePr>
        <p:xfrm>
          <a:off x="6012160" y="5153951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FE1AEC-E13D-442B-9CA1-2A627B08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de Planificación:     </a:t>
            </a:r>
          </a:p>
          <a:p>
            <a:pPr algn="ctr"/>
            <a:r>
              <a:rPr lang="es-SV" dirty="0">
                <a:latin typeface="+mn-lt"/>
              </a:rPr>
              <a:t>Lic. Luis Josué Ventura Hernández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874927833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F875B43-D691-4C36-80FE-3E4C869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pPr algn="ctr"/>
            <a:r>
              <a:rPr lang="es-SV" dirty="0">
                <a:latin typeface="+mn-lt"/>
              </a:rPr>
              <a:t> 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59853044"/>
              </p:ext>
            </p:extLst>
          </p:nvPr>
        </p:nvGraphicFramePr>
        <p:xfrm>
          <a:off x="314418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27F78AD-3580-4161-8188-B53ACF3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Planeación:</a:t>
            </a:r>
          </a:p>
          <a:p>
            <a:pPr algn="ctr"/>
            <a:r>
              <a:rPr lang="es-SV" dirty="0">
                <a:latin typeface="+mn-lt"/>
              </a:rPr>
              <a:t>Ing.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F0C93BA-80C5-4D65-9C2B-5A4DE556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Desarrollo Organizacional:     </a:t>
            </a:r>
          </a:p>
          <a:p>
            <a:pPr algn="ctr"/>
            <a:r>
              <a:rPr lang="es-SV" dirty="0">
                <a:latin typeface="+mn-lt"/>
              </a:rPr>
              <a:t>Licda. Ana Elsy Benítez Henrríquez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C43F64-8E86-4320-B891-F63640C5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de Servicio al Cliente:     </a:t>
            </a:r>
          </a:p>
          <a:p>
            <a:pPr algn="ctr"/>
            <a:r>
              <a:rPr lang="es-SV" dirty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842631972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B5073E6-8BCD-4634-927F-D9345DA0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35796" y="2924944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pPr algn="ctr"/>
            <a:r>
              <a:rPr lang="es-SV" b="1" dirty="0">
                <a:latin typeface="+mn-lt"/>
              </a:rPr>
              <a:t>       </a:t>
            </a:r>
            <a:r>
              <a:rPr lang="es-SV" dirty="0">
                <a:latin typeface="+mn-lt"/>
              </a:rPr>
              <a:t>Lic. Ricardo Bonilla Viera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87782385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>
                <a:latin typeface="+mn-lt"/>
              </a:rPr>
              <a:t>Administrar eficientemente el inventario de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Área de Ventas: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629232622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E59EE2A-4588-49F1-99BB-5B7837A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>
                <a:latin typeface="+mn-lt"/>
              </a:rPr>
              <a:t>Licda. Geisy Díaz de Valencia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86931426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0405D6B-393F-4A68-9733-1582F601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295923393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Promover, implementar y mantener la disponibilidad de los servicios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a clientes y ciudadanos, a través de los canales electrónicos que la Institución defina.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ED3BEF-43A9-4685-8D8E-C46E7013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Agencia Santa Ana:   </a:t>
            </a:r>
          </a:p>
          <a:p>
            <a:pPr algn="ctr"/>
            <a:r>
              <a:rPr lang="es-SV" dirty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25667263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B5B3C37-F581-4834-B334-220CBD38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14" name="13 Forma libre">
            <a:hlinkClick r:id="rId3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Elías &amp; Asociados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Aníbal Augusto Elías Reyes 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Fecha de vigencia de contrato:</a:t>
            </a:r>
          </a:p>
          <a:p>
            <a:pPr algn="ctr"/>
            <a:r>
              <a:rPr lang="es-SV" dirty="0">
                <a:latin typeface="+mn-lt"/>
              </a:rPr>
              <a:t>06 enero 2020 – 31 marzo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</a:t>
            </a:r>
            <a:r>
              <a:rPr lang="es-SV" dirty="0" err="1">
                <a:latin typeface="+mn-lt"/>
              </a:rPr>
              <a:t>FSV</a:t>
            </a:r>
            <a:r>
              <a:rPr lang="es-SV" dirty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C1ED0-C098-4486-8383-1EDF3E57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Agencia San Miguel:   </a:t>
            </a:r>
          </a:p>
          <a:p>
            <a:pPr algn="ctr"/>
            <a:r>
              <a:rPr lang="es-SV" dirty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757346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0E153A1-C0A3-45C1-803F-DF4B2B4E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Coordinador de Sucursal:</a:t>
            </a:r>
          </a:p>
          <a:p>
            <a:pPr algn="ctr"/>
            <a:r>
              <a:rPr lang="es-SV" dirty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57621899"/>
              </p:ext>
            </p:extLst>
          </p:nvPr>
        </p:nvGraphicFramePr>
        <p:xfrm>
          <a:off x="2915816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los productos y servicios que ofrece la Institución; dirigir y supervisar las actividades operativas y administrativas de la Sucursal, así como proporcionar a todos los clientes un servicio ágil y oportuno.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D9FA35-B626-4D92-9FC9-A24B94D9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Técnico:  </a:t>
            </a:r>
          </a:p>
          <a:p>
            <a:pPr algn="ctr"/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Planificar, organizar y coordinar la elaboración y supervisión de </a:t>
            </a:r>
            <a:r>
              <a:rPr lang="es-SV" sz="1600" dirty="0" err="1">
                <a:latin typeface="+mn-lt"/>
              </a:rPr>
              <a:t>valúos</a:t>
            </a:r>
            <a:r>
              <a:rPr lang="es-SV" sz="1600" dirty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1457646-7890-4C9B-B6A2-C4643E45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pPr algn="ctr"/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35118665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E9B057E-C557-4E44-A87D-7FD457E7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Supervisión de Proyectos</a:t>
            </a:r>
          </a:p>
          <a:p>
            <a:pPr algn="ctr"/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C534F42-3B31-4A39-9CA7-2BE5FCD1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, entre otras atribuciones.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pPr algn="ctr"/>
            <a:r>
              <a:rPr lang="es-SV" dirty="0">
                <a:latin typeface="+mn-lt"/>
              </a:rPr>
              <a:t>Lic. Oscar Armando Morales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563309560"/>
              </p:ext>
            </p:extLst>
          </p:nvPr>
        </p:nvGraphicFramePr>
        <p:xfrm>
          <a:off x="2843808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B1EC34-6E62-41EB-84FB-321CA08D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Gestionar la comunicación interna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que posicione al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de los clientes con servicios financieros de alta calidad.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28889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Comunicaciones y Publicidad</a:t>
            </a:r>
          </a:p>
          <a:p>
            <a:pPr algn="ctr"/>
            <a:r>
              <a:rPr lang="es-SV" dirty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5214486"/>
              </p:ext>
            </p:extLst>
          </p:nvPr>
        </p:nvGraphicFramePr>
        <p:xfrm>
          <a:off x="3180184" y="407707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CD9A80-A3CE-4AD7-9B9A-D209E583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725086852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380631-FEA0-41BA-802E-2B90132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303748" y="281693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245476834"/>
              </p:ext>
            </p:extLst>
          </p:nvPr>
        </p:nvGraphicFramePr>
        <p:xfrm>
          <a:off x="3036168" y="393305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+mn-lt"/>
              </a:rPr>
              <a:t>Coordinar, implementar, velar y dar estricto cumplimiento al marco legal y normativo, relacionado con las regulaciones aplicables al lavado de dinero, de activos y de financiamiento al terrorismo para identificar e investigar las operaciones irregulares o sospechosas que pongan en riesgo a la Institución; con independencia y autoridad plena y suficiente a todo nivel organizacional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743F36-CF01-422E-B531-EB149ECB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marzo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5997</TotalTime>
  <Words>4149</Words>
  <Application>Microsoft Office PowerPoint</Application>
  <PresentationFormat>Presentación en pantalla (4:3)</PresentationFormat>
  <Paragraphs>647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54</vt:i4>
      </vt:variant>
    </vt:vector>
  </HeadingPairs>
  <TitlesOfParts>
    <vt:vector size="63" baseType="lpstr">
      <vt:lpstr>Arial</vt:lpstr>
      <vt:lpstr>Arial Narrow</vt:lpstr>
      <vt:lpstr>Calibri</vt:lpstr>
      <vt:lpstr>Calibri Light</vt:lpstr>
      <vt:lpstr>Garamond</vt:lpstr>
      <vt:lpstr>Wingdings</vt:lpstr>
      <vt:lpstr>1_Tema de Office</vt:lpstr>
      <vt:lpstr>2_Tema de Office</vt:lpstr>
      <vt:lpstr>3_Tema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760</cp:revision>
  <cp:lastPrinted>2017-07-31T16:25:48Z</cp:lastPrinted>
  <dcterms:created xsi:type="dcterms:W3CDTF">2007-05-14T18:37:21Z</dcterms:created>
  <dcterms:modified xsi:type="dcterms:W3CDTF">2020-07-29T14:30:50Z</dcterms:modified>
</cp:coreProperties>
</file>