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4040" r:id="rId1"/>
  </p:sldMasterIdLst>
  <p:notesMasterIdLst>
    <p:notesMasterId r:id="rId18"/>
  </p:notesMasterIdLst>
  <p:sldIdLst>
    <p:sldId id="256" r:id="rId2"/>
    <p:sldId id="257" r:id="rId3"/>
    <p:sldId id="258" r:id="rId4"/>
    <p:sldId id="296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07" r:id="rId17"/>
  </p:sldIdLst>
  <p:sldSz cx="9144000" cy="5143500" type="screen16x9"/>
  <p:notesSz cx="6888163" cy="10018713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Karla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B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F22289-429D-4D0D-BF76-E5CE2BBC81C7}">
  <a:tblStyle styleId="{93F22289-429D-4D0D-BF76-E5CE2BBC81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A327E20-A340-4372-BCF3-B4222FC5BB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2" autoAdjust="0"/>
    <p:restoredTop sz="94107" autoAdjust="0"/>
  </p:normalViewPr>
  <p:slideViewPr>
    <p:cSldViewPr snapToGrid="0">
      <p:cViewPr varScale="1">
        <p:scale>
          <a:sx n="90" d="100"/>
          <a:sy n="90" d="100"/>
        </p:scale>
        <p:origin x="108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457201"/>
            <a:ext cx="6507167" cy="24003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0"/>
            <a:ext cx="6507167" cy="142875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A566-B25B-49AA-8626-1769D091E4BC}" type="datetimeFigureOut">
              <a:rPr lang="es-SV" smtClean="0"/>
              <a:t>25/1/2023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7459334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549649"/>
            <a:ext cx="7429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3974702"/>
            <a:ext cx="7429500" cy="37028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A566-B25B-49AA-8626-1769D091E4BC}" type="datetimeFigureOut">
              <a:rPr lang="es-SV" smtClean="0"/>
              <a:t>25/1/2023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4989142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34314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A566-B25B-49AA-8626-1769D091E4BC}" type="datetimeFigureOut">
              <a:rPr lang="es-SV" smtClean="0"/>
              <a:t>25/1/2023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5110794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A566-B25B-49AA-8626-1769D091E4BC}" type="datetimeFigureOut">
              <a:rPr lang="es-SV" smtClean="0"/>
              <a:t>25/1/2023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2583397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481436"/>
            <a:ext cx="7429500" cy="11016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3036"/>
            <a:ext cx="7429501" cy="6453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A566-B25B-49AA-8626-1769D091E4BC}" type="datetimeFigureOut">
              <a:rPr lang="es-SV" smtClean="0"/>
              <a:t>25/1/2023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0072458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914650"/>
            <a:ext cx="7429500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1400"/>
            <a:ext cx="7429500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A566-B25B-49AA-8626-1769D091E4BC}" type="datetimeFigureOut">
              <a:rPr lang="es-SV" smtClean="0"/>
              <a:t>25/1/2023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990084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628900"/>
            <a:ext cx="74295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A566-B25B-49AA-8626-1769D091E4BC}" type="datetimeFigureOut">
              <a:rPr lang="es-SV" smtClean="0"/>
              <a:t>25/1/2023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9930494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A566-B25B-49AA-8626-1769D091E4BC}" type="datetimeFigureOut">
              <a:rPr lang="es-SV" smtClean="0"/>
              <a:t>25/1/2023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1678972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457200"/>
            <a:ext cx="1657886" cy="38862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457200"/>
            <a:ext cx="5657850" cy="38862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A566-B25B-49AA-8626-1769D091E4BC}" type="datetimeFigureOut">
              <a:rPr lang="es-SV" smtClean="0"/>
              <a:t>25/1/2023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2411931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7594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61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A566-B25B-49AA-8626-1769D091E4BC}" type="datetimeFigureOut">
              <a:rPr lang="es-SV" smtClean="0"/>
              <a:t>25/1/2023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7164914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2481436"/>
            <a:ext cx="6515100" cy="11016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3583036"/>
            <a:ext cx="651510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A566-B25B-49AA-8626-1769D091E4BC}" type="datetimeFigureOut">
              <a:rPr lang="es-SV" smtClean="0"/>
              <a:t>25/1/2023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3112719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000250"/>
            <a:ext cx="3657600" cy="23431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000250"/>
            <a:ext cx="3657600" cy="2343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A566-B25B-49AA-8626-1769D091E4BC}" type="datetimeFigureOut">
              <a:rPr lang="es-SV" smtClean="0"/>
              <a:t>25/1/2023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52313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1993900"/>
            <a:ext cx="344169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2432447"/>
            <a:ext cx="3657600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000250"/>
            <a:ext cx="345321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432447"/>
            <a:ext cx="3657601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A566-B25B-49AA-8626-1769D091E4BC}" type="datetimeFigureOut">
              <a:rPr lang="es-SV" smtClean="0"/>
              <a:t>25/1/2023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598639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A566-B25B-49AA-8626-1769D091E4BC}" type="datetimeFigureOut">
              <a:rPr lang="es-SV" smtClean="0"/>
              <a:t>25/1/2023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621467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A566-B25B-49AA-8626-1769D091E4BC}" type="datetimeFigureOut">
              <a:rPr lang="es-SV" smtClean="0"/>
              <a:t>25/1/2023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7971800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2661841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457201"/>
            <a:ext cx="4457701" cy="38862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2661841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A566-B25B-49AA-8626-1769D091E4BC}" type="datetimeFigureOut">
              <a:rPr lang="es-SV" smtClean="0"/>
              <a:t>25/1/2023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2258850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4000501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3716"/>
            <a:ext cx="2457449" cy="517779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4000501" cy="13716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4412457"/>
            <a:ext cx="685800" cy="273844"/>
          </a:xfrm>
        </p:spPr>
        <p:txBody>
          <a:bodyPr/>
          <a:lstStyle/>
          <a:p>
            <a:fld id="{DA7CA566-B25B-49AA-8626-1769D091E4BC}" type="datetimeFigureOut">
              <a:rPr lang="es-SV" smtClean="0"/>
              <a:t>25/1/2023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4412457"/>
            <a:ext cx="3829050" cy="273844"/>
          </a:xfrm>
        </p:spPr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4412457"/>
            <a:ext cx="2419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7153989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000250"/>
            <a:ext cx="7429499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4412457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A7CA566-B25B-49AA-8626-1769D091E4BC}" type="datetimeFigureOut">
              <a:rPr lang="es-SV" smtClean="0"/>
              <a:t>25/1/2023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53648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57" r:id="rId17"/>
    <p:sldLayoutId id="2147484058" r:id="rId18"/>
    <p:sldLayoutId id="2147484059" r:id="rId19"/>
  </p:sldLayoutIdLst>
  <p:transition>
    <p:fade thruBlk="1"/>
  </p:transition>
  <p:hf hdr="0" ftr="0" dt="0"/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85946" y="0"/>
            <a:ext cx="4229100" cy="49202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Informe  DE RESULTADOS POA DE ENERO A DICIEMBRE</a:t>
            </a:r>
            <a:r>
              <a:rPr lang="es-SV" sz="1800"/>
              <a:t> </a:t>
            </a:r>
            <a:r>
              <a:rPr lang="es-SV" sz="1800" dirty="0"/>
              <a:t>2022</a:t>
            </a:r>
            <a:br>
              <a:rPr lang="es-SV" sz="1800" dirty="0"/>
            </a:br>
            <a:br>
              <a:rPr lang="es-SV" sz="1800" dirty="0"/>
            </a:br>
            <a:br>
              <a:rPr lang="es-SV" sz="1800" dirty="0"/>
            </a:br>
            <a:br>
              <a:rPr lang="es-SV" sz="1800" dirty="0"/>
            </a:br>
            <a:br>
              <a:rPr lang="es-SV" sz="1800" dirty="0"/>
            </a:br>
            <a:br>
              <a:rPr lang="es-SV" sz="1800" dirty="0"/>
            </a:br>
            <a:r>
              <a:rPr lang="es-SV" sz="1800" dirty="0">
                <a:solidFill>
                  <a:schemeClr val="tx1"/>
                </a:solidFill>
              </a:rPr>
              <a:t>Dra. Claudia Dueñas</a:t>
            </a:r>
            <a:br>
              <a:rPr lang="es-SV" sz="1800" dirty="0">
                <a:solidFill>
                  <a:schemeClr val="tx1"/>
                </a:solidFill>
              </a:rPr>
            </a:br>
            <a:r>
              <a:rPr lang="es-SV" sz="1800" dirty="0">
                <a:solidFill>
                  <a:schemeClr val="tx1"/>
                </a:solidFill>
              </a:rPr>
              <a:t>Directora</a:t>
            </a:r>
            <a:br>
              <a:rPr lang="es-SV" sz="1800" dirty="0"/>
            </a:br>
            <a:br>
              <a:rPr lang="es-SV" sz="1800" dirty="0"/>
            </a:br>
            <a:br>
              <a:rPr lang="es-SV" sz="1800" dirty="0"/>
            </a:br>
            <a:r>
              <a:rPr lang="es-SV" sz="1050" dirty="0">
                <a:solidFill>
                  <a:schemeClr val="tx1"/>
                </a:solidFill>
              </a:rPr>
              <a:t>Presentado por</a:t>
            </a:r>
            <a:r>
              <a:rPr lang="es-SV" sz="1050" dirty="0"/>
              <a:t>:</a:t>
            </a:r>
            <a:br>
              <a:rPr lang="es-SV" sz="1050" dirty="0"/>
            </a:br>
            <a:r>
              <a:rPr lang="es-SV" sz="1200" b="1" dirty="0">
                <a:solidFill>
                  <a:schemeClr val="tx1"/>
                </a:solidFill>
              </a:rPr>
              <a:t>Dr. Javier Osorio</a:t>
            </a:r>
            <a:br>
              <a:rPr lang="es-SV" sz="1200" b="1" dirty="0">
                <a:solidFill>
                  <a:schemeClr val="tx1"/>
                </a:solidFill>
              </a:rPr>
            </a:br>
            <a:r>
              <a:rPr lang="es-SV" sz="1200" b="1" dirty="0">
                <a:solidFill>
                  <a:schemeClr val="tx1"/>
                </a:solidFill>
              </a:rPr>
              <a:t>Unidad de Planificación Institucional</a:t>
            </a:r>
            <a:br>
              <a:rPr lang="es-SV" sz="1600" dirty="0"/>
            </a:br>
            <a:endParaRPr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6C962B-DC5E-1FFA-689B-B4E4C1200B8F}"/>
              </a:ext>
            </a:extLst>
          </p:cNvPr>
          <p:cNvPicPr/>
          <p:nvPr/>
        </p:nvPicPr>
        <p:blipFill rotWithShape="1">
          <a:blip r:embed="rId3"/>
          <a:srcRect t="17457" b="18727"/>
          <a:stretch/>
        </p:blipFill>
        <p:spPr bwMode="auto">
          <a:xfrm>
            <a:off x="4924649" y="1312906"/>
            <a:ext cx="3911007" cy="1370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00F7C58-9EC7-45E4-AA09-08424D3D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10</a:t>
            </a:fld>
            <a:endParaRPr lang="es-SV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E97E785-7298-4CFE-8BD2-A6EF233FD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13562"/>
              </p:ext>
            </p:extLst>
          </p:nvPr>
        </p:nvGraphicFramePr>
        <p:xfrm>
          <a:off x="212651" y="759596"/>
          <a:ext cx="7940696" cy="3793067"/>
        </p:xfrm>
        <a:graphic>
          <a:graphicData uri="http://schemas.openxmlformats.org/drawingml/2006/table">
            <a:tbl>
              <a:tblPr firstRow="1" bandRow="1">
                <a:tableStyleId>{93F22289-429D-4D0D-BF76-E5CE2BBC81C7}</a:tableStyleId>
              </a:tblPr>
              <a:tblGrid>
                <a:gridCol w="1164195">
                  <a:extLst>
                    <a:ext uri="{9D8B030D-6E8A-4147-A177-3AD203B41FA5}">
                      <a16:colId xmlns:a16="http://schemas.microsoft.com/office/drawing/2014/main" val="940868486"/>
                    </a:ext>
                  </a:extLst>
                </a:gridCol>
                <a:gridCol w="734491">
                  <a:extLst>
                    <a:ext uri="{9D8B030D-6E8A-4147-A177-3AD203B41FA5}">
                      <a16:colId xmlns:a16="http://schemas.microsoft.com/office/drawing/2014/main" val="1720430517"/>
                    </a:ext>
                  </a:extLst>
                </a:gridCol>
                <a:gridCol w="396392">
                  <a:extLst>
                    <a:ext uri="{9D8B030D-6E8A-4147-A177-3AD203B41FA5}">
                      <a16:colId xmlns:a16="http://schemas.microsoft.com/office/drawing/2014/main" val="3191127481"/>
                    </a:ext>
                  </a:extLst>
                </a:gridCol>
                <a:gridCol w="489660">
                  <a:extLst>
                    <a:ext uri="{9D8B030D-6E8A-4147-A177-3AD203B41FA5}">
                      <a16:colId xmlns:a16="http://schemas.microsoft.com/office/drawing/2014/main" val="2266517253"/>
                    </a:ext>
                  </a:extLst>
                </a:gridCol>
                <a:gridCol w="594589">
                  <a:extLst>
                    <a:ext uri="{9D8B030D-6E8A-4147-A177-3AD203B41FA5}">
                      <a16:colId xmlns:a16="http://schemas.microsoft.com/office/drawing/2014/main" val="2981193236"/>
                    </a:ext>
                  </a:extLst>
                </a:gridCol>
                <a:gridCol w="664539">
                  <a:extLst>
                    <a:ext uri="{9D8B030D-6E8A-4147-A177-3AD203B41FA5}">
                      <a16:colId xmlns:a16="http://schemas.microsoft.com/office/drawing/2014/main" val="30013291"/>
                    </a:ext>
                  </a:extLst>
                </a:gridCol>
                <a:gridCol w="336632">
                  <a:extLst>
                    <a:ext uri="{9D8B030D-6E8A-4147-A177-3AD203B41FA5}">
                      <a16:colId xmlns:a16="http://schemas.microsoft.com/office/drawing/2014/main" val="3518429231"/>
                    </a:ext>
                  </a:extLst>
                </a:gridCol>
                <a:gridCol w="385063">
                  <a:extLst>
                    <a:ext uri="{9D8B030D-6E8A-4147-A177-3AD203B41FA5}">
                      <a16:colId xmlns:a16="http://schemas.microsoft.com/office/drawing/2014/main" val="2299123862"/>
                    </a:ext>
                  </a:extLst>
                </a:gridCol>
                <a:gridCol w="350896">
                  <a:extLst>
                    <a:ext uri="{9D8B030D-6E8A-4147-A177-3AD203B41FA5}">
                      <a16:colId xmlns:a16="http://schemas.microsoft.com/office/drawing/2014/main" val="3166771764"/>
                    </a:ext>
                  </a:extLst>
                </a:gridCol>
                <a:gridCol w="2824239">
                  <a:extLst>
                    <a:ext uri="{9D8B030D-6E8A-4147-A177-3AD203B41FA5}">
                      <a16:colId xmlns:a16="http://schemas.microsoft.com/office/drawing/2014/main" val="426160138"/>
                    </a:ext>
                  </a:extLst>
                </a:gridCol>
              </a:tblGrid>
              <a:tr h="27119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Actividades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Indicador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Meta 2022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Unidad de medida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Responsables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Colaboradores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Meta Anual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Observaciones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09137"/>
                  </a:ext>
                </a:extLst>
              </a:tr>
              <a:tr h="21605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Prog</a:t>
                      </a: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Realiz.</a:t>
                      </a:r>
                      <a:endParaRPr lang="es-SV" sz="8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%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375745"/>
                  </a:ext>
                </a:extLst>
              </a:tr>
              <a:tr h="1050825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5.3 Proyecto de mejoramiento del área de </a:t>
                      </a:r>
                      <a:r>
                        <a:rPr lang="es-SV" sz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nursería</a:t>
                      </a: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bajo el principio de la Ley nacer con cariño para un parto respetado y un cuidado cariñoso y sensible para el recién nacido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proyectos implementados / N° de proyectos programados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 final de implementación del proyecto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Dra. Claudia Dueñas, Dra. Cristina Duarte y Dr. Javier Osorio.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Licad. </a:t>
                      </a:r>
                      <a:r>
                        <a:rPr lang="es-SV" sz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Elvy</a:t>
                      </a: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SV" sz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Gaytan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Licda. Norma Celada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100%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3366465"/>
                  </a:ext>
                </a:extLst>
              </a:tr>
              <a:tr h="1114816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5.4 Supervisión trimestral al cumplimiento de la normativa de atención para mujeres durante el embarazo, parto y puerperio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expedientes clínicos evaluados / N° de expedientes clínicos programados a evaluar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 de ssupervisión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Dr. Mauricio Hernández 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Jefa enfermera del departamento de Obstetricia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673974"/>
                  </a:ext>
                </a:extLst>
              </a:tr>
              <a:tr h="1140178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5.5 Supervisar trimestralmente el cumplimiento de las normativas y lineamientos pediátricos vigentes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expedientes clínicos evaluados / N° de expedientes clínicos programados a evaluar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160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 de supervisión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Dr. Jimmy Guirola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Jefa enfermera del departamento de Pediatría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Pendiente de entrega de segundo informe trimestral</a:t>
                      </a:r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58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754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00F7C58-9EC7-45E4-AA09-08424D3D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11</a:t>
            </a:fld>
            <a:endParaRPr lang="es-SV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E97E785-7298-4CFE-8BD2-A6EF233FD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451934"/>
              </p:ext>
            </p:extLst>
          </p:nvPr>
        </p:nvGraphicFramePr>
        <p:xfrm>
          <a:off x="146756" y="0"/>
          <a:ext cx="7950147" cy="4915983"/>
        </p:xfrm>
        <a:graphic>
          <a:graphicData uri="http://schemas.openxmlformats.org/drawingml/2006/table">
            <a:tbl>
              <a:tblPr firstRow="1" bandRow="1">
                <a:tableStyleId>{93F22289-429D-4D0D-BF76-E5CE2BBC81C7}</a:tableStyleId>
              </a:tblPr>
              <a:tblGrid>
                <a:gridCol w="1173646">
                  <a:extLst>
                    <a:ext uri="{9D8B030D-6E8A-4147-A177-3AD203B41FA5}">
                      <a16:colId xmlns:a16="http://schemas.microsoft.com/office/drawing/2014/main" val="940868486"/>
                    </a:ext>
                  </a:extLst>
                </a:gridCol>
                <a:gridCol w="734491">
                  <a:extLst>
                    <a:ext uri="{9D8B030D-6E8A-4147-A177-3AD203B41FA5}">
                      <a16:colId xmlns:a16="http://schemas.microsoft.com/office/drawing/2014/main" val="1720430517"/>
                    </a:ext>
                  </a:extLst>
                </a:gridCol>
                <a:gridCol w="396392">
                  <a:extLst>
                    <a:ext uri="{9D8B030D-6E8A-4147-A177-3AD203B41FA5}">
                      <a16:colId xmlns:a16="http://schemas.microsoft.com/office/drawing/2014/main" val="3191127481"/>
                    </a:ext>
                  </a:extLst>
                </a:gridCol>
                <a:gridCol w="489660">
                  <a:extLst>
                    <a:ext uri="{9D8B030D-6E8A-4147-A177-3AD203B41FA5}">
                      <a16:colId xmlns:a16="http://schemas.microsoft.com/office/drawing/2014/main" val="2266517253"/>
                    </a:ext>
                  </a:extLst>
                </a:gridCol>
                <a:gridCol w="594589">
                  <a:extLst>
                    <a:ext uri="{9D8B030D-6E8A-4147-A177-3AD203B41FA5}">
                      <a16:colId xmlns:a16="http://schemas.microsoft.com/office/drawing/2014/main" val="2981193236"/>
                    </a:ext>
                  </a:extLst>
                </a:gridCol>
                <a:gridCol w="664539">
                  <a:extLst>
                    <a:ext uri="{9D8B030D-6E8A-4147-A177-3AD203B41FA5}">
                      <a16:colId xmlns:a16="http://schemas.microsoft.com/office/drawing/2014/main" val="30013291"/>
                    </a:ext>
                  </a:extLst>
                </a:gridCol>
                <a:gridCol w="336632">
                  <a:extLst>
                    <a:ext uri="{9D8B030D-6E8A-4147-A177-3AD203B41FA5}">
                      <a16:colId xmlns:a16="http://schemas.microsoft.com/office/drawing/2014/main" val="3518429231"/>
                    </a:ext>
                  </a:extLst>
                </a:gridCol>
                <a:gridCol w="385063">
                  <a:extLst>
                    <a:ext uri="{9D8B030D-6E8A-4147-A177-3AD203B41FA5}">
                      <a16:colId xmlns:a16="http://schemas.microsoft.com/office/drawing/2014/main" val="2299123862"/>
                    </a:ext>
                  </a:extLst>
                </a:gridCol>
                <a:gridCol w="350896">
                  <a:extLst>
                    <a:ext uri="{9D8B030D-6E8A-4147-A177-3AD203B41FA5}">
                      <a16:colId xmlns:a16="http://schemas.microsoft.com/office/drawing/2014/main" val="3166771764"/>
                    </a:ext>
                  </a:extLst>
                </a:gridCol>
                <a:gridCol w="2824239">
                  <a:extLst>
                    <a:ext uri="{9D8B030D-6E8A-4147-A177-3AD203B41FA5}">
                      <a16:colId xmlns:a16="http://schemas.microsoft.com/office/drawing/2014/main" val="426160138"/>
                    </a:ext>
                  </a:extLst>
                </a:gridCol>
              </a:tblGrid>
              <a:tr h="21200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Actividades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Indicador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Meta 2022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Unidad de medida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Responsables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Colaboradores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Meta Anual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Observaciones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09137"/>
                  </a:ext>
                </a:extLst>
              </a:tr>
              <a:tr h="19597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Prog</a:t>
                      </a: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Realiz.</a:t>
                      </a:r>
                      <a:endParaRPr lang="es-SV" sz="8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%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375745"/>
                  </a:ext>
                </a:extLst>
              </a:tr>
              <a:tr h="1312529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5.6 Realizar análisis de mortalidad en menores de 10 años en los servicios de hospitalización por causas de vigilancia epidemiológica (diarreas, </a:t>
                      </a:r>
                      <a:r>
                        <a:rPr lang="es-SV" sz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nuemonías</a:t>
                      </a: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asfixias del nacimiento, sepsis, entre otras que se consideren relevantes).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informes trimestrales de auditorías realizados / </a:t>
                      </a:r>
                      <a:r>
                        <a:rPr lang="es-SV" sz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informes trimestrales de auditorías programados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 de auditoría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Dra. Arlen Garza 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Comité de </a:t>
                      </a:r>
                      <a:r>
                        <a:rPr lang="es-SV" sz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Morbi</a:t>
                      </a: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mortalidad materno perinatal e infantil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4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4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100%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3366465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5.7 Supervisar trimestralmente el cumplimiento de las normativas y lineamientos neonatales vigentes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expedientes clínicos evaluados / N° de expedientes clínicos programados a evaluar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 de supervisión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Dra. Arlen Garza 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Jefa enfermera del departamento de Neonatología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673974"/>
                  </a:ext>
                </a:extLst>
              </a:tr>
              <a:tr h="891322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Macroactividad</a:t>
                      </a:r>
                      <a:r>
                        <a:rPr lang="es-SV" sz="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 6: Fortalecer los protocolos de atención y vigilancia epidemiológica ante emergencias sanitarias, pandemias y desastres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58799"/>
                  </a:ext>
                </a:extLst>
              </a:tr>
              <a:tr h="1131220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6.1 Elaborar plan de control y prevención del COVID 19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planes elaborados / </a:t>
                      </a:r>
                      <a:r>
                        <a:rPr lang="es-SV" sz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planes programados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 de control y prevención finalizado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Dra. Ligia Castillo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Comité de Sala Situacional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84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16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00F7C58-9EC7-45E4-AA09-08424D3D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12</a:t>
            </a:fld>
            <a:endParaRPr lang="es-SV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E97E785-7298-4CFE-8BD2-A6EF233FD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695526"/>
              </p:ext>
            </p:extLst>
          </p:nvPr>
        </p:nvGraphicFramePr>
        <p:xfrm>
          <a:off x="146756" y="0"/>
          <a:ext cx="7950147" cy="4714926"/>
        </p:xfrm>
        <a:graphic>
          <a:graphicData uri="http://schemas.openxmlformats.org/drawingml/2006/table">
            <a:tbl>
              <a:tblPr firstRow="1" bandRow="1">
                <a:tableStyleId>{93F22289-429D-4D0D-BF76-E5CE2BBC81C7}</a:tableStyleId>
              </a:tblPr>
              <a:tblGrid>
                <a:gridCol w="1173646">
                  <a:extLst>
                    <a:ext uri="{9D8B030D-6E8A-4147-A177-3AD203B41FA5}">
                      <a16:colId xmlns:a16="http://schemas.microsoft.com/office/drawing/2014/main" val="940868486"/>
                    </a:ext>
                  </a:extLst>
                </a:gridCol>
                <a:gridCol w="734491">
                  <a:extLst>
                    <a:ext uri="{9D8B030D-6E8A-4147-A177-3AD203B41FA5}">
                      <a16:colId xmlns:a16="http://schemas.microsoft.com/office/drawing/2014/main" val="1720430517"/>
                    </a:ext>
                  </a:extLst>
                </a:gridCol>
                <a:gridCol w="396392">
                  <a:extLst>
                    <a:ext uri="{9D8B030D-6E8A-4147-A177-3AD203B41FA5}">
                      <a16:colId xmlns:a16="http://schemas.microsoft.com/office/drawing/2014/main" val="3191127481"/>
                    </a:ext>
                  </a:extLst>
                </a:gridCol>
                <a:gridCol w="489660">
                  <a:extLst>
                    <a:ext uri="{9D8B030D-6E8A-4147-A177-3AD203B41FA5}">
                      <a16:colId xmlns:a16="http://schemas.microsoft.com/office/drawing/2014/main" val="2266517253"/>
                    </a:ext>
                  </a:extLst>
                </a:gridCol>
                <a:gridCol w="594589">
                  <a:extLst>
                    <a:ext uri="{9D8B030D-6E8A-4147-A177-3AD203B41FA5}">
                      <a16:colId xmlns:a16="http://schemas.microsoft.com/office/drawing/2014/main" val="2981193236"/>
                    </a:ext>
                  </a:extLst>
                </a:gridCol>
                <a:gridCol w="664539">
                  <a:extLst>
                    <a:ext uri="{9D8B030D-6E8A-4147-A177-3AD203B41FA5}">
                      <a16:colId xmlns:a16="http://schemas.microsoft.com/office/drawing/2014/main" val="30013291"/>
                    </a:ext>
                  </a:extLst>
                </a:gridCol>
                <a:gridCol w="336632">
                  <a:extLst>
                    <a:ext uri="{9D8B030D-6E8A-4147-A177-3AD203B41FA5}">
                      <a16:colId xmlns:a16="http://schemas.microsoft.com/office/drawing/2014/main" val="3518429231"/>
                    </a:ext>
                  </a:extLst>
                </a:gridCol>
                <a:gridCol w="385063">
                  <a:extLst>
                    <a:ext uri="{9D8B030D-6E8A-4147-A177-3AD203B41FA5}">
                      <a16:colId xmlns:a16="http://schemas.microsoft.com/office/drawing/2014/main" val="2299123862"/>
                    </a:ext>
                  </a:extLst>
                </a:gridCol>
                <a:gridCol w="350896">
                  <a:extLst>
                    <a:ext uri="{9D8B030D-6E8A-4147-A177-3AD203B41FA5}">
                      <a16:colId xmlns:a16="http://schemas.microsoft.com/office/drawing/2014/main" val="3166771764"/>
                    </a:ext>
                  </a:extLst>
                </a:gridCol>
                <a:gridCol w="2824239">
                  <a:extLst>
                    <a:ext uri="{9D8B030D-6E8A-4147-A177-3AD203B41FA5}">
                      <a16:colId xmlns:a16="http://schemas.microsoft.com/office/drawing/2014/main" val="426160138"/>
                    </a:ext>
                  </a:extLst>
                </a:gridCol>
              </a:tblGrid>
              <a:tr h="21200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Actividades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Indicador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Meta 2022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Unidad de medida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Responsables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Colaboradores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Meta Anual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Observaciones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09137"/>
                  </a:ext>
                </a:extLst>
              </a:tr>
              <a:tr h="19597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Prog</a:t>
                      </a: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Realiz.</a:t>
                      </a:r>
                      <a:endParaRPr lang="es-SV" sz="8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%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375745"/>
                  </a:ext>
                </a:extLst>
              </a:tr>
              <a:tr h="1312529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6.2 Supervisiones trimestrales a los protocolos de prevención y control del COVID 19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supervisiones realizadas / N° de supervisiones programadas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 de control y prevención finalizado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Dra. Ligia Castillo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Dra. Cristina Duarte, Dr. Javier Osorio, Dr Andrés García, Comité de Sala Situacional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12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12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100%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3366465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6.3 Elaborar el plan de emergencias y desastres institucional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planes elaborados / N° de planes programados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 finalizado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Licda. Elvira Dávila, Ing. Ovidio Méndez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Comité de emergencias y desastres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673974"/>
                  </a:ext>
                </a:extLst>
              </a:tr>
              <a:tr h="891322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Macroactividad</a:t>
                      </a:r>
                      <a:r>
                        <a:rPr lang="es-SV" sz="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 7: Establecer estrategias de promoción de la salud integrales con énfasis en las ECNT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58799"/>
                  </a:ext>
                </a:extLst>
              </a:tr>
              <a:tr h="1131220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7.1 Elaborar plan de promoción de la salud 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planes elaborados / N° de planes programados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 finalizado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Licda. Norma Celada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Comité de Promoción de la Salud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84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177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00F7C58-9EC7-45E4-AA09-08424D3D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13</a:t>
            </a:fld>
            <a:endParaRPr lang="es-SV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E97E785-7298-4CFE-8BD2-A6EF233FD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733138"/>
              </p:ext>
            </p:extLst>
          </p:nvPr>
        </p:nvGraphicFramePr>
        <p:xfrm>
          <a:off x="146756" y="369271"/>
          <a:ext cx="7950147" cy="4205970"/>
        </p:xfrm>
        <a:graphic>
          <a:graphicData uri="http://schemas.openxmlformats.org/drawingml/2006/table">
            <a:tbl>
              <a:tblPr firstRow="1" bandRow="1">
                <a:tableStyleId>{93F22289-429D-4D0D-BF76-E5CE2BBC81C7}</a:tableStyleId>
              </a:tblPr>
              <a:tblGrid>
                <a:gridCol w="1173646">
                  <a:extLst>
                    <a:ext uri="{9D8B030D-6E8A-4147-A177-3AD203B41FA5}">
                      <a16:colId xmlns:a16="http://schemas.microsoft.com/office/drawing/2014/main" val="940868486"/>
                    </a:ext>
                  </a:extLst>
                </a:gridCol>
                <a:gridCol w="734491">
                  <a:extLst>
                    <a:ext uri="{9D8B030D-6E8A-4147-A177-3AD203B41FA5}">
                      <a16:colId xmlns:a16="http://schemas.microsoft.com/office/drawing/2014/main" val="1720430517"/>
                    </a:ext>
                  </a:extLst>
                </a:gridCol>
                <a:gridCol w="396392">
                  <a:extLst>
                    <a:ext uri="{9D8B030D-6E8A-4147-A177-3AD203B41FA5}">
                      <a16:colId xmlns:a16="http://schemas.microsoft.com/office/drawing/2014/main" val="3191127481"/>
                    </a:ext>
                  </a:extLst>
                </a:gridCol>
                <a:gridCol w="489660">
                  <a:extLst>
                    <a:ext uri="{9D8B030D-6E8A-4147-A177-3AD203B41FA5}">
                      <a16:colId xmlns:a16="http://schemas.microsoft.com/office/drawing/2014/main" val="2266517253"/>
                    </a:ext>
                  </a:extLst>
                </a:gridCol>
                <a:gridCol w="594589">
                  <a:extLst>
                    <a:ext uri="{9D8B030D-6E8A-4147-A177-3AD203B41FA5}">
                      <a16:colId xmlns:a16="http://schemas.microsoft.com/office/drawing/2014/main" val="2981193236"/>
                    </a:ext>
                  </a:extLst>
                </a:gridCol>
                <a:gridCol w="664539">
                  <a:extLst>
                    <a:ext uri="{9D8B030D-6E8A-4147-A177-3AD203B41FA5}">
                      <a16:colId xmlns:a16="http://schemas.microsoft.com/office/drawing/2014/main" val="30013291"/>
                    </a:ext>
                  </a:extLst>
                </a:gridCol>
                <a:gridCol w="336632">
                  <a:extLst>
                    <a:ext uri="{9D8B030D-6E8A-4147-A177-3AD203B41FA5}">
                      <a16:colId xmlns:a16="http://schemas.microsoft.com/office/drawing/2014/main" val="3518429231"/>
                    </a:ext>
                  </a:extLst>
                </a:gridCol>
                <a:gridCol w="385063">
                  <a:extLst>
                    <a:ext uri="{9D8B030D-6E8A-4147-A177-3AD203B41FA5}">
                      <a16:colId xmlns:a16="http://schemas.microsoft.com/office/drawing/2014/main" val="2299123862"/>
                    </a:ext>
                  </a:extLst>
                </a:gridCol>
                <a:gridCol w="350896">
                  <a:extLst>
                    <a:ext uri="{9D8B030D-6E8A-4147-A177-3AD203B41FA5}">
                      <a16:colId xmlns:a16="http://schemas.microsoft.com/office/drawing/2014/main" val="3166771764"/>
                    </a:ext>
                  </a:extLst>
                </a:gridCol>
                <a:gridCol w="2824239">
                  <a:extLst>
                    <a:ext uri="{9D8B030D-6E8A-4147-A177-3AD203B41FA5}">
                      <a16:colId xmlns:a16="http://schemas.microsoft.com/office/drawing/2014/main" val="426160138"/>
                    </a:ext>
                  </a:extLst>
                </a:gridCol>
              </a:tblGrid>
              <a:tr h="21200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Actividades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Indicador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Meta 2022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Unidad de medida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Responsables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Colaboradores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Meta Anual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Observaciones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09137"/>
                  </a:ext>
                </a:extLst>
              </a:tr>
              <a:tr h="19597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Prog</a:t>
                      </a: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Realiz.</a:t>
                      </a:r>
                      <a:endParaRPr lang="es-SV" sz="8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%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375745"/>
                  </a:ext>
                </a:extLst>
              </a:tr>
              <a:tr h="1312529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7.2 Supervisar trimestralmente la aplicación de las guías clínicas y de buenas prácticas sobre el manejo de las ECNT dentro del hospital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informes de supervisión realizados / N° de informes de supervisión programados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Informes de supervisión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Dra. Ligia Castillo, Dr. Oswald Rojas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Dr. Andrés García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4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4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100%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3366465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7.3 Monitoreo trimestral de los exámenes de laboratorio realizados para la detección de las Enfermedades Crónicas (sangre oculta en heces, antígeno prostático, creatinina, albumina, proteínas, hemograma, glucosa y hemoglobina glicosilada).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informes de monitoreos realizados / N° de informes de monitoreos programados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Informes de monitoreo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Dr. Andrés García, Dr. Rogelio Magaña.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Dra. Ligia Castillo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673974"/>
                  </a:ext>
                </a:extLst>
              </a:tr>
              <a:tr h="891322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7.4 Seguimiento trimestral de la aplicación de la hoja de riesgo psicosocial del adolescente de 10 a 19 años en el hospital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informes de seguimiento realizados / N° de informes de seguimiento programados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 de seguimiento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Dr. Giovanni Gonzalez, Dra. Laura Mejía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Dr. Andrés García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58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291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00F7C58-9EC7-45E4-AA09-08424D3D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14</a:t>
            </a:fld>
            <a:endParaRPr lang="es-SV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E97E785-7298-4CFE-8BD2-A6EF233FD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275277"/>
              </p:ext>
            </p:extLst>
          </p:nvPr>
        </p:nvGraphicFramePr>
        <p:xfrm>
          <a:off x="146756" y="369271"/>
          <a:ext cx="7950147" cy="4475028"/>
        </p:xfrm>
        <a:graphic>
          <a:graphicData uri="http://schemas.openxmlformats.org/drawingml/2006/table">
            <a:tbl>
              <a:tblPr firstRow="1" bandRow="1">
                <a:tableStyleId>{93F22289-429D-4D0D-BF76-E5CE2BBC81C7}</a:tableStyleId>
              </a:tblPr>
              <a:tblGrid>
                <a:gridCol w="1173646">
                  <a:extLst>
                    <a:ext uri="{9D8B030D-6E8A-4147-A177-3AD203B41FA5}">
                      <a16:colId xmlns:a16="http://schemas.microsoft.com/office/drawing/2014/main" val="940868486"/>
                    </a:ext>
                  </a:extLst>
                </a:gridCol>
                <a:gridCol w="734491">
                  <a:extLst>
                    <a:ext uri="{9D8B030D-6E8A-4147-A177-3AD203B41FA5}">
                      <a16:colId xmlns:a16="http://schemas.microsoft.com/office/drawing/2014/main" val="1720430517"/>
                    </a:ext>
                  </a:extLst>
                </a:gridCol>
                <a:gridCol w="396392">
                  <a:extLst>
                    <a:ext uri="{9D8B030D-6E8A-4147-A177-3AD203B41FA5}">
                      <a16:colId xmlns:a16="http://schemas.microsoft.com/office/drawing/2014/main" val="3191127481"/>
                    </a:ext>
                  </a:extLst>
                </a:gridCol>
                <a:gridCol w="489660">
                  <a:extLst>
                    <a:ext uri="{9D8B030D-6E8A-4147-A177-3AD203B41FA5}">
                      <a16:colId xmlns:a16="http://schemas.microsoft.com/office/drawing/2014/main" val="2266517253"/>
                    </a:ext>
                  </a:extLst>
                </a:gridCol>
                <a:gridCol w="594589">
                  <a:extLst>
                    <a:ext uri="{9D8B030D-6E8A-4147-A177-3AD203B41FA5}">
                      <a16:colId xmlns:a16="http://schemas.microsoft.com/office/drawing/2014/main" val="2981193236"/>
                    </a:ext>
                  </a:extLst>
                </a:gridCol>
                <a:gridCol w="664539">
                  <a:extLst>
                    <a:ext uri="{9D8B030D-6E8A-4147-A177-3AD203B41FA5}">
                      <a16:colId xmlns:a16="http://schemas.microsoft.com/office/drawing/2014/main" val="30013291"/>
                    </a:ext>
                  </a:extLst>
                </a:gridCol>
                <a:gridCol w="336632">
                  <a:extLst>
                    <a:ext uri="{9D8B030D-6E8A-4147-A177-3AD203B41FA5}">
                      <a16:colId xmlns:a16="http://schemas.microsoft.com/office/drawing/2014/main" val="3518429231"/>
                    </a:ext>
                  </a:extLst>
                </a:gridCol>
                <a:gridCol w="385063">
                  <a:extLst>
                    <a:ext uri="{9D8B030D-6E8A-4147-A177-3AD203B41FA5}">
                      <a16:colId xmlns:a16="http://schemas.microsoft.com/office/drawing/2014/main" val="2299123862"/>
                    </a:ext>
                  </a:extLst>
                </a:gridCol>
                <a:gridCol w="350896">
                  <a:extLst>
                    <a:ext uri="{9D8B030D-6E8A-4147-A177-3AD203B41FA5}">
                      <a16:colId xmlns:a16="http://schemas.microsoft.com/office/drawing/2014/main" val="3166771764"/>
                    </a:ext>
                  </a:extLst>
                </a:gridCol>
                <a:gridCol w="2824239">
                  <a:extLst>
                    <a:ext uri="{9D8B030D-6E8A-4147-A177-3AD203B41FA5}">
                      <a16:colId xmlns:a16="http://schemas.microsoft.com/office/drawing/2014/main" val="426160138"/>
                    </a:ext>
                  </a:extLst>
                </a:gridCol>
              </a:tblGrid>
              <a:tr h="21200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Actividades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Indicador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Meta 2022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Unidad de medida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Responsables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Colaboradores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Meta Anual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Observaciones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09137"/>
                  </a:ext>
                </a:extLst>
              </a:tr>
              <a:tr h="19597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Prog</a:t>
                      </a: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Realiz</a:t>
                      </a: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%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375745"/>
                  </a:ext>
                </a:extLst>
              </a:tr>
              <a:tr h="1312529">
                <a:tc>
                  <a:txBody>
                    <a:bodyPr/>
                    <a:lstStyle/>
                    <a:p>
                      <a:pPr indent="127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Macroactividad</a:t>
                      </a:r>
                      <a:r>
                        <a:rPr lang="es-SV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8: Fortalecer las condiciones ambientales a fin de contribuir a la protección de la salud del personal de la institución y los/as usuarios/as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3366465"/>
                  </a:ext>
                </a:extLst>
              </a:tr>
              <a:tr h="953135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8.1 Elaborar informes trimestrales del monitoreo de la adecuada segregación de los desechos bioinfecciosos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informes realizados / N° de informes programados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 de monitoreo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Ing. Giovanna Vielman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Comité de gestión ambiental institucional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673974"/>
                  </a:ext>
                </a:extLst>
              </a:tr>
              <a:tr h="891322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8.2 Verificar semestralmente el cumplimiento de las medidas ambientales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informes realizados / N° de informes programados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 de monitoreo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Ing. Giovanna Vielman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Comité de gestión ambiental institucional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58799"/>
                  </a:ext>
                </a:extLst>
              </a:tr>
              <a:tr h="891322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8.3 Evaluar de forma anual  las directrices de gestión ambiental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 de evaluación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Ing. Giovanna Vielman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Comité de gestión ambiental institucional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800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633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00F7C58-9EC7-45E4-AA09-08424D3D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15</a:t>
            </a:fld>
            <a:endParaRPr lang="es-SV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E97E785-7298-4CFE-8BD2-A6EF233FD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17527"/>
              </p:ext>
            </p:extLst>
          </p:nvPr>
        </p:nvGraphicFramePr>
        <p:xfrm>
          <a:off x="508000" y="990160"/>
          <a:ext cx="7950147" cy="1739249"/>
        </p:xfrm>
        <a:graphic>
          <a:graphicData uri="http://schemas.openxmlformats.org/drawingml/2006/table">
            <a:tbl>
              <a:tblPr firstRow="1" bandRow="1">
                <a:tableStyleId>{93F22289-429D-4D0D-BF76-E5CE2BBC81C7}</a:tableStyleId>
              </a:tblPr>
              <a:tblGrid>
                <a:gridCol w="1173646">
                  <a:extLst>
                    <a:ext uri="{9D8B030D-6E8A-4147-A177-3AD203B41FA5}">
                      <a16:colId xmlns:a16="http://schemas.microsoft.com/office/drawing/2014/main" val="940868486"/>
                    </a:ext>
                  </a:extLst>
                </a:gridCol>
                <a:gridCol w="734491">
                  <a:extLst>
                    <a:ext uri="{9D8B030D-6E8A-4147-A177-3AD203B41FA5}">
                      <a16:colId xmlns:a16="http://schemas.microsoft.com/office/drawing/2014/main" val="1720430517"/>
                    </a:ext>
                  </a:extLst>
                </a:gridCol>
                <a:gridCol w="396392">
                  <a:extLst>
                    <a:ext uri="{9D8B030D-6E8A-4147-A177-3AD203B41FA5}">
                      <a16:colId xmlns:a16="http://schemas.microsoft.com/office/drawing/2014/main" val="3191127481"/>
                    </a:ext>
                  </a:extLst>
                </a:gridCol>
                <a:gridCol w="489660">
                  <a:extLst>
                    <a:ext uri="{9D8B030D-6E8A-4147-A177-3AD203B41FA5}">
                      <a16:colId xmlns:a16="http://schemas.microsoft.com/office/drawing/2014/main" val="2266517253"/>
                    </a:ext>
                  </a:extLst>
                </a:gridCol>
                <a:gridCol w="594589">
                  <a:extLst>
                    <a:ext uri="{9D8B030D-6E8A-4147-A177-3AD203B41FA5}">
                      <a16:colId xmlns:a16="http://schemas.microsoft.com/office/drawing/2014/main" val="2981193236"/>
                    </a:ext>
                  </a:extLst>
                </a:gridCol>
                <a:gridCol w="664539">
                  <a:extLst>
                    <a:ext uri="{9D8B030D-6E8A-4147-A177-3AD203B41FA5}">
                      <a16:colId xmlns:a16="http://schemas.microsoft.com/office/drawing/2014/main" val="30013291"/>
                    </a:ext>
                  </a:extLst>
                </a:gridCol>
                <a:gridCol w="336632">
                  <a:extLst>
                    <a:ext uri="{9D8B030D-6E8A-4147-A177-3AD203B41FA5}">
                      <a16:colId xmlns:a16="http://schemas.microsoft.com/office/drawing/2014/main" val="3518429231"/>
                    </a:ext>
                  </a:extLst>
                </a:gridCol>
                <a:gridCol w="385063">
                  <a:extLst>
                    <a:ext uri="{9D8B030D-6E8A-4147-A177-3AD203B41FA5}">
                      <a16:colId xmlns:a16="http://schemas.microsoft.com/office/drawing/2014/main" val="2299123862"/>
                    </a:ext>
                  </a:extLst>
                </a:gridCol>
                <a:gridCol w="350896">
                  <a:extLst>
                    <a:ext uri="{9D8B030D-6E8A-4147-A177-3AD203B41FA5}">
                      <a16:colId xmlns:a16="http://schemas.microsoft.com/office/drawing/2014/main" val="3166771764"/>
                    </a:ext>
                  </a:extLst>
                </a:gridCol>
                <a:gridCol w="2824239">
                  <a:extLst>
                    <a:ext uri="{9D8B030D-6E8A-4147-A177-3AD203B41FA5}">
                      <a16:colId xmlns:a16="http://schemas.microsoft.com/office/drawing/2014/main" val="426160138"/>
                    </a:ext>
                  </a:extLst>
                </a:gridCol>
              </a:tblGrid>
              <a:tr h="21200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Actividades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Indicador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Meta 2022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Unidad de medida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Responsables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Colaboradores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Meta Anual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Observaciones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09137"/>
                  </a:ext>
                </a:extLst>
              </a:tr>
              <a:tr h="19597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Prog</a:t>
                      </a: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Realiz.</a:t>
                      </a:r>
                      <a:endParaRPr lang="es-SV" sz="8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%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375745"/>
                  </a:ext>
                </a:extLst>
              </a:tr>
              <a:tr h="1312529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8.4 Elaboración e Implementación de proyectos de mejora de la calidad en relación al saneamiento ambiental institucional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proyectos elaborados e implementados / N° de proyectos programados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 de proyecto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Ing. Giovanna Vielman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Comité de gestión ambiental institucional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2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2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100%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3366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501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56BBA-6A59-4A6C-9E68-81908AF0E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816" y="799578"/>
            <a:ext cx="6006367" cy="409500"/>
          </a:xfrm>
        </p:spPr>
        <p:txBody>
          <a:bodyPr>
            <a:normAutofit fontScale="90000"/>
          </a:bodyPr>
          <a:lstStyle/>
          <a:p>
            <a:r>
              <a:rPr lang="es-ES" dirty="0"/>
              <a:t>PORCENTAJE DE CUMPLIMIENTO:</a:t>
            </a:r>
            <a:endParaRPr lang="es-SV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DCD769-6E71-4A10-84EB-9EF50F965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16</a:t>
            </a:fld>
            <a:endParaRPr lang="es-SV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E8558172-B284-461A-8E0E-97C8AC146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05310"/>
              </p:ext>
            </p:extLst>
          </p:nvPr>
        </p:nvGraphicFramePr>
        <p:xfrm>
          <a:off x="1401574" y="1610722"/>
          <a:ext cx="6096000" cy="1645920"/>
        </p:xfrm>
        <a:graphic>
          <a:graphicData uri="http://schemas.openxmlformats.org/drawingml/2006/table">
            <a:tbl>
              <a:tblPr firstRow="1" bandRow="1">
                <a:tableStyleId>{93F22289-429D-4D0D-BF76-E5CE2BBC81C7}</a:tableStyleId>
              </a:tblPr>
              <a:tblGrid>
                <a:gridCol w="1264247">
                  <a:extLst>
                    <a:ext uri="{9D8B030D-6E8A-4147-A177-3AD203B41FA5}">
                      <a16:colId xmlns:a16="http://schemas.microsoft.com/office/drawing/2014/main" val="1215091155"/>
                    </a:ext>
                  </a:extLst>
                </a:gridCol>
                <a:gridCol w="1414130">
                  <a:extLst>
                    <a:ext uri="{9D8B030D-6E8A-4147-A177-3AD203B41FA5}">
                      <a16:colId xmlns:a16="http://schemas.microsoft.com/office/drawing/2014/main" val="1993704073"/>
                    </a:ext>
                  </a:extLst>
                </a:gridCol>
                <a:gridCol w="1339702">
                  <a:extLst>
                    <a:ext uri="{9D8B030D-6E8A-4147-A177-3AD203B41FA5}">
                      <a16:colId xmlns:a16="http://schemas.microsoft.com/office/drawing/2014/main" val="2681372760"/>
                    </a:ext>
                  </a:extLst>
                </a:gridCol>
                <a:gridCol w="2077921">
                  <a:extLst>
                    <a:ext uri="{9D8B030D-6E8A-4147-A177-3AD203B41FA5}">
                      <a16:colId xmlns:a16="http://schemas.microsoft.com/office/drawing/2014/main" val="3123316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N° de actividades programadas</a:t>
                      </a:r>
                      <a:endParaRPr lang="es-SV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N° de Actividades realizadas</a:t>
                      </a:r>
                      <a:endParaRPr lang="es-SV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% de cumplimiento</a:t>
                      </a:r>
                      <a:endParaRPr lang="es-SV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Comentario</a:t>
                      </a:r>
                      <a:endParaRPr lang="es-SV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068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34</a:t>
                      </a:r>
                      <a:endParaRPr lang="es-SV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34</a:t>
                      </a:r>
                      <a:endParaRPr lang="es-SV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100 %</a:t>
                      </a:r>
                      <a:endParaRPr lang="es-SV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Al cierre del año 2022,</a:t>
                      </a:r>
                    </a:p>
                    <a:p>
                      <a:pPr algn="just"/>
                      <a:r>
                        <a:rPr lang="es-ES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todas las actividades correspondientes cumplen con el 100% en lo programado.</a:t>
                      </a:r>
                      <a:endParaRPr lang="es-SV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8385525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36C4AD6C-4DD6-40C9-A1F2-A2BF6B98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899" y="3362967"/>
            <a:ext cx="16573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8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532655" y="393649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/>
                </a:solidFill>
              </a:rPr>
              <a:t>INTRODUCCIÓN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405065" y="936875"/>
            <a:ext cx="8333870" cy="326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>
                <a:latin typeface="Karla"/>
                <a:ea typeface="Karla"/>
                <a:cs typeface="Karla"/>
                <a:sym typeface="Karla"/>
              </a:rPr>
              <a:t>El presente informe detalla el grado de cumplimiento de las actividades trazadas en el Plan Operativo Anual 2022 y con sus respectivas justificantes de las que no se cumplieron en su totalidad.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>
                <a:latin typeface="Karla"/>
                <a:ea typeface="Karla"/>
                <a:cs typeface="Karla"/>
                <a:sym typeface="Karla"/>
              </a:rPr>
              <a:t>Cabe mencionar que algunas actividades serán retomadas para la elaboración de la POA del siguiente año dado su importancia en el desarrollo operativo institucional que contribuye a la mejora continua.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>
                <a:latin typeface="Karla"/>
                <a:ea typeface="Karla"/>
                <a:cs typeface="Karla"/>
                <a:sym typeface="Karla"/>
              </a:rPr>
              <a:t>Además será de mucha importancia el análisis técnico para establecer planes de mejora si es necesario para mejorar la operativización de los diferentes servicios y así poder brindar una atención de calidad y oportuna que ameritan nuestros usuarios. </a:t>
            </a:r>
            <a:endParaRPr b="1" dirty="0">
              <a:latin typeface="Karla"/>
              <a:ea typeface="Karla"/>
              <a:cs typeface="Karla"/>
              <a:sym typeface="Karl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ctrTitle" idx="4294967295"/>
          </p:nvPr>
        </p:nvSpPr>
        <p:spPr>
          <a:xfrm>
            <a:off x="1499190" y="369888"/>
            <a:ext cx="4532313" cy="1158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bg1"/>
                </a:solidFill>
              </a:rPr>
              <a:t>OBJETIVOS:</a:t>
            </a:r>
            <a:endParaRPr sz="3600" b="1" dirty="0">
              <a:solidFill>
                <a:schemeClr val="bg1"/>
              </a:solidFill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4294967295"/>
          </p:nvPr>
        </p:nvSpPr>
        <p:spPr>
          <a:xfrm>
            <a:off x="1373981" y="1586707"/>
            <a:ext cx="6396038" cy="2825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571500" algn="just"/>
            <a:r>
              <a:rPr lang="es-MX" sz="1800" dirty="0">
                <a:solidFill>
                  <a:schemeClr val="bg1"/>
                </a:solidFill>
              </a:rPr>
              <a:t>Elaborar el informe técnico final sobre el cumplimiento de las actividades establecidas en la POA 2022</a:t>
            </a:r>
            <a:r>
              <a:rPr lang="en" sz="1800" dirty="0">
                <a:solidFill>
                  <a:schemeClr val="bg1"/>
                </a:solidFill>
              </a:rPr>
              <a:t>.</a:t>
            </a:r>
          </a:p>
          <a:p>
            <a:pPr marL="571500" indent="-571500" algn="just"/>
            <a:r>
              <a:rPr lang="es-ES" sz="1800" dirty="0">
                <a:solidFill>
                  <a:schemeClr val="bg1"/>
                </a:solidFill>
              </a:rPr>
              <a:t>Elaborar un plan de mejora institucional que garantice la ejecución de las próximas actividades.</a:t>
            </a:r>
            <a:endParaRPr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00F7C58-9EC7-45E4-AA09-08424D3D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4</a:t>
            </a:fld>
            <a:endParaRPr lang="es-SV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E97E785-7298-4CFE-8BD2-A6EF233FD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840540"/>
              </p:ext>
            </p:extLst>
          </p:nvPr>
        </p:nvGraphicFramePr>
        <p:xfrm>
          <a:off x="202019" y="81181"/>
          <a:ext cx="8346560" cy="4921825"/>
        </p:xfrm>
        <a:graphic>
          <a:graphicData uri="http://schemas.openxmlformats.org/drawingml/2006/table">
            <a:tbl>
              <a:tblPr firstRow="1" bandRow="1">
                <a:tableStyleId>{93F22289-429D-4D0D-BF76-E5CE2BBC81C7}</a:tableStyleId>
              </a:tblPr>
              <a:tblGrid>
                <a:gridCol w="1166383">
                  <a:extLst>
                    <a:ext uri="{9D8B030D-6E8A-4147-A177-3AD203B41FA5}">
                      <a16:colId xmlns:a16="http://schemas.microsoft.com/office/drawing/2014/main" val="940868486"/>
                    </a:ext>
                  </a:extLst>
                </a:gridCol>
                <a:gridCol w="714187">
                  <a:extLst>
                    <a:ext uri="{9D8B030D-6E8A-4147-A177-3AD203B41FA5}">
                      <a16:colId xmlns:a16="http://schemas.microsoft.com/office/drawing/2014/main" val="1720430517"/>
                    </a:ext>
                  </a:extLst>
                </a:gridCol>
                <a:gridCol w="344388">
                  <a:extLst>
                    <a:ext uri="{9D8B030D-6E8A-4147-A177-3AD203B41FA5}">
                      <a16:colId xmlns:a16="http://schemas.microsoft.com/office/drawing/2014/main" val="3191127481"/>
                    </a:ext>
                  </a:extLst>
                </a:gridCol>
                <a:gridCol w="521475">
                  <a:extLst>
                    <a:ext uri="{9D8B030D-6E8A-4147-A177-3AD203B41FA5}">
                      <a16:colId xmlns:a16="http://schemas.microsoft.com/office/drawing/2014/main" val="2266517253"/>
                    </a:ext>
                  </a:extLst>
                </a:gridCol>
                <a:gridCol w="533063">
                  <a:extLst>
                    <a:ext uri="{9D8B030D-6E8A-4147-A177-3AD203B41FA5}">
                      <a16:colId xmlns:a16="http://schemas.microsoft.com/office/drawing/2014/main" val="2981193236"/>
                    </a:ext>
                  </a:extLst>
                </a:gridCol>
                <a:gridCol w="677380">
                  <a:extLst>
                    <a:ext uri="{9D8B030D-6E8A-4147-A177-3AD203B41FA5}">
                      <a16:colId xmlns:a16="http://schemas.microsoft.com/office/drawing/2014/main" val="30013291"/>
                    </a:ext>
                  </a:extLst>
                </a:gridCol>
                <a:gridCol w="406616">
                  <a:extLst>
                    <a:ext uri="{9D8B030D-6E8A-4147-A177-3AD203B41FA5}">
                      <a16:colId xmlns:a16="http://schemas.microsoft.com/office/drawing/2014/main" val="3518429231"/>
                    </a:ext>
                  </a:extLst>
                </a:gridCol>
                <a:gridCol w="382742">
                  <a:extLst>
                    <a:ext uri="{9D8B030D-6E8A-4147-A177-3AD203B41FA5}">
                      <a16:colId xmlns:a16="http://schemas.microsoft.com/office/drawing/2014/main" val="2299123862"/>
                    </a:ext>
                  </a:extLst>
                </a:gridCol>
                <a:gridCol w="466988">
                  <a:extLst>
                    <a:ext uri="{9D8B030D-6E8A-4147-A177-3AD203B41FA5}">
                      <a16:colId xmlns:a16="http://schemas.microsoft.com/office/drawing/2014/main" val="3166771764"/>
                    </a:ext>
                  </a:extLst>
                </a:gridCol>
                <a:gridCol w="3133338">
                  <a:extLst>
                    <a:ext uri="{9D8B030D-6E8A-4147-A177-3AD203B41FA5}">
                      <a16:colId xmlns:a16="http://schemas.microsoft.com/office/drawing/2014/main" val="426160138"/>
                    </a:ext>
                  </a:extLst>
                </a:gridCol>
              </a:tblGrid>
              <a:tr h="26781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Actividades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Indicador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Meta 2022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Unidad de medida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Responsables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Colaboradores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</a:t>
                      </a: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eta Anual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Observaciones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09137"/>
                  </a:ext>
                </a:extLst>
              </a:tr>
              <a:tr h="26781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Prog</a:t>
                      </a: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Realiz</a:t>
                      </a: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%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375745"/>
                  </a:ext>
                </a:extLst>
              </a:tr>
              <a:tr h="600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Macroactividad</a:t>
                      </a:r>
                      <a:endParaRPr lang="es-MX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1: Fortalecer la gestión de la calidad institucional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3366465"/>
                  </a:ext>
                </a:extLst>
              </a:tr>
              <a:tr h="756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1.1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Reuniones mensuales del comité estratégico de gestión.</a:t>
                      </a:r>
                      <a:endParaRPr lang="es-SV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r>
                        <a:rPr lang="es-SV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reuniones realizadas/ </a:t>
                      </a:r>
                      <a:r>
                        <a:rPr lang="es-SV" sz="8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r>
                        <a:rPr lang="es-SV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reuniones programadas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Documento o acta.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Dra. Claudia Dueñas, Dr. Jaime Posada.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Integrantes del Concejo Estratégico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673974"/>
                  </a:ext>
                </a:extLst>
              </a:tr>
              <a:tr h="882682">
                <a:tc>
                  <a:txBody>
                    <a:bodyPr/>
                    <a:lstStyle/>
                    <a:p>
                      <a:pPr indent="1270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1.2 Elaboración de procesos de mejora de la calidad en diferentes áreas hospitalarias</a:t>
                      </a:r>
                      <a:endParaRPr lang="es-SV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N°de</a:t>
                      </a:r>
                      <a:r>
                        <a:rPr lang="es-SV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 procesos realizados / </a:t>
                      </a:r>
                      <a:r>
                        <a:rPr lang="es-SV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N°</a:t>
                      </a:r>
                      <a:r>
                        <a:rPr lang="es-SV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 de procesos programados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s-SV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Documento final elaborado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Dra. Duarte.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Dr. Javier Osorio, Dr. Andrés García, Licda. </a:t>
                      </a:r>
                      <a:r>
                        <a:rPr lang="es-SV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Elvy</a:t>
                      </a:r>
                      <a:r>
                        <a:rPr lang="es-SV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 Gaitán, Licda. Blanca Pimentel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333%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Se tiene como atestado un informe trimestral de la elaboración de los diferentes procesos.</a:t>
                      </a:r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58799"/>
                  </a:ext>
                </a:extLst>
              </a:tr>
              <a:tr h="1009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Tarea 1.3 Supervisiones a la implementación de los procesos de mejora de la calidad establecidos.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N°</a:t>
                      </a:r>
                      <a:r>
                        <a:rPr lang="es-SV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 de informes de supervisión realizados / </a:t>
                      </a:r>
                      <a:r>
                        <a:rPr lang="es-SV" sz="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N°</a:t>
                      </a:r>
                      <a:r>
                        <a:rPr lang="es-SV" sz="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 de informes de supervisión programados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SV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Informes de supervisión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Dra. Cristina Duarte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Dr. Javier Osorio, Dr. Andrés García, Licda. </a:t>
                      </a:r>
                      <a:r>
                        <a:rPr lang="es-SV" sz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Elvy</a:t>
                      </a: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Gaitán, Licda. Blanca Pimentel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01626853"/>
                  </a:ext>
                </a:extLst>
              </a:tr>
              <a:tr h="1111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Tarea 1.4 Plan de Supervisión Institucional</a:t>
                      </a:r>
                      <a:endParaRPr lang="es-SV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planes de supervisión elaborados / </a:t>
                      </a:r>
                      <a:r>
                        <a:rPr lang="es-SV" sz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planes de supervisión programados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Documento final elaborado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Dr. Jaime Posada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Dr. Javier Osorio, Dr. Andrés García, Licda. </a:t>
                      </a:r>
                      <a:r>
                        <a:rPr lang="es-SV" sz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Elvy</a:t>
                      </a: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Gaitán, Licda. Blanca Pimentel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MX" sz="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Documento elaborado y resguardado en subdirección.</a:t>
                      </a:r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742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6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00F7C58-9EC7-45E4-AA09-08424D3D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5</a:t>
            </a:fld>
            <a:endParaRPr lang="es-SV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E97E785-7298-4CFE-8BD2-A6EF233FD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764359"/>
              </p:ext>
            </p:extLst>
          </p:nvPr>
        </p:nvGraphicFramePr>
        <p:xfrm>
          <a:off x="417689" y="81181"/>
          <a:ext cx="7698043" cy="4918517"/>
        </p:xfrm>
        <a:graphic>
          <a:graphicData uri="http://schemas.openxmlformats.org/drawingml/2006/table">
            <a:tbl>
              <a:tblPr firstRow="1" bandRow="1">
                <a:tableStyleId>{93F22289-429D-4D0D-BF76-E5CE2BBC81C7}</a:tableStyleId>
              </a:tblPr>
              <a:tblGrid>
                <a:gridCol w="1136244">
                  <a:extLst>
                    <a:ext uri="{9D8B030D-6E8A-4147-A177-3AD203B41FA5}">
                      <a16:colId xmlns:a16="http://schemas.microsoft.com/office/drawing/2014/main" val="940868486"/>
                    </a:ext>
                  </a:extLst>
                </a:gridCol>
                <a:gridCol w="695733">
                  <a:extLst>
                    <a:ext uri="{9D8B030D-6E8A-4147-A177-3AD203B41FA5}">
                      <a16:colId xmlns:a16="http://schemas.microsoft.com/office/drawing/2014/main" val="1720430517"/>
                    </a:ext>
                  </a:extLst>
                </a:gridCol>
                <a:gridCol w="335489">
                  <a:extLst>
                    <a:ext uri="{9D8B030D-6E8A-4147-A177-3AD203B41FA5}">
                      <a16:colId xmlns:a16="http://schemas.microsoft.com/office/drawing/2014/main" val="319112748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266517253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981193236"/>
                    </a:ext>
                  </a:extLst>
                </a:gridCol>
                <a:gridCol w="659877">
                  <a:extLst>
                    <a:ext uri="{9D8B030D-6E8A-4147-A177-3AD203B41FA5}">
                      <a16:colId xmlns:a16="http://schemas.microsoft.com/office/drawing/2014/main" val="30013291"/>
                    </a:ext>
                  </a:extLst>
                </a:gridCol>
                <a:gridCol w="396109">
                  <a:extLst>
                    <a:ext uri="{9D8B030D-6E8A-4147-A177-3AD203B41FA5}">
                      <a16:colId xmlns:a16="http://schemas.microsoft.com/office/drawing/2014/main" val="3518429231"/>
                    </a:ext>
                  </a:extLst>
                </a:gridCol>
                <a:gridCol w="372852">
                  <a:extLst>
                    <a:ext uri="{9D8B030D-6E8A-4147-A177-3AD203B41FA5}">
                      <a16:colId xmlns:a16="http://schemas.microsoft.com/office/drawing/2014/main" val="2299123862"/>
                    </a:ext>
                  </a:extLst>
                </a:gridCol>
                <a:gridCol w="454921">
                  <a:extLst>
                    <a:ext uri="{9D8B030D-6E8A-4147-A177-3AD203B41FA5}">
                      <a16:colId xmlns:a16="http://schemas.microsoft.com/office/drawing/2014/main" val="3166771764"/>
                    </a:ext>
                  </a:extLst>
                </a:gridCol>
                <a:gridCol w="2619529">
                  <a:extLst>
                    <a:ext uri="{9D8B030D-6E8A-4147-A177-3AD203B41FA5}">
                      <a16:colId xmlns:a16="http://schemas.microsoft.com/office/drawing/2014/main" val="426160138"/>
                    </a:ext>
                  </a:extLst>
                </a:gridCol>
              </a:tblGrid>
              <a:tr h="26781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Actividades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Indicador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Meta 2022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Unidad de medida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Responsables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Colaboradores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Meta Anual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Observaciones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09137"/>
                  </a:ext>
                </a:extLst>
              </a:tr>
              <a:tr h="26781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Prog</a:t>
                      </a: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Realiz</a:t>
                      </a: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%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375745"/>
                  </a:ext>
                </a:extLst>
              </a:tr>
              <a:tr h="600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Macroactividad</a:t>
                      </a:r>
                      <a:endParaRPr lang="es-MX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1: Fortalecer la gestión de la calidad institucional</a:t>
                      </a:r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3366465"/>
                  </a:ext>
                </a:extLst>
              </a:tr>
              <a:tr h="756540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1.5 Supervisiones trimestral institucionales realizadas al trabajo operativo de las diferentes áreas hospitalarias.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informes de supervisión realizados / N° de informes de supervisión programados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Informes de supervisión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Dr. Jaime Posada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Dr. Javier Osorio, Dr. Andrés García, Licda. </a:t>
                      </a:r>
                      <a:r>
                        <a:rPr lang="es-SV" sz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Elvy</a:t>
                      </a: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Gaitán, Licda. Blanca Pimentel, Dr. José Magaña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Se realizaron tres supervisiones durante el año, tomando en cuenta que así se encontraba establecido en el Plan elaborado por lo que  se cambio la meta establecida en POA.</a:t>
                      </a:r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673974"/>
                  </a:ext>
                </a:extLst>
              </a:tr>
              <a:tr h="882682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1.6 Seguimiento a los procesos de ejecución presupuestaria institucional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informes de ejecución presupuestaria realizados / N° de informes de ejecución presupuestaria programados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Informes de ejecución presupuestaria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Licda. Claudia de Figueroa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UACI, Administración, Asesor de Insumos y Medicamentos, RRHH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58799"/>
                  </a:ext>
                </a:extLst>
              </a:tr>
              <a:tr h="1009574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1.7 Seguimiento a la ejecución oportuna, eficaz y eficiente de los procesos relacionadas con la gestión de adquisiciones y contrataciones de obras, bienes y servicios institucionales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informes de ejeución realizados / N° de informes programados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Informes de ejecución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Ing. Adolfo Lemus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UFI, Administración, Asesor de Insumos y Medicamentos, RRHH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0162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92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00F7C58-9EC7-45E4-AA09-08424D3D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6</a:t>
            </a:fld>
            <a:endParaRPr lang="es-SV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E97E785-7298-4CFE-8BD2-A6EF233FD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61235"/>
              </p:ext>
            </p:extLst>
          </p:nvPr>
        </p:nvGraphicFramePr>
        <p:xfrm>
          <a:off x="722978" y="744279"/>
          <a:ext cx="7698043" cy="3124550"/>
        </p:xfrm>
        <a:graphic>
          <a:graphicData uri="http://schemas.openxmlformats.org/drawingml/2006/table">
            <a:tbl>
              <a:tblPr firstRow="1" bandRow="1">
                <a:tableStyleId>{93F22289-429D-4D0D-BF76-E5CE2BBC81C7}</a:tableStyleId>
              </a:tblPr>
              <a:tblGrid>
                <a:gridCol w="1136244">
                  <a:extLst>
                    <a:ext uri="{9D8B030D-6E8A-4147-A177-3AD203B41FA5}">
                      <a16:colId xmlns:a16="http://schemas.microsoft.com/office/drawing/2014/main" val="940868486"/>
                    </a:ext>
                  </a:extLst>
                </a:gridCol>
                <a:gridCol w="695733">
                  <a:extLst>
                    <a:ext uri="{9D8B030D-6E8A-4147-A177-3AD203B41FA5}">
                      <a16:colId xmlns:a16="http://schemas.microsoft.com/office/drawing/2014/main" val="1720430517"/>
                    </a:ext>
                  </a:extLst>
                </a:gridCol>
                <a:gridCol w="335489">
                  <a:extLst>
                    <a:ext uri="{9D8B030D-6E8A-4147-A177-3AD203B41FA5}">
                      <a16:colId xmlns:a16="http://schemas.microsoft.com/office/drawing/2014/main" val="319112748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266517253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981193236"/>
                    </a:ext>
                  </a:extLst>
                </a:gridCol>
                <a:gridCol w="659877">
                  <a:extLst>
                    <a:ext uri="{9D8B030D-6E8A-4147-A177-3AD203B41FA5}">
                      <a16:colId xmlns:a16="http://schemas.microsoft.com/office/drawing/2014/main" val="30013291"/>
                    </a:ext>
                  </a:extLst>
                </a:gridCol>
                <a:gridCol w="396109">
                  <a:extLst>
                    <a:ext uri="{9D8B030D-6E8A-4147-A177-3AD203B41FA5}">
                      <a16:colId xmlns:a16="http://schemas.microsoft.com/office/drawing/2014/main" val="3518429231"/>
                    </a:ext>
                  </a:extLst>
                </a:gridCol>
                <a:gridCol w="372852">
                  <a:extLst>
                    <a:ext uri="{9D8B030D-6E8A-4147-A177-3AD203B41FA5}">
                      <a16:colId xmlns:a16="http://schemas.microsoft.com/office/drawing/2014/main" val="2299123862"/>
                    </a:ext>
                  </a:extLst>
                </a:gridCol>
                <a:gridCol w="454921">
                  <a:extLst>
                    <a:ext uri="{9D8B030D-6E8A-4147-A177-3AD203B41FA5}">
                      <a16:colId xmlns:a16="http://schemas.microsoft.com/office/drawing/2014/main" val="3166771764"/>
                    </a:ext>
                  </a:extLst>
                </a:gridCol>
                <a:gridCol w="2619529">
                  <a:extLst>
                    <a:ext uri="{9D8B030D-6E8A-4147-A177-3AD203B41FA5}">
                      <a16:colId xmlns:a16="http://schemas.microsoft.com/office/drawing/2014/main" val="426160138"/>
                    </a:ext>
                  </a:extLst>
                </a:gridCol>
              </a:tblGrid>
              <a:tr h="29749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Actividades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Indicador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Meta 2022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Unidad de medida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Responsables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Colaboradores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Meta Anual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Observaciones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09137"/>
                  </a:ext>
                </a:extLst>
              </a:tr>
              <a:tr h="29749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Prog</a:t>
                      </a: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Realiz.</a:t>
                      </a:r>
                      <a:endParaRPr lang="es-SV" sz="8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%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375745"/>
                  </a:ext>
                </a:extLst>
              </a:tr>
              <a:tr h="686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Macroactividad</a:t>
                      </a:r>
                      <a:endParaRPr lang="es-MX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1: Fortalecer la gestión de la calidad institucional</a:t>
                      </a:r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3366465"/>
                  </a:ext>
                </a:extLst>
              </a:tr>
              <a:tr h="862972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1.8 Evaluación trimestral de POA Institucional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evaluaciones realizadas / N° de evaluaciones programadas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 de evaluación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Dr. Javier </a:t>
                      </a:r>
                      <a:r>
                        <a:rPr lang="es-SV" sz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osorio</a:t>
                      </a: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Dra. Claudia Dueñas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Estratégico de Gestión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673974"/>
                  </a:ext>
                </a:extLst>
              </a:tr>
              <a:tr h="980525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1.9 Coordinar y dirigir la Sala Situacional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reuniones realizadas / N° de reuniones programadas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Acta de reunión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Dra. Ligia Castillo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Estratégico de Gestión, Comité de Sala Situacional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58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449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00F7C58-9EC7-45E4-AA09-08424D3D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7</a:t>
            </a:fld>
            <a:endParaRPr lang="es-SV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E97E785-7298-4CFE-8BD2-A6EF233FD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32370"/>
              </p:ext>
            </p:extLst>
          </p:nvPr>
        </p:nvGraphicFramePr>
        <p:xfrm>
          <a:off x="398860" y="367970"/>
          <a:ext cx="7698043" cy="3833729"/>
        </p:xfrm>
        <a:graphic>
          <a:graphicData uri="http://schemas.openxmlformats.org/drawingml/2006/table">
            <a:tbl>
              <a:tblPr firstRow="1" bandRow="1">
                <a:tableStyleId>{93F22289-429D-4D0D-BF76-E5CE2BBC81C7}</a:tableStyleId>
              </a:tblPr>
              <a:tblGrid>
                <a:gridCol w="1136244">
                  <a:extLst>
                    <a:ext uri="{9D8B030D-6E8A-4147-A177-3AD203B41FA5}">
                      <a16:colId xmlns:a16="http://schemas.microsoft.com/office/drawing/2014/main" val="940868486"/>
                    </a:ext>
                  </a:extLst>
                </a:gridCol>
                <a:gridCol w="695733">
                  <a:extLst>
                    <a:ext uri="{9D8B030D-6E8A-4147-A177-3AD203B41FA5}">
                      <a16:colId xmlns:a16="http://schemas.microsoft.com/office/drawing/2014/main" val="1720430517"/>
                    </a:ext>
                  </a:extLst>
                </a:gridCol>
                <a:gridCol w="335489">
                  <a:extLst>
                    <a:ext uri="{9D8B030D-6E8A-4147-A177-3AD203B41FA5}">
                      <a16:colId xmlns:a16="http://schemas.microsoft.com/office/drawing/2014/main" val="319112748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266517253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981193236"/>
                    </a:ext>
                  </a:extLst>
                </a:gridCol>
                <a:gridCol w="659877">
                  <a:extLst>
                    <a:ext uri="{9D8B030D-6E8A-4147-A177-3AD203B41FA5}">
                      <a16:colId xmlns:a16="http://schemas.microsoft.com/office/drawing/2014/main" val="30013291"/>
                    </a:ext>
                  </a:extLst>
                </a:gridCol>
                <a:gridCol w="396109">
                  <a:extLst>
                    <a:ext uri="{9D8B030D-6E8A-4147-A177-3AD203B41FA5}">
                      <a16:colId xmlns:a16="http://schemas.microsoft.com/office/drawing/2014/main" val="3518429231"/>
                    </a:ext>
                  </a:extLst>
                </a:gridCol>
                <a:gridCol w="372852">
                  <a:extLst>
                    <a:ext uri="{9D8B030D-6E8A-4147-A177-3AD203B41FA5}">
                      <a16:colId xmlns:a16="http://schemas.microsoft.com/office/drawing/2014/main" val="2299123862"/>
                    </a:ext>
                  </a:extLst>
                </a:gridCol>
                <a:gridCol w="454921">
                  <a:extLst>
                    <a:ext uri="{9D8B030D-6E8A-4147-A177-3AD203B41FA5}">
                      <a16:colId xmlns:a16="http://schemas.microsoft.com/office/drawing/2014/main" val="3166771764"/>
                    </a:ext>
                  </a:extLst>
                </a:gridCol>
                <a:gridCol w="2619529">
                  <a:extLst>
                    <a:ext uri="{9D8B030D-6E8A-4147-A177-3AD203B41FA5}">
                      <a16:colId xmlns:a16="http://schemas.microsoft.com/office/drawing/2014/main" val="426160138"/>
                    </a:ext>
                  </a:extLst>
                </a:gridCol>
              </a:tblGrid>
              <a:tr h="26781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Actividades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Indicador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Meta 2022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Unidad de medida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Responsables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Colaboradores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Meta Anual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Observaciones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09137"/>
                  </a:ext>
                </a:extLst>
              </a:tr>
              <a:tr h="26781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Prog</a:t>
                      </a: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Realiz.</a:t>
                      </a:r>
                      <a:endParaRPr lang="es-SV" sz="8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%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375745"/>
                  </a:ext>
                </a:extLst>
              </a:tr>
              <a:tr h="600851">
                <a:tc>
                  <a:txBody>
                    <a:bodyPr/>
                    <a:lstStyle/>
                    <a:p>
                      <a:pPr indent="127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Macroactividad</a:t>
                      </a:r>
                      <a:r>
                        <a:rPr lang="es-SV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2: Gestión del talento humano del hospital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3366465"/>
                  </a:ext>
                </a:extLst>
              </a:tr>
              <a:tr h="756540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2.1: Elaboración de Plan de formación y capacitaciones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planes de formación elaborados / N° de planes de formación programados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 de formación y capacitaciones finalizado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Licda. Marta Lilia Contreras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Estratégico de Gestión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673974"/>
                  </a:ext>
                </a:extLst>
              </a:tr>
              <a:tr h="882682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2.2 Evaluación del plan de formación y capacitaciones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evaluaciones realizadas / N° de evaluaciones programadas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 de evaluación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Licda. Marta Lilia Contreras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Estratégico de Gestión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58799"/>
                  </a:ext>
                </a:extLst>
              </a:tr>
              <a:tr h="882682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2.3 Seguimiento al cuadro de Evaluaciones del Desempeño del personal del Hospital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informes de seguimiento realizados / N° de informes de seguimiento programados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 de seguimiento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Licda. Marta Lilia Contreras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Estratégico de Gestión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84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817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00F7C58-9EC7-45E4-AA09-08424D3D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8</a:t>
            </a:fld>
            <a:endParaRPr lang="es-SV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E97E785-7298-4CFE-8BD2-A6EF233FD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980876"/>
              </p:ext>
            </p:extLst>
          </p:nvPr>
        </p:nvGraphicFramePr>
        <p:xfrm>
          <a:off x="404037" y="153481"/>
          <a:ext cx="7692866" cy="4816117"/>
        </p:xfrm>
        <a:graphic>
          <a:graphicData uri="http://schemas.openxmlformats.org/drawingml/2006/table">
            <a:tbl>
              <a:tblPr firstRow="1" bandRow="1">
                <a:tableStyleId>{93F22289-429D-4D0D-BF76-E5CE2BBC81C7}</a:tableStyleId>
              </a:tblPr>
              <a:tblGrid>
                <a:gridCol w="1131067">
                  <a:extLst>
                    <a:ext uri="{9D8B030D-6E8A-4147-A177-3AD203B41FA5}">
                      <a16:colId xmlns:a16="http://schemas.microsoft.com/office/drawing/2014/main" val="940868486"/>
                    </a:ext>
                  </a:extLst>
                </a:gridCol>
                <a:gridCol w="695733">
                  <a:extLst>
                    <a:ext uri="{9D8B030D-6E8A-4147-A177-3AD203B41FA5}">
                      <a16:colId xmlns:a16="http://schemas.microsoft.com/office/drawing/2014/main" val="1720430517"/>
                    </a:ext>
                  </a:extLst>
                </a:gridCol>
                <a:gridCol w="335489">
                  <a:extLst>
                    <a:ext uri="{9D8B030D-6E8A-4147-A177-3AD203B41FA5}">
                      <a16:colId xmlns:a16="http://schemas.microsoft.com/office/drawing/2014/main" val="319112748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266517253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981193236"/>
                    </a:ext>
                  </a:extLst>
                </a:gridCol>
                <a:gridCol w="659877">
                  <a:extLst>
                    <a:ext uri="{9D8B030D-6E8A-4147-A177-3AD203B41FA5}">
                      <a16:colId xmlns:a16="http://schemas.microsoft.com/office/drawing/2014/main" val="30013291"/>
                    </a:ext>
                  </a:extLst>
                </a:gridCol>
                <a:gridCol w="396109">
                  <a:extLst>
                    <a:ext uri="{9D8B030D-6E8A-4147-A177-3AD203B41FA5}">
                      <a16:colId xmlns:a16="http://schemas.microsoft.com/office/drawing/2014/main" val="3518429231"/>
                    </a:ext>
                  </a:extLst>
                </a:gridCol>
                <a:gridCol w="372852">
                  <a:extLst>
                    <a:ext uri="{9D8B030D-6E8A-4147-A177-3AD203B41FA5}">
                      <a16:colId xmlns:a16="http://schemas.microsoft.com/office/drawing/2014/main" val="2299123862"/>
                    </a:ext>
                  </a:extLst>
                </a:gridCol>
                <a:gridCol w="454921">
                  <a:extLst>
                    <a:ext uri="{9D8B030D-6E8A-4147-A177-3AD203B41FA5}">
                      <a16:colId xmlns:a16="http://schemas.microsoft.com/office/drawing/2014/main" val="3166771764"/>
                    </a:ext>
                  </a:extLst>
                </a:gridCol>
                <a:gridCol w="2619529">
                  <a:extLst>
                    <a:ext uri="{9D8B030D-6E8A-4147-A177-3AD203B41FA5}">
                      <a16:colId xmlns:a16="http://schemas.microsoft.com/office/drawing/2014/main" val="426160138"/>
                    </a:ext>
                  </a:extLst>
                </a:gridCol>
              </a:tblGrid>
              <a:tr h="26781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Actividades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Indicador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Meta 2022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Unidad de medida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Responsables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Colaboradores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Meta Anual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Observaciones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09137"/>
                  </a:ext>
                </a:extLst>
              </a:tr>
              <a:tr h="210887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Prog</a:t>
                      </a: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Realiz.</a:t>
                      </a:r>
                      <a:endParaRPr lang="es-SV" sz="8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%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375745"/>
                  </a:ext>
                </a:extLst>
              </a:tr>
              <a:tr h="518810">
                <a:tc>
                  <a:txBody>
                    <a:bodyPr/>
                    <a:lstStyle/>
                    <a:p>
                      <a:pPr indent="127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Macroactividad</a:t>
                      </a:r>
                      <a:r>
                        <a:rPr lang="es-SV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3: Innovación digital de los servicios de salud dentro del hospital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3366465"/>
                  </a:ext>
                </a:extLst>
              </a:tr>
              <a:tr h="668303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3.1 Implementación de nuevos módulos de SIS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módulos implementados / N° de módulos programados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 de Implementación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Dr. Javier Osorio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Dra. Cristina Duarte, Ing. Figueroa, Sr. Erik Rojas.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673974"/>
                  </a:ext>
                </a:extLst>
              </a:tr>
              <a:tr h="811856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3.2 Reuniones trimestrales de seguimiento a la implementación de los módulos de SIS funcionando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reuniones realizadas / N° de reuniones programadas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Acta de reunión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Dr. Javier Osorio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Dra. Cristina Duarte, Ing. Figueroa, Sr. Erik Rojas.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58799"/>
                  </a:ext>
                </a:extLst>
              </a:tr>
              <a:tr h="798418">
                <a:tc>
                  <a:txBody>
                    <a:bodyPr/>
                    <a:lstStyle/>
                    <a:p>
                      <a:pPr indent="127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Macroactividad</a:t>
                      </a:r>
                      <a:r>
                        <a:rPr lang="es-SV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4: Garantizar el acceso oportuno, continuo y de calidad de los medicamentos brindados a la población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849974"/>
                  </a:ext>
                </a:extLst>
              </a:tr>
              <a:tr h="882682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4.1 Monitoreo del abastecimiento de insumos y medicamentos, implementación de estrategias efectivas para la gestión del área (dispensación, transferencias, donaciones, compra fondos propios, etc)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informes mensuales realizados / N° de informes mensuales programados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 de monitoreo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Dr. José Magaña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Estratégico de Gestión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418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27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00F7C58-9EC7-45E4-AA09-08424D3D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SV" smtClean="0"/>
              <a:t>9</a:t>
            </a:fld>
            <a:endParaRPr lang="es-SV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4E97E785-7298-4CFE-8BD2-A6EF233FD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670306"/>
              </p:ext>
            </p:extLst>
          </p:nvPr>
        </p:nvGraphicFramePr>
        <p:xfrm>
          <a:off x="398860" y="153481"/>
          <a:ext cx="7698043" cy="4371180"/>
        </p:xfrm>
        <a:graphic>
          <a:graphicData uri="http://schemas.openxmlformats.org/drawingml/2006/table">
            <a:tbl>
              <a:tblPr firstRow="1" bandRow="1">
                <a:tableStyleId>{93F22289-429D-4D0D-BF76-E5CE2BBC81C7}</a:tableStyleId>
              </a:tblPr>
              <a:tblGrid>
                <a:gridCol w="1136244">
                  <a:extLst>
                    <a:ext uri="{9D8B030D-6E8A-4147-A177-3AD203B41FA5}">
                      <a16:colId xmlns:a16="http://schemas.microsoft.com/office/drawing/2014/main" val="940868486"/>
                    </a:ext>
                  </a:extLst>
                </a:gridCol>
                <a:gridCol w="695733">
                  <a:extLst>
                    <a:ext uri="{9D8B030D-6E8A-4147-A177-3AD203B41FA5}">
                      <a16:colId xmlns:a16="http://schemas.microsoft.com/office/drawing/2014/main" val="1720430517"/>
                    </a:ext>
                  </a:extLst>
                </a:gridCol>
                <a:gridCol w="335489">
                  <a:extLst>
                    <a:ext uri="{9D8B030D-6E8A-4147-A177-3AD203B41FA5}">
                      <a16:colId xmlns:a16="http://schemas.microsoft.com/office/drawing/2014/main" val="319112748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266517253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2981193236"/>
                    </a:ext>
                  </a:extLst>
                </a:gridCol>
                <a:gridCol w="659877">
                  <a:extLst>
                    <a:ext uri="{9D8B030D-6E8A-4147-A177-3AD203B41FA5}">
                      <a16:colId xmlns:a16="http://schemas.microsoft.com/office/drawing/2014/main" val="30013291"/>
                    </a:ext>
                  </a:extLst>
                </a:gridCol>
                <a:gridCol w="396109">
                  <a:extLst>
                    <a:ext uri="{9D8B030D-6E8A-4147-A177-3AD203B41FA5}">
                      <a16:colId xmlns:a16="http://schemas.microsoft.com/office/drawing/2014/main" val="3518429231"/>
                    </a:ext>
                  </a:extLst>
                </a:gridCol>
                <a:gridCol w="372852">
                  <a:extLst>
                    <a:ext uri="{9D8B030D-6E8A-4147-A177-3AD203B41FA5}">
                      <a16:colId xmlns:a16="http://schemas.microsoft.com/office/drawing/2014/main" val="2299123862"/>
                    </a:ext>
                  </a:extLst>
                </a:gridCol>
                <a:gridCol w="454921">
                  <a:extLst>
                    <a:ext uri="{9D8B030D-6E8A-4147-A177-3AD203B41FA5}">
                      <a16:colId xmlns:a16="http://schemas.microsoft.com/office/drawing/2014/main" val="3166771764"/>
                    </a:ext>
                  </a:extLst>
                </a:gridCol>
                <a:gridCol w="2619529">
                  <a:extLst>
                    <a:ext uri="{9D8B030D-6E8A-4147-A177-3AD203B41FA5}">
                      <a16:colId xmlns:a16="http://schemas.microsoft.com/office/drawing/2014/main" val="426160138"/>
                    </a:ext>
                  </a:extLst>
                </a:gridCol>
              </a:tblGrid>
              <a:tr h="26781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Actividades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Indicador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Meta 2022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Unidad de medida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Responsables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Colaboradores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Meta Anual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Observaciones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09137"/>
                  </a:ext>
                </a:extLst>
              </a:tr>
              <a:tr h="210887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Prog</a:t>
                      </a: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Realiz.</a:t>
                      </a:r>
                      <a:endParaRPr lang="es-SV" sz="800" b="1" i="0" u="none" strike="noStrike" cap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%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375745"/>
                  </a:ext>
                </a:extLst>
              </a:tr>
              <a:tr h="518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4.2 Evaluación semestral de las encuestas de satisfacción de los medicamentos dispensados a la población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informes realizados de evaluación / N° de informes programados de evaluación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 de evaluación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Dra. Cristina Duarte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Consultores de usuario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2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2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100%</a:t>
                      </a:r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SV" sz="80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3366465"/>
                  </a:ext>
                </a:extLst>
              </a:tr>
              <a:tr h="668303">
                <a:tc>
                  <a:txBody>
                    <a:bodyPr/>
                    <a:lstStyle/>
                    <a:p>
                      <a:pPr indent="1276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Macroactividad</a:t>
                      </a:r>
                      <a:r>
                        <a:rPr lang="es-SV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5: Seguimiento a los planes y acciones encaminados a mejorar la atención médica materna y de primera infancia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673974"/>
                  </a:ext>
                </a:extLst>
              </a:tr>
              <a:tr h="811856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5.1 Evaluación semestral del parto humanizado , atención humanizada del recién nacido y método canguro (nacer con cariño)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informes realizados / N° de informes programados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 de evaluación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Dr. Mauricio Hernández, Dr. Jimmy Guirola, Dra. Arlen Garza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Dr. Andrés García, Licda. Norma Celada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58799"/>
                  </a:ext>
                </a:extLst>
              </a:tr>
              <a:tr h="798418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Tarea 5.2 Seguimiento semestral a las atenciones y procesos realizados dentro del Centro Recolector de Leche Humana (nacer con cariño)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 de informes semestrales realizados / N° de informes semestrales programados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Informe de seguimiento</a:t>
                      </a:r>
                      <a:endParaRPr lang="es-SV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Dra. Cristina Duarte, Dr. Javier Osorio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Comité de Lactancia materna.</a:t>
                      </a:r>
                      <a:endParaRPr lang="es-SV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SV" sz="8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84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071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l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Malla</Template>
  <TotalTime>2354</TotalTime>
  <Words>2427</Words>
  <Application>Microsoft Office PowerPoint</Application>
  <PresentationFormat>Presentación en pantalla (16:9)</PresentationFormat>
  <Paragraphs>513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Karla</vt:lpstr>
      <vt:lpstr>Calibri</vt:lpstr>
      <vt:lpstr>Century Gothic</vt:lpstr>
      <vt:lpstr>Arial</vt:lpstr>
      <vt:lpstr>Malla</vt:lpstr>
      <vt:lpstr>Informe  DE RESULTADOS POA DE ENERO A DICIEMBRE 2022      Dra. Claudia Dueñas Directora   Presentado por: Dr. Javier Osorio Unidad de Planificación Institucional </vt:lpstr>
      <vt:lpstr>INTRODUCCIÓN</vt:lpstr>
      <vt:lpstr>OBJETIVOS: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PORCENTAJE DE CUMPLIMIENTO: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POA Institucional Primer Trimestre 2021  Presentado por:  Dr. Carlos Caballero Unidad de Planificación Institucional</dc:title>
  <dc:creator>Planificacion</dc:creator>
  <cp:lastModifiedBy>Cristhofer Javier Osorio Arévalo</cp:lastModifiedBy>
  <cp:revision>75</cp:revision>
  <cp:lastPrinted>2022-07-28T18:00:59Z</cp:lastPrinted>
  <dcterms:modified xsi:type="dcterms:W3CDTF">2023-01-25T16:25:09Z</dcterms:modified>
</cp:coreProperties>
</file>