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81" r:id="rId4"/>
    <p:sldId id="261" r:id="rId5"/>
    <p:sldId id="282" r:id="rId6"/>
    <p:sldId id="268" r:id="rId7"/>
    <p:sldId id="283" r:id="rId8"/>
    <p:sldId id="269" r:id="rId9"/>
    <p:sldId id="284" r:id="rId10"/>
    <p:sldId id="270" r:id="rId11"/>
    <p:sldId id="285" r:id="rId12"/>
    <p:sldId id="271" r:id="rId13"/>
    <p:sldId id="286" r:id="rId14"/>
    <p:sldId id="287" r:id="rId15"/>
    <p:sldId id="292" r:id="rId16"/>
    <p:sldId id="288" r:id="rId17"/>
    <p:sldId id="293" r:id="rId18"/>
    <p:sldId id="289" r:id="rId19"/>
    <p:sldId id="294" r:id="rId20"/>
    <p:sldId id="290" r:id="rId21"/>
    <p:sldId id="295" r:id="rId22"/>
    <p:sldId id="291" r:id="rId23"/>
    <p:sldId id="296" r:id="rId24"/>
    <p:sldId id="302" r:id="rId25"/>
    <p:sldId id="303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374" autoAdjust="0"/>
  </p:normalViewPr>
  <p:slideViewPr>
    <p:cSldViewPr>
      <p:cViewPr varScale="1">
        <p:scale>
          <a:sx n="86" d="100"/>
          <a:sy n="86" d="100"/>
        </p:scale>
        <p:origin x="181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AB2B8-5C11-41C9-90C5-A226E4064028}" type="datetimeFigureOut">
              <a:rPr lang="es-SV" smtClean="0"/>
              <a:t>15/7/2022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2AB2-FD2E-4790-B5BB-431BF11481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297494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67F8-5D2F-4DFB-A246-6D9A78173E65}" type="datetimeFigureOut">
              <a:rPr lang="es-SV" smtClean="0"/>
              <a:t>15/7/2022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4A538-B722-4358-845F-DAE4270D128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7583515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764704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b="1" dirty="0"/>
          </a:p>
          <a:p>
            <a:pPr algn="ctr"/>
            <a:endParaRPr lang="es-MX" sz="2800" b="1" dirty="0"/>
          </a:p>
          <a:p>
            <a:pPr algn="ctr"/>
            <a:r>
              <a:rPr lang="es-MX" sz="2800" dirty="0"/>
              <a:t>CUMPLIMIENTO DE PAO SEGUNDO TRIMESTRE 2022</a:t>
            </a:r>
          </a:p>
          <a:p>
            <a:pPr algn="ctr"/>
            <a:r>
              <a:rPr lang="es-MX" sz="2800" dirty="0"/>
              <a:t>HOSPITAL DE JIQUILISCO</a:t>
            </a:r>
          </a:p>
          <a:p>
            <a:pPr algn="ctr"/>
            <a:endParaRPr lang="es-MX" sz="2800" b="1" dirty="0"/>
          </a:p>
          <a:p>
            <a:pPr algn="ctr"/>
            <a:endParaRPr lang="es-MX" sz="2800" b="1" dirty="0"/>
          </a:p>
          <a:p>
            <a:pPr algn="ctr"/>
            <a:r>
              <a:rPr lang="es-MX" sz="2400" b="1" dirty="0"/>
              <a:t>DR. DOUWLAS MATUTE CASTRO</a:t>
            </a:r>
          </a:p>
          <a:p>
            <a:pPr algn="ctr"/>
            <a:r>
              <a:rPr lang="es-MX" sz="2400" b="1" dirty="0"/>
              <a:t>DIRECTOR</a:t>
            </a:r>
          </a:p>
          <a:p>
            <a:pPr algn="ctr"/>
            <a:endParaRPr lang="es-MX" sz="2800" b="1" dirty="0"/>
          </a:p>
          <a:p>
            <a:pPr algn="ctr"/>
            <a:r>
              <a:rPr lang="es-MX" sz="2400" dirty="0"/>
              <a:t>JIQUILISCO 15 DE JULIO 2022</a:t>
            </a:r>
            <a:endParaRPr lang="es-SV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6" y="14252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52" y="84776"/>
            <a:ext cx="1901252" cy="10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5486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Producción de Servicios Generales, Enero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52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4617D3E-BC30-152A-9AFC-F64750FC5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341660"/>
              </p:ext>
            </p:extLst>
          </p:nvPr>
        </p:nvGraphicFramePr>
        <p:xfrm>
          <a:off x="467544" y="1124744"/>
          <a:ext cx="8208912" cy="51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544406" imgH="5676718" progId="Excel.Sheet.12">
                  <p:embed/>
                </p:oleObj>
              </mc:Choice>
              <mc:Fallback>
                <p:oleObj name="Worksheet" r:id="rId3" imgW="11544406" imgH="56767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124744"/>
                        <a:ext cx="8208912" cy="518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40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5486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Producción de Servicios Generales,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3568" y="126876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Alimentación y Dietas: en Pediatría y ginecología han disminuido las dietas en relación con lo programado, porque han disminuido los ingresos en esos servicios. Los demás se mantienen, según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Lavandería: en general han disminuido las libras de ropa lavada en todos los servicios y solo consulta general ha aumentado un poco y emergencia ha aumentado por el gripario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Mantenimiento preventivo y kilómetros recorridos, se mantienen ,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Producción de Indicadores de Gestión, Enero a 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4C3E7D8-1FC7-524F-68A4-FF5EE2FB9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50514"/>
              </p:ext>
            </p:extLst>
          </p:nvPr>
        </p:nvGraphicFramePr>
        <p:xfrm>
          <a:off x="355600" y="1052736"/>
          <a:ext cx="8432800" cy="515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111563" imgH="6652331" progId="Excel.Sheet.12">
                  <p:embed/>
                </p:oleObj>
              </mc:Choice>
              <mc:Fallback>
                <p:oleObj name="Worksheet" r:id="rId3" imgW="10111563" imgH="66523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600" y="1052736"/>
                        <a:ext cx="8432800" cy="515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66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Producción de Indicadores de Gestión, Enero a Junio 2021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544" y="1124744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Tiempo promedio de espera para consulta especializada: este año seguimos sacando los datos del SIAP, en este trimestre se mantienen según norma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Porcentaje de cesáreas: esta fuera de norma, las dos terceras partes se debe a cesárea anterior y las demás, según los ginecólogos es la mejor vía de evacuación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Pacientes Referidos de otras instituciones: se mantienen en este trimestre , solo se mantiene las pacientes referidas para atención del parto.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Pacientes Referidos a otras Instituciones: se evidencia una disminución, pero los pacientes que necesiten tercer nivel siempre serán referidos-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Abastecimiento de Medicamentos: estamos muy bien al momento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Porcentaje de Ocupación de camas Hospitalarias por Especialidad,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4C77E9B-B190-F03F-3B51-9BE38E741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816159"/>
              </p:ext>
            </p:extLst>
          </p:nvPr>
        </p:nvGraphicFramePr>
        <p:xfrm>
          <a:off x="251520" y="1340768"/>
          <a:ext cx="8712968" cy="3098925"/>
        </p:xfrm>
        <a:graphic>
          <a:graphicData uri="http://schemas.openxmlformats.org/drawingml/2006/table">
            <a:tbl>
              <a:tblPr/>
              <a:tblGrid>
                <a:gridCol w="565166">
                  <a:extLst>
                    <a:ext uri="{9D8B030D-6E8A-4147-A177-3AD203B41FA5}">
                      <a16:colId xmlns:a16="http://schemas.microsoft.com/office/drawing/2014/main" val="336467735"/>
                    </a:ext>
                  </a:extLst>
                </a:gridCol>
                <a:gridCol w="442714">
                  <a:extLst>
                    <a:ext uri="{9D8B030D-6E8A-4147-A177-3AD203B41FA5}">
                      <a16:colId xmlns:a16="http://schemas.microsoft.com/office/drawing/2014/main" val="1053528369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1256092723"/>
                    </a:ext>
                  </a:extLst>
                </a:gridCol>
                <a:gridCol w="348519">
                  <a:extLst>
                    <a:ext uri="{9D8B030D-6E8A-4147-A177-3AD203B41FA5}">
                      <a16:colId xmlns:a16="http://schemas.microsoft.com/office/drawing/2014/main" val="976127504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177217194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3052896686"/>
                    </a:ext>
                  </a:extLst>
                </a:gridCol>
                <a:gridCol w="348519">
                  <a:extLst>
                    <a:ext uri="{9D8B030D-6E8A-4147-A177-3AD203B41FA5}">
                      <a16:colId xmlns:a16="http://schemas.microsoft.com/office/drawing/2014/main" val="1436912545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1113847603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1251073773"/>
                    </a:ext>
                  </a:extLst>
                </a:gridCol>
                <a:gridCol w="348519">
                  <a:extLst>
                    <a:ext uri="{9D8B030D-6E8A-4147-A177-3AD203B41FA5}">
                      <a16:colId xmlns:a16="http://schemas.microsoft.com/office/drawing/2014/main" val="102122369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482597950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3064975473"/>
                    </a:ext>
                  </a:extLst>
                </a:gridCol>
                <a:gridCol w="348519">
                  <a:extLst>
                    <a:ext uri="{9D8B030D-6E8A-4147-A177-3AD203B41FA5}">
                      <a16:colId xmlns:a16="http://schemas.microsoft.com/office/drawing/2014/main" val="725410586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3230380952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3404801837"/>
                    </a:ext>
                  </a:extLst>
                </a:gridCol>
                <a:gridCol w="348519">
                  <a:extLst>
                    <a:ext uri="{9D8B030D-6E8A-4147-A177-3AD203B41FA5}">
                      <a16:colId xmlns:a16="http://schemas.microsoft.com/office/drawing/2014/main" val="366913950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668768411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2272892689"/>
                    </a:ext>
                  </a:extLst>
                </a:gridCol>
                <a:gridCol w="348519">
                  <a:extLst>
                    <a:ext uri="{9D8B030D-6E8A-4147-A177-3AD203B41FA5}">
                      <a16:colId xmlns:a16="http://schemas.microsoft.com/office/drawing/2014/main" val="1774573122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2807789300"/>
                    </a:ext>
                  </a:extLst>
                </a:gridCol>
                <a:gridCol w="405035">
                  <a:extLst>
                    <a:ext uri="{9D8B030D-6E8A-4147-A177-3AD203B41FA5}">
                      <a16:colId xmlns:a16="http://schemas.microsoft.com/office/drawing/2014/main" val="1101663606"/>
                    </a:ext>
                  </a:extLst>
                </a:gridCol>
                <a:gridCol w="348519">
                  <a:extLst>
                    <a:ext uri="{9D8B030D-6E8A-4147-A177-3AD203B41FA5}">
                      <a16:colId xmlns:a16="http://schemas.microsoft.com/office/drawing/2014/main" val="3857472339"/>
                    </a:ext>
                  </a:extLst>
                </a:gridCol>
              </a:tblGrid>
              <a:tr h="34432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5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21544"/>
                  </a:ext>
                </a:extLst>
              </a:tr>
              <a:tr h="34432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%Ocup.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%Ocup.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%Ocup.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%Ocup.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%Ocup.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%Ocup.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Días 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%Ocup.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15436"/>
                  </a:ext>
                </a:extLst>
              </a:tr>
              <a:tr h="34432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ocupados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disponible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ocupados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disponible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ocupados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disponible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ocupados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disponible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ocupados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disponible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ocupados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disponible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ocupados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disponible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85069"/>
                  </a:ext>
                </a:extLst>
              </a:tr>
              <a:tr h="344325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23124"/>
                  </a:ext>
                </a:extLst>
              </a:tr>
              <a:tr h="344325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32390"/>
                  </a:ext>
                </a:extLst>
              </a:tr>
              <a:tr h="344325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6320"/>
                  </a:ext>
                </a:extLst>
              </a:tr>
              <a:tr h="344325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01162"/>
                  </a:ext>
                </a:extLst>
              </a:tr>
              <a:tr h="344325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18395"/>
                  </a:ext>
                </a:extLst>
              </a:tr>
              <a:tr h="344325"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3,883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9,050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955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25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Porcentaje de Ocupación de camas Hospitalarias por Especialidad,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9552" y="1412776"/>
            <a:ext cx="75608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El porcentaje de ocupación del servicio de medicina interna , es menor que el estándar (39 %)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El porcentaje de ocupación del servicio de cirugía , es igual que el estándar (84 %)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El porcentaje de ocupación del servicio de pediatría , es menor que el estándar (21 %)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El porcentaje de ocupación del servicio de ginecología , es menor que el estándar (25 %)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El porcentaje de ocupación del servicio de obstetricia, es menor que el estándar (52 %)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1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Promedio de Días Estancia por Especialidad,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0772E7-8828-5CE5-A9FA-1B7260652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3601" r="32675" b="44400"/>
          <a:stretch/>
        </p:blipFill>
        <p:spPr>
          <a:xfrm>
            <a:off x="1979712" y="1124744"/>
            <a:ext cx="56886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2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47667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Promedio de Días Estancia por Especialidad,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544" y="1588725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Promedio de días estancia del servicio de medicina interna , es menor que el estándar (6-8 d 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cirugía , es igual que el estándar (4-7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pediatría , es igual que el estándar (2-4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ginecología , es mayor que el estándar (2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obstetricia, es mayor que el estándar (1-2 d 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9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Índice de Rotación por Especialidad,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9FA80A-B415-5D33-6AAA-EBB886589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17801" r="38975" b="50000"/>
          <a:stretch/>
        </p:blipFill>
        <p:spPr>
          <a:xfrm>
            <a:off x="2627784" y="1196752"/>
            <a:ext cx="41764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4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Índice de Rotación por Especialidad,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5576" y="980728"/>
            <a:ext cx="75608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Índice de Rotación del servicio de medicina interna , es mayor que el estándar (3-4 p)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Índice de Rotación del servicio de cirugía , es mayor que el estándar (4-7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Índice de Rotación del servicio de pediatría , es menor que el estándar (7-13 p)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Índice de Rotación del servicio de ginecología , es mayor que el estándar (13 p)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Índice de Rotación del servicio de obstetricia, es igual que el estándar (13-26 p)</a:t>
            </a: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1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686867" y="625475"/>
            <a:ext cx="706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Producción de Consulta Externa, Enero a Junio 2022</a:t>
            </a: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149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0D720CF-5680-8E20-F163-1CDF5FFC3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81411"/>
              </p:ext>
            </p:extLst>
          </p:nvPr>
        </p:nvGraphicFramePr>
        <p:xfrm>
          <a:off x="251520" y="1196752"/>
          <a:ext cx="8712965" cy="4832945"/>
        </p:xfrm>
        <a:graphic>
          <a:graphicData uri="http://schemas.openxmlformats.org/drawingml/2006/table">
            <a:tbl>
              <a:tblPr/>
              <a:tblGrid>
                <a:gridCol w="1159109">
                  <a:extLst>
                    <a:ext uri="{9D8B030D-6E8A-4147-A177-3AD203B41FA5}">
                      <a16:colId xmlns:a16="http://schemas.microsoft.com/office/drawing/2014/main" val="172896148"/>
                    </a:ext>
                  </a:extLst>
                </a:gridCol>
                <a:gridCol w="599201">
                  <a:extLst>
                    <a:ext uri="{9D8B030D-6E8A-4147-A177-3AD203B41FA5}">
                      <a16:colId xmlns:a16="http://schemas.microsoft.com/office/drawing/2014/main" val="3193175918"/>
                    </a:ext>
                  </a:extLst>
                </a:gridCol>
                <a:gridCol w="333981">
                  <a:extLst>
                    <a:ext uri="{9D8B030D-6E8A-4147-A177-3AD203B41FA5}">
                      <a16:colId xmlns:a16="http://schemas.microsoft.com/office/drawing/2014/main" val="81223147"/>
                    </a:ext>
                  </a:extLst>
                </a:gridCol>
                <a:gridCol w="373272">
                  <a:extLst>
                    <a:ext uri="{9D8B030D-6E8A-4147-A177-3AD203B41FA5}">
                      <a16:colId xmlns:a16="http://schemas.microsoft.com/office/drawing/2014/main" val="4224301726"/>
                    </a:ext>
                  </a:extLst>
                </a:gridCol>
                <a:gridCol w="324157">
                  <a:extLst>
                    <a:ext uri="{9D8B030D-6E8A-4147-A177-3AD203B41FA5}">
                      <a16:colId xmlns:a16="http://schemas.microsoft.com/office/drawing/2014/main" val="779104275"/>
                    </a:ext>
                  </a:extLst>
                </a:gridCol>
                <a:gridCol w="324157">
                  <a:extLst>
                    <a:ext uri="{9D8B030D-6E8A-4147-A177-3AD203B41FA5}">
                      <a16:colId xmlns:a16="http://schemas.microsoft.com/office/drawing/2014/main" val="314286226"/>
                    </a:ext>
                  </a:extLst>
                </a:gridCol>
                <a:gridCol w="373272">
                  <a:extLst>
                    <a:ext uri="{9D8B030D-6E8A-4147-A177-3AD203B41FA5}">
                      <a16:colId xmlns:a16="http://schemas.microsoft.com/office/drawing/2014/main" val="1933421035"/>
                    </a:ext>
                  </a:extLst>
                </a:gridCol>
                <a:gridCol w="324157">
                  <a:extLst>
                    <a:ext uri="{9D8B030D-6E8A-4147-A177-3AD203B41FA5}">
                      <a16:colId xmlns:a16="http://schemas.microsoft.com/office/drawing/2014/main" val="1610448326"/>
                    </a:ext>
                  </a:extLst>
                </a:gridCol>
                <a:gridCol w="324157">
                  <a:extLst>
                    <a:ext uri="{9D8B030D-6E8A-4147-A177-3AD203B41FA5}">
                      <a16:colId xmlns:a16="http://schemas.microsoft.com/office/drawing/2014/main" val="3411248560"/>
                    </a:ext>
                  </a:extLst>
                </a:gridCol>
                <a:gridCol w="373272">
                  <a:extLst>
                    <a:ext uri="{9D8B030D-6E8A-4147-A177-3AD203B41FA5}">
                      <a16:colId xmlns:a16="http://schemas.microsoft.com/office/drawing/2014/main" val="4024454085"/>
                    </a:ext>
                  </a:extLst>
                </a:gridCol>
                <a:gridCol w="343804">
                  <a:extLst>
                    <a:ext uri="{9D8B030D-6E8A-4147-A177-3AD203B41FA5}">
                      <a16:colId xmlns:a16="http://schemas.microsoft.com/office/drawing/2014/main" val="736019862"/>
                    </a:ext>
                  </a:extLst>
                </a:gridCol>
                <a:gridCol w="343804">
                  <a:extLst>
                    <a:ext uri="{9D8B030D-6E8A-4147-A177-3AD203B41FA5}">
                      <a16:colId xmlns:a16="http://schemas.microsoft.com/office/drawing/2014/main" val="1394278076"/>
                    </a:ext>
                  </a:extLst>
                </a:gridCol>
                <a:gridCol w="373272">
                  <a:extLst>
                    <a:ext uri="{9D8B030D-6E8A-4147-A177-3AD203B41FA5}">
                      <a16:colId xmlns:a16="http://schemas.microsoft.com/office/drawing/2014/main" val="1657729057"/>
                    </a:ext>
                  </a:extLst>
                </a:gridCol>
                <a:gridCol w="363450">
                  <a:extLst>
                    <a:ext uri="{9D8B030D-6E8A-4147-A177-3AD203B41FA5}">
                      <a16:colId xmlns:a16="http://schemas.microsoft.com/office/drawing/2014/main" val="245581789"/>
                    </a:ext>
                  </a:extLst>
                </a:gridCol>
                <a:gridCol w="363450">
                  <a:extLst>
                    <a:ext uri="{9D8B030D-6E8A-4147-A177-3AD203B41FA5}">
                      <a16:colId xmlns:a16="http://schemas.microsoft.com/office/drawing/2014/main" val="850062844"/>
                    </a:ext>
                  </a:extLst>
                </a:gridCol>
                <a:gridCol w="373272">
                  <a:extLst>
                    <a:ext uri="{9D8B030D-6E8A-4147-A177-3AD203B41FA5}">
                      <a16:colId xmlns:a16="http://schemas.microsoft.com/office/drawing/2014/main" val="1333919277"/>
                    </a:ext>
                  </a:extLst>
                </a:gridCol>
                <a:gridCol w="363450">
                  <a:extLst>
                    <a:ext uri="{9D8B030D-6E8A-4147-A177-3AD203B41FA5}">
                      <a16:colId xmlns:a16="http://schemas.microsoft.com/office/drawing/2014/main" val="1392794570"/>
                    </a:ext>
                  </a:extLst>
                </a:gridCol>
                <a:gridCol w="363450">
                  <a:extLst>
                    <a:ext uri="{9D8B030D-6E8A-4147-A177-3AD203B41FA5}">
                      <a16:colId xmlns:a16="http://schemas.microsoft.com/office/drawing/2014/main" val="3740698032"/>
                    </a:ext>
                  </a:extLst>
                </a:gridCol>
                <a:gridCol w="373272">
                  <a:extLst>
                    <a:ext uri="{9D8B030D-6E8A-4147-A177-3AD203B41FA5}">
                      <a16:colId xmlns:a16="http://schemas.microsoft.com/office/drawing/2014/main" val="2185431044"/>
                    </a:ext>
                  </a:extLst>
                </a:gridCol>
                <a:gridCol w="284867">
                  <a:extLst>
                    <a:ext uri="{9D8B030D-6E8A-4147-A177-3AD203B41FA5}">
                      <a16:colId xmlns:a16="http://schemas.microsoft.com/office/drawing/2014/main" val="2830732401"/>
                    </a:ext>
                  </a:extLst>
                </a:gridCol>
                <a:gridCol w="284867">
                  <a:extLst>
                    <a:ext uri="{9D8B030D-6E8A-4147-A177-3AD203B41FA5}">
                      <a16:colId xmlns:a16="http://schemas.microsoft.com/office/drawing/2014/main" val="534408172"/>
                    </a:ext>
                  </a:extLst>
                </a:gridCol>
                <a:gridCol w="373272">
                  <a:extLst>
                    <a:ext uri="{9D8B030D-6E8A-4147-A177-3AD203B41FA5}">
                      <a16:colId xmlns:a16="http://schemas.microsoft.com/office/drawing/2014/main" val="1278921616"/>
                    </a:ext>
                  </a:extLst>
                </a:gridCol>
              </a:tblGrid>
              <a:tr h="1571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667024"/>
                  </a:ext>
                </a:extLst>
              </a:tr>
              <a:tr h="23575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123839"/>
                  </a:ext>
                </a:extLst>
              </a:tr>
              <a:tr h="15716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Finales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734914"/>
                  </a:ext>
                </a:extLst>
              </a:tr>
              <a:tr h="15716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Externa Médica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829645"/>
                  </a:ext>
                </a:extLst>
              </a:tr>
              <a:tr h="11132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General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88852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General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146%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399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2,448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2,964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121%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637924"/>
                  </a:ext>
                </a:extLst>
              </a:tr>
              <a:tr h="11132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51495"/>
                  </a:ext>
                </a:extLst>
              </a:tr>
              <a:tr h="15716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 Básicas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517411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Interna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99%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1,224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1,800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523614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General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711243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 General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467887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428%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336%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240%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236%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304%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022432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737178"/>
                  </a:ext>
                </a:extLst>
              </a:tr>
              <a:tr h="15716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 especialidades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792720"/>
                  </a:ext>
                </a:extLst>
              </a:tr>
              <a:tr h="15716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 Especialidades de Medicina Interna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77265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Nefrología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329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649513"/>
                  </a:ext>
                </a:extLst>
              </a:tr>
              <a:tr h="11132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Emergencias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199181"/>
                  </a:ext>
                </a:extLst>
              </a:tr>
              <a:tr h="15716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Pediatría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84139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 Gral. 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161%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274%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339075"/>
                  </a:ext>
                </a:extLst>
              </a:tr>
              <a:tr h="15716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Gineco-Obstetricia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793642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 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267%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167%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333%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167%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967173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 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105872"/>
                  </a:ext>
                </a:extLst>
              </a:tr>
              <a:tr h="15716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Otras Atenciones Consulta Emergencia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11435"/>
                  </a:ext>
                </a:extLst>
              </a:tr>
              <a:tr h="21610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Emergencia/Consulta General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171%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181%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629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2,466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4,692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496338"/>
                  </a:ext>
                </a:extLst>
              </a:tr>
              <a:tr h="15716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Otras Atenciones Consulta Externa Médica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449221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Nutrición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259%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218%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184%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119942"/>
                  </a:ext>
                </a:extLst>
              </a:tr>
              <a:tr h="15716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Psicología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890195"/>
                  </a:ext>
                </a:extLst>
              </a:tr>
              <a:tr h="15716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Externa Odontológica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886073"/>
                  </a:ext>
                </a:extLst>
              </a:tr>
              <a:tr h="21610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Odontológica de primera vez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673288"/>
                  </a:ext>
                </a:extLst>
              </a:tr>
              <a:tr h="21610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Odontológica subsecuente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242%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246%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258%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223%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39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106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Intervalo de Tiempo de Sustitución por Especialidad,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4D7D69C-9107-5C85-C5F0-091E585EE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16401" r="37400" b="51400"/>
          <a:stretch/>
        </p:blipFill>
        <p:spPr>
          <a:xfrm>
            <a:off x="2555776" y="1700808"/>
            <a:ext cx="46805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Intervalo de Tiempo de Sustitución por Especialidad,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67544" y="1372701"/>
            <a:ext cx="77048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Intervalo de Sustitución del servicio de medicina interna , es mayor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cirugía , es igual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pediatría , es mayor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ginecología , es mayor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obstetricia, es igual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es-MX" sz="1400" b="1" dirty="0">
                <a:solidFill>
                  <a:prstClr val="black"/>
                </a:solidFill>
              </a:rPr>
              <a:t>Todos son mayores que el </a:t>
            </a:r>
            <a:r>
              <a:rPr lang="es-MX" sz="1400" b="1" dirty="0" err="1">
                <a:solidFill>
                  <a:prstClr val="black"/>
                </a:solidFill>
              </a:rPr>
              <a:t>estandar</a:t>
            </a: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7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Muertes Intrahospitalarias, antes y después de 48h,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D663ACC-B405-4840-A406-5C306F44A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7" t="23400" r="32675" b="50000"/>
          <a:stretch/>
        </p:blipFill>
        <p:spPr>
          <a:xfrm>
            <a:off x="2195736" y="1484784"/>
            <a:ext cx="489654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1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Muertes Intrahospitalarias, antes y después de 48h,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5576" y="1481877"/>
            <a:ext cx="7776864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Muertes antes de 48h , el 76.5 % de muertes hospitalarias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Muertes después de 48h , el 23.5 % de muertes hospitalarias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es-MX" sz="12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33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Partos Vaginales y Cesáreas,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B3F4E6-CCC1-98F0-56F4-995BBF879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9401" r="24801" b="52800"/>
          <a:stretch/>
        </p:blipFill>
        <p:spPr>
          <a:xfrm>
            <a:off x="1475656" y="1340768"/>
            <a:ext cx="66247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Partos Vaginales y Cesáreas, Enero a Junio 2022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CEEF417-395B-DF22-6BF3-3FBCF6A215C3}"/>
              </a:ext>
            </a:extLst>
          </p:cNvPr>
          <p:cNvSpPr txBox="1"/>
          <p:nvPr/>
        </p:nvSpPr>
        <p:spPr>
          <a:xfrm>
            <a:off x="1115616" y="1628800"/>
            <a:ext cx="4572000" cy="114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b="1" dirty="0">
                <a:solidFill>
                  <a:prstClr val="black"/>
                </a:solidFill>
                <a:latin typeface="Calibri"/>
              </a:rPr>
              <a:t>Partos Vaginales, es menor que lo programado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b="1" dirty="0">
                <a:solidFill>
                  <a:prstClr val="black"/>
                </a:solidFill>
                <a:latin typeface="Calibri"/>
              </a:rPr>
              <a:t>Partos por cesáreas es mas alta que lo programado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55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686867" y="625475"/>
            <a:ext cx="706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Producción de Consulta Externa, Enero a Junio 2022</a:t>
            </a: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149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9552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Consulta  Medicina General: en este trimestre aumento, un 21 % según lo programado. 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Especialidades Medicas:  todas han aumentado, pero en obstetricia (35%) y pediatría (63%), se mantienen bajo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Consulta de la Unidad de Emergencia: toda la consulta de especialidad y general vista en la emergencia, depende de muchos factores, pero observamos que todas han aumentado.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L a consulta de Nutrición , en este trimestre aumento un  184%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Odontología: consulta por primera vez, ha disminuido un  64% según lo programado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endParaRPr lang="es-MX" sz="1200" b="1" dirty="0"/>
          </a:p>
          <a:p>
            <a:pPr marL="228600" indent="-228600">
              <a:lnSpc>
                <a:spcPct val="200000"/>
              </a:lnSpc>
              <a:buAutoNum type="arabicPeriod"/>
            </a:pPr>
            <a:endParaRPr lang="es-SV" sz="1200" b="1" dirty="0"/>
          </a:p>
        </p:txBody>
      </p:sp>
    </p:spTree>
    <p:extLst>
      <p:ext uri="{BB962C8B-B14F-4D97-AF65-F5344CB8AC3E}">
        <p14:creationId xmlns:p14="http://schemas.microsoft.com/office/powerpoint/2010/main" val="95337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Egresos Hospitalarios, Enero a Junio 2022</a:t>
            </a:r>
            <a:endParaRPr lang="es-S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BF3ACF-0BBF-7EF2-B635-316E2F6EF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40018"/>
              </p:ext>
            </p:extLst>
          </p:nvPr>
        </p:nvGraphicFramePr>
        <p:xfrm>
          <a:off x="457200" y="885865"/>
          <a:ext cx="8229599" cy="4735129"/>
        </p:xfrm>
        <a:graphic>
          <a:graphicData uri="http://schemas.openxmlformats.org/drawingml/2006/table">
            <a:tbl>
              <a:tblPr/>
              <a:tblGrid>
                <a:gridCol w="1391335">
                  <a:extLst>
                    <a:ext uri="{9D8B030D-6E8A-4147-A177-3AD203B41FA5}">
                      <a16:colId xmlns:a16="http://schemas.microsoft.com/office/drawing/2014/main" val="3211258148"/>
                    </a:ext>
                  </a:extLst>
                </a:gridCol>
                <a:gridCol w="542719">
                  <a:extLst>
                    <a:ext uri="{9D8B030D-6E8A-4147-A177-3AD203B41FA5}">
                      <a16:colId xmlns:a16="http://schemas.microsoft.com/office/drawing/2014/main" val="4000224507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1958649919"/>
                    </a:ext>
                  </a:extLst>
                </a:gridCol>
                <a:gridCol w="374970">
                  <a:extLst>
                    <a:ext uri="{9D8B030D-6E8A-4147-A177-3AD203B41FA5}">
                      <a16:colId xmlns:a16="http://schemas.microsoft.com/office/drawing/2014/main" val="1844495364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737288657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1383469216"/>
                    </a:ext>
                  </a:extLst>
                </a:gridCol>
                <a:gridCol w="374970">
                  <a:extLst>
                    <a:ext uri="{9D8B030D-6E8A-4147-A177-3AD203B41FA5}">
                      <a16:colId xmlns:a16="http://schemas.microsoft.com/office/drawing/2014/main" val="2012689634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906169413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1855642002"/>
                    </a:ext>
                  </a:extLst>
                </a:gridCol>
                <a:gridCol w="374970">
                  <a:extLst>
                    <a:ext uri="{9D8B030D-6E8A-4147-A177-3AD203B41FA5}">
                      <a16:colId xmlns:a16="http://schemas.microsoft.com/office/drawing/2014/main" val="3308993791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3629352330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2790810350"/>
                    </a:ext>
                  </a:extLst>
                </a:gridCol>
                <a:gridCol w="374970">
                  <a:extLst>
                    <a:ext uri="{9D8B030D-6E8A-4147-A177-3AD203B41FA5}">
                      <a16:colId xmlns:a16="http://schemas.microsoft.com/office/drawing/2014/main" val="3661003375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210737722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2615780227"/>
                    </a:ext>
                  </a:extLst>
                </a:gridCol>
                <a:gridCol w="374970">
                  <a:extLst>
                    <a:ext uri="{9D8B030D-6E8A-4147-A177-3AD203B41FA5}">
                      <a16:colId xmlns:a16="http://schemas.microsoft.com/office/drawing/2014/main" val="2082639910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3544085755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2319809629"/>
                    </a:ext>
                  </a:extLst>
                </a:gridCol>
                <a:gridCol w="374970">
                  <a:extLst>
                    <a:ext uri="{9D8B030D-6E8A-4147-A177-3AD203B41FA5}">
                      <a16:colId xmlns:a16="http://schemas.microsoft.com/office/drawing/2014/main" val="4182113300"/>
                    </a:ext>
                  </a:extLst>
                </a:gridCol>
                <a:gridCol w="236823">
                  <a:extLst>
                    <a:ext uri="{9D8B030D-6E8A-4147-A177-3AD203B41FA5}">
                      <a16:colId xmlns:a16="http://schemas.microsoft.com/office/drawing/2014/main" val="1617438638"/>
                    </a:ext>
                  </a:extLst>
                </a:gridCol>
                <a:gridCol w="286161">
                  <a:extLst>
                    <a:ext uri="{9D8B030D-6E8A-4147-A177-3AD203B41FA5}">
                      <a16:colId xmlns:a16="http://schemas.microsoft.com/office/drawing/2014/main" val="2405117671"/>
                    </a:ext>
                  </a:extLst>
                </a:gridCol>
                <a:gridCol w="374970">
                  <a:extLst>
                    <a:ext uri="{9D8B030D-6E8A-4147-A177-3AD203B41FA5}">
                      <a16:colId xmlns:a16="http://schemas.microsoft.com/office/drawing/2014/main" val="459162086"/>
                    </a:ext>
                  </a:extLst>
                </a:gridCol>
              </a:tblGrid>
              <a:tr h="19729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589903"/>
                  </a:ext>
                </a:extLst>
              </a:tr>
              <a:tr h="29594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664769"/>
                  </a:ext>
                </a:extLst>
              </a:tr>
              <a:tr h="19729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Finales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12880"/>
                  </a:ext>
                </a:extLst>
              </a:tr>
              <a:tr h="19729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Egresos Hospitalarios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947"/>
                  </a:ext>
                </a:extLst>
              </a:tr>
              <a:tr h="13975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 Básicas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580383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363728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09913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Interna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629842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833682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751857"/>
                  </a:ext>
                </a:extLst>
              </a:tr>
              <a:tr h="13975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Egresos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62525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292698"/>
                  </a:ext>
                </a:extLst>
              </a:tr>
              <a:tr h="19729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164064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 vaginales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524527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 por Cesáreas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778101"/>
                  </a:ext>
                </a:extLst>
              </a:tr>
              <a:tr h="19729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Mayor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17457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Electivas para Hospitalización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00847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Electivas Ambulatorias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867706"/>
                  </a:ext>
                </a:extLst>
              </a:tr>
              <a:tr h="271284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Emergencia para Hospitalización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267%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497185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Emergencia Ambulatoria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233125"/>
                  </a:ext>
                </a:extLst>
              </a:tr>
              <a:tr h="19729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Critica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63808"/>
                  </a:ext>
                </a:extLst>
              </a:tr>
              <a:tr h="13975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Unidad de Máxima Urgencia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350681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Admisiones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209%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182%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6258"/>
                  </a:ext>
                </a:extLst>
              </a:tr>
              <a:tr h="19729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Transferencias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153%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159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71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Egresos Hospitalarios, Enero a Junio 2022</a:t>
            </a:r>
            <a:endParaRPr lang="es-S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3568" y="145284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En general han disminuido todos los egresos, solamente cirugía se ha mantenido y el que mas ha disminuido es pediatría y medicina interna con respecto 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Partos: los partos vaginales y las cesáreas han disminuido en este trimestre.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Cirugía:  las electivas para hospitalización, aumentadas,  y las electivas ambulatorias también se aumentaron 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Máxima Urgencia: han aumentado 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1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274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Servicios Intermedios, Enero a Junio 2022</a:t>
            </a:r>
            <a:endParaRPr lang="es-S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E20FAB-2E6A-99F2-EDD0-9DE515BE8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310430"/>
              </p:ext>
            </p:extLst>
          </p:nvPr>
        </p:nvGraphicFramePr>
        <p:xfrm>
          <a:off x="457199" y="1556792"/>
          <a:ext cx="8229602" cy="3744418"/>
        </p:xfrm>
        <a:graphic>
          <a:graphicData uri="http://schemas.openxmlformats.org/drawingml/2006/table">
            <a:tbl>
              <a:tblPr/>
              <a:tblGrid>
                <a:gridCol w="1594884">
                  <a:extLst>
                    <a:ext uri="{9D8B030D-6E8A-4147-A177-3AD203B41FA5}">
                      <a16:colId xmlns:a16="http://schemas.microsoft.com/office/drawing/2014/main" val="1745378382"/>
                    </a:ext>
                  </a:extLst>
                </a:gridCol>
                <a:gridCol w="446567">
                  <a:extLst>
                    <a:ext uri="{9D8B030D-6E8A-4147-A177-3AD203B41FA5}">
                      <a16:colId xmlns:a16="http://schemas.microsoft.com/office/drawing/2014/main" val="2997578866"/>
                    </a:ext>
                  </a:extLst>
                </a:gridCol>
                <a:gridCol w="264295">
                  <a:extLst>
                    <a:ext uri="{9D8B030D-6E8A-4147-A177-3AD203B41FA5}">
                      <a16:colId xmlns:a16="http://schemas.microsoft.com/office/drawing/2014/main" val="2809434381"/>
                    </a:ext>
                  </a:extLst>
                </a:gridCol>
                <a:gridCol w="346318">
                  <a:extLst>
                    <a:ext uri="{9D8B030D-6E8A-4147-A177-3AD203B41FA5}">
                      <a16:colId xmlns:a16="http://schemas.microsoft.com/office/drawing/2014/main" val="687924526"/>
                    </a:ext>
                  </a:extLst>
                </a:gridCol>
                <a:gridCol w="300749">
                  <a:extLst>
                    <a:ext uri="{9D8B030D-6E8A-4147-A177-3AD203B41FA5}">
                      <a16:colId xmlns:a16="http://schemas.microsoft.com/office/drawing/2014/main" val="188810762"/>
                    </a:ext>
                  </a:extLst>
                </a:gridCol>
                <a:gridCol w="264295">
                  <a:extLst>
                    <a:ext uri="{9D8B030D-6E8A-4147-A177-3AD203B41FA5}">
                      <a16:colId xmlns:a16="http://schemas.microsoft.com/office/drawing/2014/main" val="2284144505"/>
                    </a:ext>
                  </a:extLst>
                </a:gridCol>
                <a:gridCol w="346318">
                  <a:extLst>
                    <a:ext uri="{9D8B030D-6E8A-4147-A177-3AD203B41FA5}">
                      <a16:colId xmlns:a16="http://schemas.microsoft.com/office/drawing/2014/main" val="2608651220"/>
                    </a:ext>
                  </a:extLst>
                </a:gridCol>
                <a:gridCol w="282522">
                  <a:extLst>
                    <a:ext uri="{9D8B030D-6E8A-4147-A177-3AD203B41FA5}">
                      <a16:colId xmlns:a16="http://schemas.microsoft.com/office/drawing/2014/main" val="1738651127"/>
                    </a:ext>
                  </a:extLst>
                </a:gridCol>
                <a:gridCol w="264295">
                  <a:extLst>
                    <a:ext uri="{9D8B030D-6E8A-4147-A177-3AD203B41FA5}">
                      <a16:colId xmlns:a16="http://schemas.microsoft.com/office/drawing/2014/main" val="1491494737"/>
                    </a:ext>
                  </a:extLst>
                </a:gridCol>
                <a:gridCol w="346318">
                  <a:extLst>
                    <a:ext uri="{9D8B030D-6E8A-4147-A177-3AD203B41FA5}">
                      <a16:colId xmlns:a16="http://schemas.microsoft.com/office/drawing/2014/main" val="4068364163"/>
                    </a:ext>
                  </a:extLst>
                </a:gridCol>
                <a:gridCol w="291636">
                  <a:extLst>
                    <a:ext uri="{9D8B030D-6E8A-4147-A177-3AD203B41FA5}">
                      <a16:colId xmlns:a16="http://schemas.microsoft.com/office/drawing/2014/main" val="3125340548"/>
                    </a:ext>
                  </a:extLst>
                </a:gridCol>
                <a:gridCol w="264295">
                  <a:extLst>
                    <a:ext uri="{9D8B030D-6E8A-4147-A177-3AD203B41FA5}">
                      <a16:colId xmlns:a16="http://schemas.microsoft.com/office/drawing/2014/main" val="3085658188"/>
                    </a:ext>
                  </a:extLst>
                </a:gridCol>
                <a:gridCol w="346318">
                  <a:extLst>
                    <a:ext uri="{9D8B030D-6E8A-4147-A177-3AD203B41FA5}">
                      <a16:colId xmlns:a16="http://schemas.microsoft.com/office/drawing/2014/main" val="1325295605"/>
                    </a:ext>
                  </a:extLst>
                </a:gridCol>
                <a:gridCol w="318977">
                  <a:extLst>
                    <a:ext uri="{9D8B030D-6E8A-4147-A177-3AD203B41FA5}">
                      <a16:colId xmlns:a16="http://schemas.microsoft.com/office/drawing/2014/main" val="3504585763"/>
                    </a:ext>
                  </a:extLst>
                </a:gridCol>
                <a:gridCol w="264295">
                  <a:extLst>
                    <a:ext uri="{9D8B030D-6E8A-4147-A177-3AD203B41FA5}">
                      <a16:colId xmlns:a16="http://schemas.microsoft.com/office/drawing/2014/main" val="987387448"/>
                    </a:ext>
                  </a:extLst>
                </a:gridCol>
                <a:gridCol w="346318">
                  <a:extLst>
                    <a:ext uri="{9D8B030D-6E8A-4147-A177-3AD203B41FA5}">
                      <a16:colId xmlns:a16="http://schemas.microsoft.com/office/drawing/2014/main" val="3697390821"/>
                    </a:ext>
                  </a:extLst>
                </a:gridCol>
                <a:gridCol w="291636">
                  <a:extLst>
                    <a:ext uri="{9D8B030D-6E8A-4147-A177-3AD203B41FA5}">
                      <a16:colId xmlns:a16="http://schemas.microsoft.com/office/drawing/2014/main" val="3094574122"/>
                    </a:ext>
                  </a:extLst>
                </a:gridCol>
                <a:gridCol w="264295">
                  <a:extLst>
                    <a:ext uri="{9D8B030D-6E8A-4147-A177-3AD203B41FA5}">
                      <a16:colId xmlns:a16="http://schemas.microsoft.com/office/drawing/2014/main" val="3188613189"/>
                    </a:ext>
                  </a:extLst>
                </a:gridCol>
                <a:gridCol w="346318">
                  <a:extLst>
                    <a:ext uri="{9D8B030D-6E8A-4147-A177-3AD203B41FA5}">
                      <a16:colId xmlns:a16="http://schemas.microsoft.com/office/drawing/2014/main" val="3186117091"/>
                    </a:ext>
                  </a:extLst>
                </a:gridCol>
                <a:gridCol w="355431">
                  <a:extLst>
                    <a:ext uri="{9D8B030D-6E8A-4147-A177-3AD203B41FA5}">
                      <a16:colId xmlns:a16="http://schemas.microsoft.com/office/drawing/2014/main" val="4268595680"/>
                    </a:ext>
                  </a:extLst>
                </a:gridCol>
                <a:gridCol w="337204">
                  <a:extLst>
                    <a:ext uri="{9D8B030D-6E8A-4147-A177-3AD203B41FA5}">
                      <a16:colId xmlns:a16="http://schemas.microsoft.com/office/drawing/2014/main" val="227121622"/>
                    </a:ext>
                  </a:extLst>
                </a:gridCol>
                <a:gridCol w="346318">
                  <a:extLst>
                    <a:ext uri="{9D8B030D-6E8A-4147-A177-3AD203B41FA5}">
                      <a16:colId xmlns:a16="http://schemas.microsoft.com/office/drawing/2014/main" val="2745806230"/>
                    </a:ext>
                  </a:extLst>
                </a:gridCol>
              </a:tblGrid>
              <a:tr h="20481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907213"/>
                  </a:ext>
                </a:extLst>
              </a:tr>
              <a:tr h="30721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04675"/>
                  </a:ext>
                </a:extLst>
              </a:tr>
              <a:tr h="20481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Intermedios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540533"/>
                  </a:ext>
                </a:extLst>
              </a:tr>
              <a:tr h="20481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Diagnostico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821966"/>
                  </a:ext>
                </a:extLst>
              </a:tr>
              <a:tr h="15123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Imagenología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73257"/>
                  </a:ext>
                </a:extLst>
              </a:tr>
              <a:tr h="20481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Radiografías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427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351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124%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1,896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2,319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626306"/>
                  </a:ext>
                </a:extLst>
              </a:tr>
              <a:tr h="20481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Ultrasonografías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365583"/>
                  </a:ext>
                </a:extLst>
              </a:tr>
              <a:tr h="15123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Procedimientos Diagnósticos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606418"/>
                  </a:ext>
                </a:extLst>
              </a:tr>
              <a:tr h="20481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Electrocardiogramas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99%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639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99%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213400"/>
                  </a:ext>
                </a:extLst>
              </a:tr>
              <a:tr h="20481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Tratamiento y Rehabilitación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714856"/>
                  </a:ext>
                </a:extLst>
              </a:tr>
              <a:tr h="20481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Menor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363924"/>
                  </a:ext>
                </a:extLst>
              </a:tr>
              <a:tr h="29394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Fisioterapia (Total de sesiones brindadas)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151%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411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1,350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2,101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159905"/>
                  </a:ext>
                </a:extLst>
              </a:tr>
              <a:tr h="20481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Inhaloterapias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219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233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1,350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1,233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291338"/>
                  </a:ext>
                </a:extLst>
              </a:tr>
              <a:tr h="29394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Receta Dispensada de Consulta Ambulatoria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7,301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6,185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7,129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145%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6,605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7,987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7,499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29,496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42,706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145%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551202"/>
                  </a:ext>
                </a:extLst>
              </a:tr>
              <a:tr h="29394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Recetas Dispensadas de Hospitalización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2,750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4,124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2,750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3,567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2,750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3,494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2,750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3,303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2,750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4,278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2,750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3,512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16,500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22,278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501320"/>
                  </a:ext>
                </a:extLst>
              </a:tr>
              <a:tr h="20481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Trabajo Social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400243"/>
                  </a:ext>
                </a:extLst>
              </a:tr>
              <a:tr h="20481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Casos Atendidos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67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5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274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Servicios Intermedios, Enero a Junio 2022</a:t>
            </a:r>
            <a:endParaRPr lang="es-S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1166843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Rx, Electrocardiograma, han aumentado en este trimestre y las USG, han tenido un aumento con respecto a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Fisioterapia: se ha aumentado su producción con respecto a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Recetas de Hospitalización y consulta, han aumentado para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Trabajo social: la producción de este año, al momento no se visualiza.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9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Laboratorio Clínico, Enero a Junio 2022</a:t>
            </a:r>
            <a:endParaRPr lang="es-S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78EAF846-D8D1-7E19-FCE8-219D4C114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517446"/>
              </p:ext>
            </p:extLst>
          </p:nvPr>
        </p:nvGraphicFramePr>
        <p:xfrm>
          <a:off x="485775" y="764704"/>
          <a:ext cx="8172450" cy="571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799391" imgH="7322638" progId="Excel.Sheet.12">
                  <p:embed/>
                </p:oleObj>
              </mc:Choice>
              <mc:Fallback>
                <p:oleObj name="Worksheet" r:id="rId3" imgW="9799391" imgH="73226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75" y="764704"/>
                        <a:ext cx="8172450" cy="5718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51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Laboratorio Clínico, Enero a Junio 2022</a:t>
            </a:r>
            <a:endParaRPr lang="es-S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11560" y="90872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Hematología: se ha aumentado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Inmunología: han aumentado todos.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Bacteriología: se mantienen las metas según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Parasitología: se ha mantenido la producción, quien ha aumentado es referidos.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Bioquímica: hay un aumento, con respecto 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Banco de Sangre: hay aumento en hospitalización y emergencia y disminución en referidos.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Urianalisis:  este trimestre han aumentado 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6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2759</Words>
  <Application>Microsoft Office PowerPoint</Application>
  <PresentationFormat>Presentación en pantalla (4:3)</PresentationFormat>
  <Paragraphs>1231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RIIS Jiquilisco</dc:title>
  <dc:creator>Dr. lemus Carcamo</dc:creator>
  <cp:lastModifiedBy>Pedro Alfonso Lemus Carcamo</cp:lastModifiedBy>
  <cp:revision>399</cp:revision>
  <dcterms:created xsi:type="dcterms:W3CDTF">2012-08-02T14:45:17Z</dcterms:created>
  <dcterms:modified xsi:type="dcterms:W3CDTF">2022-07-15T16:56:49Z</dcterms:modified>
</cp:coreProperties>
</file>