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81" r:id="rId4"/>
    <p:sldId id="261" r:id="rId5"/>
    <p:sldId id="282" r:id="rId6"/>
    <p:sldId id="268" r:id="rId7"/>
    <p:sldId id="283" r:id="rId8"/>
    <p:sldId id="269" r:id="rId9"/>
    <p:sldId id="284" r:id="rId10"/>
    <p:sldId id="270" r:id="rId11"/>
    <p:sldId id="285" r:id="rId12"/>
    <p:sldId id="271" r:id="rId13"/>
    <p:sldId id="286" r:id="rId14"/>
    <p:sldId id="287" r:id="rId15"/>
    <p:sldId id="292" r:id="rId16"/>
    <p:sldId id="288" r:id="rId17"/>
    <p:sldId id="293" r:id="rId18"/>
    <p:sldId id="289" r:id="rId19"/>
    <p:sldId id="294" r:id="rId20"/>
    <p:sldId id="290" r:id="rId21"/>
    <p:sldId id="295" r:id="rId22"/>
    <p:sldId id="291" r:id="rId23"/>
    <p:sldId id="296" r:id="rId24"/>
    <p:sldId id="302" r:id="rId25"/>
    <p:sldId id="303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374" autoAdjust="0"/>
  </p:normalViewPr>
  <p:slideViewPr>
    <p:cSldViewPr>
      <p:cViewPr varScale="1">
        <p:scale>
          <a:sx n="71" d="100"/>
          <a:sy n="71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AB2B8-5C11-41C9-90C5-A226E4064028}" type="datetimeFigureOut">
              <a:rPr lang="es-SV" smtClean="0"/>
              <a:t>31/1/2023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2AB2-FD2E-4790-B5BB-431BF114819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2974944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367F8-5D2F-4DFB-A246-6D9A78173E65}" type="datetimeFigureOut">
              <a:rPr lang="es-SV" smtClean="0"/>
              <a:t>31/1/2023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4A538-B722-4358-845F-DAE4270D12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7583515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SV"/>
              <a:t>06/05/2014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/>
              <a:t>06/05/2014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11560" y="764704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200" b="1" dirty="0"/>
          </a:p>
          <a:p>
            <a:pPr algn="ctr"/>
            <a:endParaRPr lang="es-MX" sz="2800" b="1" dirty="0"/>
          </a:p>
          <a:p>
            <a:pPr algn="ctr"/>
            <a:r>
              <a:rPr lang="es-MX" sz="2800" dirty="0"/>
              <a:t>CUMPLIMIENTO DE PAO AÑO 2022</a:t>
            </a:r>
          </a:p>
          <a:p>
            <a:pPr algn="ctr"/>
            <a:r>
              <a:rPr lang="es-MX" sz="2800" dirty="0"/>
              <a:t>HOSPITAL DE JIQUILISCO</a:t>
            </a:r>
          </a:p>
          <a:p>
            <a:pPr algn="ctr"/>
            <a:endParaRPr lang="es-MX" sz="2800" b="1" dirty="0"/>
          </a:p>
          <a:p>
            <a:pPr algn="ctr"/>
            <a:endParaRPr lang="es-MX" sz="2800" b="1" dirty="0"/>
          </a:p>
          <a:p>
            <a:pPr algn="ctr"/>
            <a:r>
              <a:rPr lang="es-MX" sz="2400" b="1" dirty="0"/>
              <a:t>DR. WILLIAN ERNESTO VIDAURRE</a:t>
            </a:r>
          </a:p>
          <a:p>
            <a:pPr algn="ctr"/>
            <a:r>
              <a:rPr lang="es-MX" sz="2400" b="1" dirty="0"/>
              <a:t>DIRECTOR</a:t>
            </a:r>
          </a:p>
          <a:p>
            <a:pPr algn="ctr"/>
            <a:endParaRPr lang="es-MX" sz="2800" b="1" dirty="0"/>
          </a:p>
          <a:p>
            <a:pPr algn="ctr"/>
            <a:r>
              <a:rPr lang="es-MX" sz="2400" dirty="0"/>
              <a:t>JIQUILISCO 10 DE ENERO 2023</a:t>
            </a:r>
            <a:endParaRPr lang="es-SV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96" y="142528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452" y="84776"/>
            <a:ext cx="1901252" cy="103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78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54868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Producción de Servicios Generales, Enero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528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B8FA37F-5F86-E6A7-9A71-892362D64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941448"/>
              </p:ext>
            </p:extLst>
          </p:nvPr>
        </p:nvGraphicFramePr>
        <p:xfrm>
          <a:off x="179512" y="1324164"/>
          <a:ext cx="8784972" cy="4717166"/>
        </p:xfrm>
        <a:graphic>
          <a:graphicData uri="http://schemas.openxmlformats.org/drawingml/2006/table">
            <a:tbl>
              <a:tblPr/>
              <a:tblGrid>
                <a:gridCol w="851407">
                  <a:extLst>
                    <a:ext uri="{9D8B030D-6E8A-4147-A177-3AD203B41FA5}">
                      <a16:colId xmlns:a16="http://schemas.microsoft.com/office/drawing/2014/main" val="44119775"/>
                    </a:ext>
                  </a:extLst>
                </a:gridCol>
                <a:gridCol w="512780">
                  <a:extLst>
                    <a:ext uri="{9D8B030D-6E8A-4147-A177-3AD203B41FA5}">
                      <a16:colId xmlns:a16="http://schemas.microsoft.com/office/drawing/2014/main" val="3981224068"/>
                    </a:ext>
                  </a:extLst>
                </a:gridCol>
                <a:gridCol w="338628">
                  <a:extLst>
                    <a:ext uri="{9D8B030D-6E8A-4147-A177-3AD203B41FA5}">
                      <a16:colId xmlns:a16="http://schemas.microsoft.com/office/drawing/2014/main" val="208280336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160518643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504131401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2173503826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3273021955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3970517269"/>
                    </a:ext>
                  </a:extLst>
                </a:gridCol>
                <a:gridCol w="357978">
                  <a:extLst>
                    <a:ext uri="{9D8B030D-6E8A-4147-A177-3AD203B41FA5}">
                      <a16:colId xmlns:a16="http://schemas.microsoft.com/office/drawing/2014/main" val="2578092419"/>
                    </a:ext>
                  </a:extLst>
                </a:gridCol>
                <a:gridCol w="387003">
                  <a:extLst>
                    <a:ext uri="{9D8B030D-6E8A-4147-A177-3AD203B41FA5}">
                      <a16:colId xmlns:a16="http://schemas.microsoft.com/office/drawing/2014/main" val="3068595611"/>
                    </a:ext>
                  </a:extLst>
                </a:gridCol>
                <a:gridCol w="387003">
                  <a:extLst>
                    <a:ext uri="{9D8B030D-6E8A-4147-A177-3AD203B41FA5}">
                      <a16:colId xmlns:a16="http://schemas.microsoft.com/office/drawing/2014/main" val="2320587908"/>
                    </a:ext>
                  </a:extLst>
                </a:gridCol>
                <a:gridCol w="357978">
                  <a:extLst>
                    <a:ext uri="{9D8B030D-6E8A-4147-A177-3AD203B41FA5}">
                      <a16:colId xmlns:a16="http://schemas.microsoft.com/office/drawing/2014/main" val="2151899854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674079330"/>
                    </a:ext>
                  </a:extLst>
                </a:gridCol>
                <a:gridCol w="377328">
                  <a:extLst>
                    <a:ext uri="{9D8B030D-6E8A-4147-A177-3AD203B41FA5}">
                      <a16:colId xmlns:a16="http://schemas.microsoft.com/office/drawing/2014/main" val="2649171072"/>
                    </a:ext>
                  </a:extLst>
                </a:gridCol>
                <a:gridCol w="377328">
                  <a:extLst>
                    <a:ext uri="{9D8B030D-6E8A-4147-A177-3AD203B41FA5}">
                      <a16:colId xmlns:a16="http://schemas.microsoft.com/office/drawing/2014/main" val="2642420691"/>
                    </a:ext>
                  </a:extLst>
                </a:gridCol>
                <a:gridCol w="377328">
                  <a:extLst>
                    <a:ext uri="{9D8B030D-6E8A-4147-A177-3AD203B41FA5}">
                      <a16:colId xmlns:a16="http://schemas.microsoft.com/office/drawing/2014/main" val="4090102480"/>
                    </a:ext>
                  </a:extLst>
                </a:gridCol>
                <a:gridCol w="377328">
                  <a:extLst>
                    <a:ext uri="{9D8B030D-6E8A-4147-A177-3AD203B41FA5}">
                      <a16:colId xmlns:a16="http://schemas.microsoft.com/office/drawing/2014/main" val="699526631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3110192775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3510053010"/>
                    </a:ext>
                  </a:extLst>
                </a:gridCol>
                <a:gridCol w="387003">
                  <a:extLst>
                    <a:ext uri="{9D8B030D-6E8A-4147-A177-3AD203B41FA5}">
                      <a16:colId xmlns:a16="http://schemas.microsoft.com/office/drawing/2014/main" val="1791406071"/>
                    </a:ext>
                  </a:extLst>
                </a:gridCol>
                <a:gridCol w="387003">
                  <a:extLst>
                    <a:ext uri="{9D8B030D-6E8A-4147-A177-3AD203B41FA5}">
                      <a16:colId xmlns:a16="http://schemas.microsoft.com/office/drawing/2014/main" val="3347559015"/>
                    </a:ext>
                  </a:extLst>
                </a:gridCol>
                <a:gridCol w="367653">
                  <a:extLst>
                    <a:ext uri="{9D8B030D-6E8A-4147-A177-3AD203B41FA5}">
                      <a16:colId xmlns:a16="http://schemas.microsoft.com/office/drawing/2014/main" val="2457934519"/>
                    </a:ext>
                  </a:extLst>
                </a:gridCol>
              </a:tblGrid>
              <a:tr h="14210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Octubre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Noviembre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Diciembre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5762"/>
                  </a:ext>
                </a:extLst>
              </a:tr>
              <a:tr h="21316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862553"/>
                  </a:ext>
                </a:extLst>
              </a:tr>
              <a:tr h="14210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Generales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933063"/>
                  </a:ext>
                </a:extLst>
              </a:tr>
              <a:tr h="14210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Alimención y Dietas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384712"/>
                  </a:ext>
                </a:extLst>
              </a:tr>
              <a:tr h="10493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06269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4,610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2,379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253019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3,425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2,340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74213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346504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4,284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3,052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27324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4,603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2,226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105775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Neonatología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869306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Psiquiatría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119933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Otros (Convenios)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739291"/>
                  </a:ext>
                </a:extLst>
              </a:tr>
              <a:tr h="14210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Lavandería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107607"/>
                  </a:ext>
                </a:extLst>
              </a:tr>
              <a:tr h="10493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Hospitalización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340917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2,957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1,987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2,957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1,789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2,957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2,015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2,957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1,806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2,957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1,660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2,961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2,154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35,488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22,942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181220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1,501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18,012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8,861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531318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1,545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380891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3,981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3,812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3,981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2,827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3,981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3,155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3,981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3,876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3,981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3,545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3,987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3,543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47,778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39,410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276005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1,280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1,280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1,280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1,280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1,280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1,283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15,363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3,896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995439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Neonatología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867111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Psiquiatría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476984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Otros (Convenios)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330250"/>
                  </a:ext>
                </a:extLst>
              </a:tr>
              <a:tr h="10493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643536"/>
                  </a:ext>
                </a:extLst>
              </a:tr>
              <a:tr h="203950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Médica General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1,027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292%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232%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213%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4,234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10,765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96950"/>
                  </a:ext>
                </a:extLst>
              </a:tr>
              <a:tr h="203950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Médica Especializada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120%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3,629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4,267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164829"/>
                  </a:ext>
                </a:extLst>
              </a:tr>
              <a:tr h="10493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Emergencias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745741"/>
                  </a:ext>
                </a:extLst>
              </a:tr>
              <a:tr h="142107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Emergencias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1,614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972%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2,015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2,055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1238%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1,205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167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1,361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1,993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17,626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884%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429407"/>
                  </a:ext>
                </a:extLst>
              </a:tr>
              <a:tr h="14210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Mantenimiento Preventivo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24280"/>
                  </a:ext>
                </a:extLst>
              </a:tr>
              <a:tr h="203950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Números de Orden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141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161%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1,300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1,752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28551"/>
                  </a:ext>
                </a:extLst>
              </a:tr>
              <a:tr h="14210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Transporte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214537"/>
                  </a:ext>
                </a:extLst>
              </a:tr>
              <a:tr h="203950">
                <a:tc>
                  <a:txBody>
                    <a:bodyPr/>
                    <a:lstStyle/>
                    <a:p>
                      <a:pPr algn="l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Kilómetros Recorridos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15,075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13,993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12,304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12,182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14,166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12,093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14,174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12,448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170,000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163,726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5468" marR="5468" marT="5468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466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403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54868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Producción de Servicios Generales,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83568" y="1268760"/>
            <a:ext cx="7560840" cy="2256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Alimentación y Dietas: en Pediatría y ginecología es evidente la disminución de las dietas en relación con lo programado, porque han disminuido los ingresos en esos servicios. 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Lavandería: en general han disminuido las libras de ropa lavada en todos los servicios y solo consulta general y la emergencia ha aumentado.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Mantenimiento preventivo y kilómetros recorridos, se mantienen , según lo programado.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0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Producción de Indicadores de Gestión, Enero a 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4EE5E0-CBD7-28E9-AE92-BE06CEE83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37856"/>
              </p:ext>
            </p:extLst>
          </p:nvPr>
        </p:nvGraphicFramePr>
        <p:xfrm>
          <a:off x="179512" y="1052736"/>
          <a:ext cx="8856983" cy="5582922"/>
        </p:xfrm>
        <a:graphic>
          <a:graphicData uri="http://schemas.openxmlformats.org/drawingml/2006/table">
            <a:tbl>
              <a:tblPr/>
              <a:tblGrid>
                <a:gridCol w="3049927">
                  <a:extLst>
                    <a:ext uri="{9D8B030D-6E8A-4147-A177-3AD203B41FA5}">
                      <a16:colId xmlns:a16="http://schemas.microsoft.com/office/drawing/2014/main" val="3286088401"/>
                    </a:ext>
                  </a:extLst>
                </a:gridCol>
                <a:gridCol w="695384">
                  <a:extLst>
                    <a:ext uri="{9D8B030D-6E8A-4147-A177-3AD203B41FA5}">
                      <a16:colId xmlns:a16="http://schemas.microsoft.com/office/drawing/2014/main" val="279316717"/>
                    </a:ext>
                  </a:extLst>
                </a:gridCol>
                <a:gridCol w="341591">
                  <a:extLst>
                    <a:ext uri="{9D8B030D-6E8A-4147-A177-3AD203B41FA5}">
                      <a16:colId xmlns:a16="http://schemas.microsoft.com/office/drawing/2014/main" val="517708371"/>
                    </a:ext>
                  </a:extLst>
                </a:gridCol>
                <a:gridCol w="451389">
                  <a:extLst>
                    <a:ext uri="{9D8B030D-6E8A-4147-A177-3AD203B41FA5}">
                      <a16:colId xmlns:a16="http://schemas.microsoft.com/office/drawing/2014/main" val="3366506751"/>
                    </a:ext>
                  </a:extLst>
                </a:gridCol>
                <a:gridCol w="353791">
                  <a:extLst>
                    <a:ext uri="{9D8B030D-6E8A-4147-A177-3AD203B41FA5}">
                      <a16:colId xmlns:a16="http://schemas.microsoft.com/office/drawing/2014/main" val="3018347062"/>
                    </a:ext>
                  </a:extLst>
                </a:gridCol>
                <a:gridCol w="341591">
                  <a:extLst>
                    <a:ext uri="{9D8B030D-6E8A-4147-A177-3AD203B41FA5}">
                      <a16:colId xmlns:a16="http://schemas.microsoft.com/office/drawing/2014/main" val="1561945612"/>
                    </a:ext>
                  </a:extLst>
                </a:gridCol>
                <a:gridCol w="317192">
                  <a:extLst>
                    <a:ext uri="{9D8B030D-6E8A-4147-A177-3AD203B41FA5}">
                      <a16:colId xmlns:a16="http://schemas.microsoft.com/office/drawing/2014/main" val="1084580167"/>
                    </a:ext>
                  </a:extLst>
                </a:gridCol>
                <a:gridCol w="341591">
                  <a:extLst>
                    <a:ext uri="{9D8B030D-6E8A-4147-A177-3AD203B41FA5}">
                      <a16:colId xmlns:a16="http://schemas.microsoft.com/office/drawing/2014/main" val="3153839684"/>
                    </a:ext>
                  </a:extLst>
                </a:gridCol>
                <a:gridCol w="341591">
                  <a:extLst>
                    <a:ext uri="{9D8B030D-6E8A-4147-A177-3AD203B41FA5}">
                      <a16:colId xmlns:a16="http://schemas.microsoft.com/office/drawing/2014/main" val="1198560537"/>
                    </a:ext>
                  </a:extLst>
                </a:gridCol>
                <a:gridCol w="390391">
                  <a:extLst>
                    <a:ext uri="{9D8B030D-6E8A-4147-A177-3AD203B41FA5}">
                      <a16:colId xmlns:a16="http://schemas.microsoft.com/office/drawing/2014/main" val="3454225874"/>
                    </a:ext>
                  </a:extLst>
                </a:gridCol>
                <a:gridCol w="622184">
                  <a:extLst>
                    <a:ext uri="{9D8B030D-6E8A-4147-A177-3AD203B41FA5}">
                      <a16:colId xmlns:a16="http://schemas.microsoft.com/office/drawing/2014/main" val="1808240102"/>
                    </a:ext>
                  </a:extLst>
                </a:gridCol>
                <a:gridCol w="451389">
                  <a:extLst>
                    <a:ext uri="{9D8B030D-6E8A-4147-A177-3AD203B41FA5}">
                      <a16:colId xmlns:a16="http://schemas.microsoft.com/office/drawing/2014/main" val="391874748"/>
                    </a:ext>
                  </a:extLst>
                </a:gridCol>
                <a:gridCol w="597785">
                  <a:extLst>
                    <a:ext uri="{9D8B030D-6E8A-4147-A177-3AD203B41FA5}">
                      <a16:colId xmlns:a16="http://schemas.microsoft.com/office/drawing/2014/main" val="1599673540"/>
                    </a:ext>
                  </a:extLst>
                </a:gridCol>
                <a:gridCol w="561187">
                  <a:extLst>
                    <a:ext uri="{9D8B030D-6E8A-4147-A177-3AD203B41FA5}">
                      <a16:colId xmlns:a16="http://schemas.microsoft.com/office/drawing/2014/main" val="1473745125"/>
                    </a:ext>
                  </a:extLst>
                </a:gridCol>
              </a:tblGrid>
              <a:tr h="332458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Indicadores de Gestión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Meta Programada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Agosto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Septiembre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Octubre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Noviembre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Diciembre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203306"/>
                  </a:ext>
                </a:extLst>
              </a:tr>
              <a:tr h="157393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Indicadores de Gestión de Actividades Hospitalarias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71743"/>
                  </a:ext>
                </a:extLst>
              </a:tr>
              <a:tr h="151773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Tiempo promedio de espera para consulta de medicina especializada (días)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955161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Interna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264667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92299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71714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248227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082487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Psiquiatría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198397"/>
                  </a:ext>
                </a:extLst>
              </a:tr>
              <a:tr h="13490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electiva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48296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Porcentaje de Cirugías electivas canceladas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142472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Tiempo promedio de espera para cirugía electiva (Días)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61270"/>
                  </a:ext>
                </a:extLst>
              </a:tr>
              <a:tr h="13490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Porcentaje de cesáreas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792712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Porcentaje de Cesáreas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40.8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36.59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33.3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21.21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28.21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13.95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7.14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6.82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361598"/>
                  </a:ext>
                </a:extLst>
              </a:tr>
              <a:tr h="13490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Porcentaje de infecciones nosocomiales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14194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Porcentaje infecciones intrahospitalarias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0.39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0.45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0.45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08338"/>
                  </a:ext>
                </a:extLst>
              </a:tr>
              <a:tr h="13490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Pacientes recibidos de otras instituciones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050943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recibidos para atención de Consulta Médica Especializada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281109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recibidos para la atención del Parto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702674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recibidos para Hospitalización No Quirúrgica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13617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recibidos para la realización de procedimientos quirúrgicos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020405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recibidos de otras Instituciones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48632"/>
                  </a:ext>
                </a:extLst>
              </a:tr>
              <a:tr h="13490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Pacientes referidos a otras instituciones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669663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referidos para atención de Consulta Médica Especializada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794627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referidos para la atención del Parto a niveles superiores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185612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referidos para Hospitalización No Quirúrgica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02214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referidos para la realización de procedimientos quirúrgicos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79100"/>
                  </a:ext>
                </a:extLst>
              </a:tr>
              <a:tr h="223310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Número total de pacientes referidos a otras Instituciones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1,060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320397"/>
                  </a:ext>
                </a:extLst>
              </a:tr>
              <a:tr h="13490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Nivel de Abastecimiento de Medicamentos (%)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21335"/>
                  </a:ext>
                </a:extLst>
              </a:tr>
              <a:tr h="13490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Nivel de Abastecimiento de Medicamentos (%)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96.9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95.9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96.9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94.4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92.3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94.9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92.3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95.8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92.8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95.7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95.9</a:t>
                      </a:r>
                    </a:p>
                  </a:txBody>
                  <a:tcPr marL="5601" marR="5601" marT="5601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787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66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Producción de Indicadores de Gestión, Enero a Diciembre 2021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7544" y="1124744"/>
            <a:ext cx="8136904" cy="2625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Tiempo promedio de espera para consulta especializada: este año se han mantenido dentro de norma, solo Ginecología, ha aumentado sus tiempos de espera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Porcentaje de cesáreas: en los 2 últimos meses del año 2022, se ha mejorado considerablemente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Pacientes Referidos de otras instituciones: se mantienen en este año según programación.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Pacientes Referidos a otras Instituciones: se mantienen según lo programado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Abastecimiento de Medicamentos: estamos muy bien al momento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25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Porcentaje de Ocupación de camas Hospitalarias por Especialidad,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5EB489C-1775-DBE3-18CD-1D617DB6C6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975" t="24801" r="42125" b="52800"/>
          <a:stretch/>
        </p:blipFill>
        <p:spPr>
          <a:xfrm>
            <a:off x="2771800" y="1700808"/>
            <a:ext cx="417646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55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Porcentaje de Ocupación de camas Hospitalarias por Especialidad,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39552" y="1412776"/>
            <a:ext cx="756084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porcentaje de ocupación del servicio de medicina interna , es menor que el estándar (40 %)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porcentaje de ocupación del servicio de cirugía , es igual que el estándar (78 %)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porcentaje de ocupación del servicio de pediatría , es menor que el estándar (25 %)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porcentaje de ocupación del servicio de ginecología , es menor que el estándar (26 %)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El porcentaje de ocupación del servicio de obstetricia, es menor que el estándar (54 %)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endParaRPr lang="es-MX" sz="14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14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476672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Promedio de Días Estancia por Especialidad,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BB9F137-AE2E-7C95-17DD-CA46FC248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5873"/>
              </p:ext>
            </p:extLst>
          </p:nvPr>
        </p:nvGraphicFramePr>
        <p:xfrm>
          <a:off x="1907704" y="1124744"/>
          <a:ext cx="4715345" cy="2281257"/>
        </p:xfrm>
        <a:graphic>
          <a:graphicData uri="http://schemas.openxmlformats.org/drawingml/2006/table">
            <a:tbl>
              <a:tblPr/>
              <a:tblGrid>
                <a:gridCol w="1459859">
                  <a:extLst>
                    <a:ext uri="{9D8B030D-6E8A-4147-A177-3AD203B41FA5}">
                      <a16:colId xmlns:a16="http://schemas.microsoft.com/office/drawing/2014/main" val="4158777141"/>
                    </a:ext>
                  </a:extLst>
                </a:gridCol>
                <a:gridCol w="1605845">
                  <a:extLst>
                    <a:ext uri="{9D8B030D-6E8A-4147-A177-3AD203B41FA5}">
                      <a16:colId xmlns:a16="http://schemas.microsoft.com/office/drawing/2014/main" val="2324040978"/>
                    </a:ext>
                  </a:extLst>
                </a:gridCol>
                <a:gridCol w="671535">
                  <a:extLst>
                    <a:ext uri="{9D8B030D-6E8A-4147-A177-3AD203B41FA5}">
                      <a16:colId xmlns:a16="http://schemas.microsoft.com/office/drawing/2014/main" val="1014324977"/>
                    </a:ext>
                  </a:extLst>
                </a:gridCol>
                <a:gridCol w="978106">
                  <a:extLst>
                    <a:ext uri="{9D8B030D-6E8A-4147-A177-3AD203B41FA5}">
                      <a16:colId xmlns:a16="http://schemas.microsoft.com/office/drawing/2014/main" val="2232876588"/>
                    </a:ext>
                  </a:extLst>
                </a:gridCol>
              </a:tblGrid>
              <a:tr h="21221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 Hospitalarias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51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859520"/>
                  </a:ext>
                </a:extLst>
              </a:tr>
              <a:tr h="21221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Días cama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Egresos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Prom. días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27886"/>
                  </a:ext>
                </a:extLst>
              </a:tr>
              <a:tr h="21221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ocupados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estancia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36389"/>
                  </a:ext>
                </a:extLst>
              </a:tr>
              <a:tr h="21221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C1CB3"/>
                          </a:solidFill>
                          <a:effectLst/>
                          <a:latin typeface="Calibri" panose="020F0502020204030204" pitchFamily="34" charset="0"/>
                        </a:rPr>
                        <a:t>Egresos Hospitalarios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07539"/>
                  </a:ext>
                </a:extLst>
              </a:tr>
              <a:tr h="1591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Especialidades Básicas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06712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064150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24828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Interna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2,059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169228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76430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955612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8,087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2,839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426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826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476672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Promedio de Días Estancia por Especialidad,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7544" y="1588725"/>
            <a:ext cx="784887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Promedio de días estancia del servicio de medicina interna , es menor que el estándar (6-8 d 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Promedio de días estancia del servicio de cirugía , es igual que el estándar (4-7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Promedio de días estancia del servicio de pediatría , es igual que el estándar (2-4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Promedio de días estancia del servicio de ginecología , es igual que el estándar (3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Promedio de días estancia del servicio de obstetricia, es mayor que el estándar (1-2 d 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endParaRPr lang="es-MX" sz="14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98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Índice de Rotación por Especialidad,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C7F535A-1818-7BE4-980F-D27E31C410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975" t="24801" r="42125" b="54200"/>
          <a:stretch/>
        </p:blipFill>
        <p:spPr>
          <a:xfrm>
            <a:off x="2483768" y="1268760"/>
            <a:ext cx="504056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49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Índice de Rotación por Especialidad, Enero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55576" y="980728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Índice de Rotación del servicio de medicina interna , es mayor que el estándar (3-4 p)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Índice de Rotación del servicio de cirugía , es mayor que el estándar (4-7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Índice de Rotación del servicio de pediatría , es menor que el estándar (7-13 p)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Índice de Rotación del servicio de ginecología , es mayor que el estándar (13 p)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Índice de Rotación del servicio de obstetricia, es igual que el estándar (13-26 p)</a:t>
            </a:r>
          </a:p>
          <a:p>
            <a:pPr lvl="0">
              <a:lnSpc>
                <a:spcPct val="200000"/>
              </a:lnSpc>
            </a:pPr>
            <a:endParaRPr lang="es-MX" sz="14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686867" y="625475"/>
            <a:ext cx="70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Producción de Consulta Externa, Enero a Diciembre 2022</a:t>
            </a:r>
            <a:endParaRPr lang="es-S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1490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9732BCC-7D94-D348-2FA9-371D482E6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19353"/>
              </p:ext>
            </p:extLst>
          </p:nvPr>
        </p:nvGraphicFramePr>
        <p:xfrm>
          <a:off x="107504" y="1196752"/>
          <a:ext cx="8784971" cy="5172782"/>
        </p:xfrm>
        <a:graphic>
          <a:graphicData uri="http://schemas.openxmlformats.org/drawingml/2006/table">
            <a:tbl>
              <a:tblPr/>
              <a:tblGrid>
                <a:gridCol w="1157627">
                  <a:extLst>
                    <a:ext uri="{9D8B030D-6E8A-4147-A177-3AD203B41FA5}">
                      <a16:colId xmlns:a16="http://schemas.microsoft.com/office/drawing/2014/main" val="1987125701"/>
                    </a:ext>
                  </a:extLst>
                </a:gridCol>
                <a:gridCol w="530127">
                  <a:extLst>
                    <a:ext uri="{9D8B030D-6E8A-4147-A177-3AD203B41FA5}">
                      <a16:colId xmlns:a16="http://schemas.microsoft.com/office/drawing/2014/main" val="90279557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3131645442"/>
                    </a:ext>
                  </a:extLst>
                </a:gridCol>
                <a:gridCol w="411119">
                  <a:extLst>
                    <a:ext uri="{9D8B030D-6E8A-4147-A177-3AD203B41FA5}">
                      <a16:colId xmlns:a16="http://schemas.microsoft.com/office/drawing/2014/main" val="3347305649"/>
                    </a:ext>
                  </a:extLst>
                </a:gridCol>
                <a:gridCol w="346206">
                  <a:extLst>
                    <a:ext uri="{9D8B030D-6E8A-4147-A177-3AD203B41FA5}">
                      <a16:colId xmlns:a16="http://schemas.microsoft.com/office/drawing/2014/main" val="2317059664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2095196333"/>
                    </a:ext>
                  </a:extLst>
                </a:gridCol>
                <a:gridCol w="411119">
                  <a:extLst>
                    <a:ext uri="{9D8B030D-6E8A-4147-A177-3AD203B41FA5}">
                      <a16:colId xmlns:a16="http://schemas.microsoft.com/office/drawing/2014/main" val="645467242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3153347697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1068689038"/>
                    </a:ext>
                  </a:extLst>
                </a:gridCol>
                <a:gridCol w="411119">
                  <a:extLst>
                    <a:ext uri="{9D8B030D-6E8A-4147-A177-3AD203B41FA5}">
                      <a16:colId xmlns:a16="http://schemas.microsoft.com/office/drawing/2014/main" val="2083182388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673191719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2434052755"/>
                    </a:ext>
                  </a:extLst>
                </a:gridCol>
                <a:gridCol w="411119">
                  <a:extLst>
                    <a:ext uri="{9D8B030D-6E8A-4147-A177-3AD203B41FA5}">
                      <a16:colId xmlns:a16="http://schemas.microsoft.com/office/drawing/2014/main" val="2356321275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4157367415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1324780269"/>
                    </a:ext>
                  </a:extLst>
                </a:gridCol>
                <a:gridCol w="411119">
                  <a:extLst>
                    <a:ext uri="{9D8B030D-6E8A-4147-A177-3AD203B41FA5}">
                      <a16:colId xmlns:a16="http://schemas.microsoft.com/office/drawing/2014/main" val="3545848185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3317216790"/>
                    </a:ext>
                  </a:extLst>
                </a:gridCol>
                <a:gridCol w="313749">
                  <a:extLst>
                    <a:ext uri="{9D8B030D-6E8A-4147-A177-3AD203B41FA5}">
                      <a16:colId xmlns:a16="http://schemas.microsoft.com/office/drawing/2014/main" val="2459155663"/>
                    </a:ext>
                  </a:extLst>
                </a:gridCol>
                <a:gridCol w="411119">
                  <a:extLst>
                    <a:ext uri="{9D8B030D-6E8A-4147-A177-3AD203B41FA5}">
                      <a16:colId xmlns:a16="http://schemas.microsoft.com/office/drawing/2014/main" val="4271625252"/>
                    </a:ext>
                  </a:extLst>
                </a:gridCol>
                <a:gridCol w="357025">
                  <a:extLst>
                    <a:ext uri="{9D8B030D-6E8A-4147-A177-3AD203B41FA5}">
                      <a16:colId xmlns:a16="http://schemas.microsoft.com/office/drawing/2014/main" val="2343868096"/>
                    </a:ext>
                  </a:extLst>
                </a:gridCol>
                <a:gridCol w="378663">
                  <a:extLst>
                    <a:ext uri="{9D8B030D-6E8A-4147-A177-3AD203B41FA5}">
                      <a16:colId xmlns:a16="http://schemas.microsoft.com/office/drawing/2014/main" val="2350611254"/>
                    </a:ext>
                  </a:extLst>
                </a:gridCol>
                <a:gridCol w="411119">
                  <a:extLst>
                    <a:ext uri="{9D8B030D-6E8A-4147-A177-3AD203B41FA5}">
                      <a16:colId xmlns:a16="http://schemas.microsoft.com/office/drawing/2014/main" val="3247873063"/>
                    </a:ext>
                  </a:extLst>
                </a:gridCol>
              </a:tblGrid>
              <a:tr h="1596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Octubre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Noviembre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Diciembre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261251"/>
                  </a:ext>
                </a:extLst>
              </a:tr>
              <a:tr h="27111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912798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Finales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46178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 Médica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584675"/>
                  </a:ext>
                </a:extLst>
              </a:tr>
              <a:tr h="13888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General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7545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General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149%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4,896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4,997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002867"/>
                  </a:ext>
                </a:extLst>
              </a:tr>
              <a:tr h="13888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Especialidades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01043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Especialidades Básicas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806417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Interna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199%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2,448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2,998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0525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General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1,224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1,265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239601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 General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1,836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1,209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218825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371778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0581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92958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 Especialidades de Medicina Interna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380606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Nefrología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1,469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1,200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316199"/>
                  </a:ext>
                </a:extLst>
              </a:tr>
              <a:tr h="13888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Emergencias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656083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Pediatría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8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 Gral. 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131%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645664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Gineco-Obstetricia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57330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 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267%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167%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154026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 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799444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Otras Atenciones Consulta Emergencia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85582"/>
                  </a:ext>
                </a:extLst>
              </a:tr>
              <a:tr h="27111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Emergencia/Consulta General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217%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171%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181%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177%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4,942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9,791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646943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Otras Atenciones Consulta Externa Médica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787613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Nutrición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259%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141%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380637"/>
                  </a:ext>
                </a:extLst>
              </a:tr>
              <a:tr h="159637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Psicología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1,080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1,034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370459"/>
                  </a:ext>
                </a:extLst>
              </a:tr>
              <a:tr h="15963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Consulta Externa Odontológica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804614"/>
                  </a:ext>
                </a:extLst>
              </a:tr>
              <a:tr h="27111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Odontológica de primera vez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434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47598"/>
                  </a:ext>
                </a:extLst>
              </a:tr>
              <a:tr h="271119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Odontológica subsecuente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106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242%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102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600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1,289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215%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643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10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Intervalo de Tiempo de Sustitución por Especialidad,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625A337-1133-623B-29FF-47A71458F9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826" t="22001" r="38187" b="54200"/>
          <a:stretch/>
        </p:blipFill>
        <p:spPr>
          <a:xfrm>
            <a:off x="2051720" y="1556792"/>
            <a:ext cx="496855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9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dirty="0">
                <a:solidFill>
                  <a:prstClr val="black"/>
                </a:solidFill>
              </a:rPr>
              <a:t>Intervalo de Tiempo de Sustitución por Especialidad,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67544" y="1372701"/>
            <a:ext cx="770485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Intervalo de Sustitución del servicio de medicina interna , es mayor que el estándar (0-1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Intervalo de Sustitución del servicio de cirugía , es igual que el estándar (0-1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Intervalo de Sustitución del servicio de pediatría , es mayor que el estándar (0-1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Intervalo de Sustitución del servicio de ginecología , es mayor que el estándar (0-1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Intervalo de Sustitución del servicio de obstetricia, es  </a:t>
            </a:r>
            <a:r>
              <a:rPr lang="es-MX" sz="1200" b="1" dirty="0" err="1">
                <a:solidFill>
                  <a:prstClr val="black"/>
                </a:solidFill>
              </a:rPr>
              <a:t>queayor</a:t>
            </a:r>
            <a:r>
              <a:rPr lang="es-MX" sz="1200" b="1" dirty="0">
                <a:solidFill>
                  <a:prstClr val="black"/>
                </a:solidFill>
              </a:rPr>
              <a:t> que el estándar (0-1 d)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r>
              <a:rPr lang="es-MX" sz="1400" b="1" dirty="0">
                <a:solidFill>
                  <a:prstClr val="black"/>
                </a:solidFill>
              </a:rPr>
              <a:t>Todos son mayores que el estándar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73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75541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Muertes Intrahospitalarias, antes y después de 48h,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5D7CC71-7B23-196C-B17B-47C6E3241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9357"/>
              </p:ext>
            </p:extLst>
          </p:nvPr>
        </p:nvGraphicFramePr>
        <p:xfrm>
          <a:off x="1547664" y="1700808"/>
          <a:ext cx="5437338" cy="2885896"/>
        </p:xfrm>
        <a:graphic>
          <a:graphicData uri="http://schemas.openxmlformats.org/drawingml/2006/table">
            <a:tbl>
              <a:tblPr/>
              <a:tblGrid>
                <a:gridCol w="872836">
                  <a:extLst>
                    <a:ext uri="{9D8B030D-6E8A-4147-A177-3AD203B41FA5}">
                      <a16:colId xmlns:a16="http://schemas.microsoft.com/office/drawing/2014/main" val="3618929729"/>
                    </a:ext>
                  </a:extLst>
                </a:gridCol>
                <a:gridCol w="1101776">
                  <a:extLst>
                    <a:ext uri="{9D8B030D-6E8A-4147-A177-3AD203B41FA5}">
                      <a16:colId xmlns:a16="http://schemas.microsoft.com/office/drawing/2014/main" val="81741000"/>
                    </a:ext>
                  </a:extLst>
                </a:gridCol>
                <a:gridCol w="915762">
                  <a:extLst>
                    <a:ext uri="{9D8B030D-6E8A-4147-A177-3AD203B41FA5}">
                      <a16:colId xmlns:a16="http://schemas.microsoft.com/office/drawing/2014/main" val="1944151799"/>
                    </a:ext>
                  </a:extLst>
                </a:gridCol>
                <a:gridCol w="744057">
                  <a:extLst>
                    <a:ext uri="{9D8B030D-6E8A-4147-A177-3AD203B41FA5}">
                      <a16:colId xmlns:a16="http://schemas.microsoft.com/office/drawing/2014/main" val="1480260375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260039287"/>
                    </a:ext>
                  </a:extLst>
                </a:gridCol>
                <a:gridCol w="930071">
                  <a:extLst>
                    <a:ext uri="{9D8B030D-6E8A-4147-A177-3AD203B41FA5}">
                      <a16:colId xmlns:a16="http://schemas.microsoft.com/office/drawing/2014/main" val="2772666799"/>
                    </a:ext>
                  </a:extLst>
                </a:gridCol>
              </a:tblGrid>
              <a:tr h="19239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Muertes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Muertes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 Muertes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 Muertes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49208"/>
                  </a:ext>
                </a:extLst>
              </a:tr>
              <a:tr h="19239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Antes 48h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Despues 48h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Muertes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Antes 48h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Despues 48h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5739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389112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20041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442731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66.67%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33.33%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720314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765267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24903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Agosto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082514"/>
                  </a:ext>
                </a:extLst>
              </a:tr>
              <a:tr h="288590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Septiembre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641705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Octubre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323654"/>
                  </a:ext>
                </a:extLst>
              </a:tr>
              <a:tr h="288590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Noviembre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567520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Diciembre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32.14%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185618"/>
                  </a:ext>
                </a:extLst>
              </a:tr>
              <a:tr h="192393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39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216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75541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Muertes Intrahospitalarias, antes y después de 48h,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55576" y="1481877"/>
            <a:ext cx="7776864" cy="1887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Muertes antes de 48h , el 70.0 % de muertes hospitalarias (dentro de norma)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 Muertes después de 48h , el 30.0 % de muertes hospitalarias (dentro de norma)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lvl="0">
              <a:lnSpc>
                <a:spcPct val="200000"/>
              </a:lnSpc>
            </a:pPr>
            <a:r>
              <a:rPr lang="es-MX" sz="1200" b="1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8336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755412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Partos Vaginales y Cesáreas,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716B143-CE53-D678-A4AF-34E68D08A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276685"/>
              </p:ext>
            </p:extLst>
          </p:nvPr>
        </p:nvGraphicFramePr>
        <p:xfrm>
          <a:off x="1804616" y="2060848"/>
          <a:ext cx="5256584" cy="3173940"/>
        </p:xfrm>
        <a:graphic>
          <a:graphicData uri="http://schemas.openxmlformats.org/drawingml/2006/table">
            <a:tbl>
              <a:tblPr/>
              <a:tblGrid>
                <a:gridCol w="858218">
                  <a:extLst>
                    <a:ext uri="{9D8B030D-6E8A-4147-A177-3AD203B41FA5}">
                      <a16:colId xmlns:a16="http://schemas.microsoft.com/office/drawing/2014/main" val="1124169572"/>
                    </a:ext>
                  </a:extLst>
                </a:gridCol>
                <a:gridCol w="1206869">
                  <a:extLst>
                    <a:ext uri="{9D8B030D-6E8A-4147-A177-3AD203B41FA5}">
                      <a16:colId xmlns:a16="http://schemas.microsoft.com/office/drawing/2014/main" val="3100658154"/>
                    </a:ext>
                  </a:extLst>
                </a:gridCol>
                <a:gridCol w="563205">
                  <a:extLst>
                    <a:ext uri="{9D8B030D-6E8A-4147-A177-3AD203B41FA5}">
                      <a16:colId xmlns:a16="http://schemas.microsoft.com/office/drawing/2014/main" val="2987791754"/>
                    </a:ext>
                  </a:extLst>
                </a:gridCol>
                <a:gridCol w="415699">
                  <a:extLst>
                    <a:ext uri="{9D8B030D-6E8A-4147-A177-3AD203B41FA5}">
                      <a16:colId xmlns:a16="http://schemas.microsoft.com/office/drawing/2014/main" val="742496286"/>
                    </a:ext>
                  </a:extLst>
                </a:gridCol>
                <a:gridCol w="1113001">
                  <a:extLst>
                    <a:ext uri="{9D8B030D-6E8A-4147-A177-3AD203B41FA5}">
                      <a16:colId xmlns:a16="http://schemas.microsoft.com/office/drawing/2014/main" val="4265329757"/>
                    </a:ext>
                  </a:extLst>
                </a:gridCol>
                <a:gridCol w="1099592">
                  <a:extLst>
                    <a:ext uri="{9D8B030D-6E8A-4147-A177-3AD203B41FA5}">
                      <a16:colId xmlns:a16="http://schemas.microsoft.com/office/drawing/2014/main" val="928537303"/>
                    </a:ext>
                  </a:extLst>
                </a:gridCol>
              </a:tblGrid>
              <a:tr h="2115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 Partos Vaginales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 Partos Cesáreas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27261"/>
                  </a:ext>
                </a:extLst>
              </a:tr>
              <a:tr h="21159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Vaginales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Cesáreas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94601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59.18%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40.82%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201514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63.41%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36.59%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927674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71.88%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655669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Abril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66.67%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33.33%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89549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72.50%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353857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76.74%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543143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89.74%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075814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Agosto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338451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Septiembre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28.21%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586380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Octubre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86.05%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685553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Noviembre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92.86%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697603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Diciembre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93.18%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975875"/>
                  </a:ext>
                </a:extLst>
              </a:tr>
              <a:tr h="211596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77.32%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9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037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75541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Partos Vaginales y Cesáreas, Enero a Diciembre 2022</a:t>
            </a:r>
            <a:endParaRPr lang="es-SV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CEEF417-395B-DF22-6BF3-3FBCF6A215C3}"/>
              </a:ext>
            </a:extLst>
          </p:cNvPr>
          <p:cNvSpPr txBox="1"/>
          <p:nvPr/>
        </p:nvSpPr>
        <p:spPr>
          <a:xfrm>
            <a:off x="1115616" y="1628800"/>
            <a:ext cx="4572000" cy="1148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MX" sz="1200" b="1" dirty="0">
                <a:solidFill>
                  <a:prstClr val="black"/>
                </a:solidFill>
                <a:latin typeface="Calibri"/>
              </a:rPr>
              <a:t>Partos Vaginales, es menor que lo programado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MX" sz="1200" b="1" dirty="0">
                <a:solidFill>
                  <a:prstClr val="black"/>
                </a:solidFill>
                <a:latin typeface="Calibri"/>
              </a:rPr>
              <a:t>Partos por cesáreas es mas alta que lo programado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55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686867" y="625475"/>
            <a:ext cx="706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Producción de Consulta Externa, Enero a Diciembre 2022</a:t>
            </a:r>
            <a:endParaRPr lang="es-S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1490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39552" y="1268760"/>
            <a:ext cx="7560840" cy="3364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/>
              <a:t>Consulta  Medicina General: se cumplido lo programado en el año 2022. 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/>
              <a:t>Especialidades Medicas:  todas cumplieron , pero en obstetricia (19%) y pediatría (66%), se mantienen bajo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/>
              <a:t>Consulta de la Unidad de Emergencia: toda la consulta de especialidad y general vista en la emergencia, depende de muchos factores, pero observamos que todas han aumentado.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/>
              <a:t>L a consulta de Nutrición , en este año, aumento un 55% mas de lo programado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/>
              <a:t>Odontología: consulta por primera vez, ha disminuido un  28% según lo programado, para este año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es-MX" sz="1200" b="1" dirty="0"/>
              <a:t>Nefrología: con un 18% menos de lo programado en este año 2022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endParaRPr lang="es-MX" sz="1200" b="1" dirty="0"/>
          </a:p>
          <a:p>
            <a:pPr marL="228600" indent="-228600">
              <a:lnSpc>
                <a:spcPct val="200000"/>
              </a:lnSpc>
              <a:buAutoNum type="arabicPeriod"/>
            </a:pPr>
            <a:endParaRPr lang="es-SV" sz="1200" b="1" dirty="0"/>
          </a:p>
        </p:txBody>
      </p:sp>
    </p:spTree>
    <p:extLst>
      <p:ext uri="{BB962C8B-B14F-4D97-AF65-F5344CB8AC3E}">
        <p14:creationId xmlns:p14="http://schemas.microsoft.com/office/powerpoint/2010/main" val="95337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71600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Egresos Hospitalarios, Enero a Diciembre 2022</a:t>
            </a:r>
            <a:endParaRPr lang="es-S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E202FDB-8CBD-910E-8EA0-135ED4026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29704"/>
              </p:ext>
            </p:extLst>
          </p:nvPr>
        </p:nvGraphicFramePr>
        <p:xfrm>
          <a:off x="251520" y="908720"/>
          <a:ext cx="8640967" cy="4326723"/>
        </p:xfrm>
        <a:graphic>
          <a:graphicData uri="http://schemas.openxmlformats.org/drawingml/2006/table">
            <a:tbl>
              <a:tblPr/>
              <a:tblGrid>
                <a:gridCol w="1239043">
                  <a:extLst>
                    <a:ext uri="{9D8B030D-6E8A-4147-A177-3AD203B41FA5}">
                      <a16:colId xmlns:a16="http://schemas.microsoft.com/office/drawing/2014/main" val="1150121786"/>
                    </a:ext>
                  </a:extLst>
                </a:gridCol>
                <a:gridCol w="366326">
                  <a:extLst>
                    <a:ext uri="{9D8B030D-6E8A-4147-A177-3AD203B41FA5}">
                      <a16:colId xmlns:a16="http://schemas.microsoft.com/office/drawing/2014/main" val="3912586001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2695282548"/>
                    </a:ext>
                  </a:extLst>
                </a:gridCol>
                <a:gridCol w="409422">
                  <a:extLst>
                    <a:ext uri="{9D8B030D-6E8A-4147-A177-3AD203B41FA5}">
                      <a16:colId xmlns:a16="http://schemas.microsoft.com/office/drawing/2014/main" val="521568381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2327459765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1541477082"/>
                    </a:ext>
                  </a:extLst>
                </a:gridCol>
                <a:gridCol w="409422">
                  <a:extLst>
                    <a:ext uri="{9D8B030D-6E8A-4147-A177-3AD203B41FA5}">
                      <a16:colId xmlns:a16="http://schemas.microsoft.com/office/drawing/2014/main" val="2819418664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1547713945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3338577688"/>
                    </a:ext>
                  </a:extLst>
                </a:gridCol>
                <a:gridCol w="409422">
                  <a:extLst>
                    <a:ext uri="{9D8B030D-6E8A-4147-A177-3AD203B41FA5}">
                      <a16:colId xmlns:a16="http://schemas.microsoft.com/office/drawing/2014/main" val="1078581750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2157687980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1129211125"/>
                    </a:ext>
                  </a:extLst>
                </a:gridCol>
                <a:gridCol w="409422">
                  <a:extLst>
                    <a:ext uri="{9D8B030D-6E8A-4147-A177-3AD203B41FA5}">
                      <a16:colId xmlns:a16="http://schemas.microsoft.com/office/drawing/2014/main" val="9157241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681205915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3916913994"/>
                    </a:ext>
                  </a:extLst>
                </a:gridCol>
                <a:gridCol w="409422">
                  <a:extLst>
                    <a:ext uri="{9D8B030D-6E8A-4147-A177-3AD203B41FA5}">
                      <a16:colId xmlns:a16="http://schemas.microsoft.com/office/drawing/2014/main" val="2587359798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798929639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797440515"/>
                    </a:ext>
                  </a:extLst>
                </a:gridCol>
                <a:gridCol w="409422">
                  <a:extLst>
                    <a:ext uri="{9D8B030D-6E8A-4147-A177-3AD203B41FA5}">
                      <a16:colId xmlns:a16="http://schemas.microsoft.com/office/drawing/2014/main" val="249154716"/>
                    </a:ext>
                  </a:extLst>
                </a:gridCol>
                <a:gridCol w="420196">
                  <a:extLst>
                    <a:ext uri="{9D8B030D-6E8A-4147-A177-3AD203B41FA5}">
                      <a16:colId xmlns:a16="http://schemas.microsoft.com/office/drawing/2014/main" val="2137369850"/>
                    </a:ext>
                  </a:extLst>
                </a:gridCol>
                <a:gridCol w="312454">
                  <a:extLst>
                    <a:ext uri="{9D8B030D-6E8A-4147-A177-3AD203B41FA5}">
                      <a16:colId xmlns:a16="http://schemas.microsoft.com/office/drawing/2014/main" val="3604791532"/>
                    </a:ext>
                  </a:extLst>
                </a:gridCol>
                <a:gridCol w="409422">
                  <a:extLst>
                    <a:ext uri="{9D8B030D-6E8A-4147-A177-3AD203B41FA5}">
                      <a16:colId xmlns:a16="http://schemas.microsoft.com/office/drawing/2014/main" val="506062180"/>
                    </a:ext>
                  </a:extLst>
                </a:gridCol>
              </a:tblGrid>
              <a:tr h="17275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Actividades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Enero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Febrero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Marzo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Octubre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Noviembre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Diciembre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42814"/>
                  </a:ext>
                </a:extLst>
              </a:tr>
              <a:tr h="25913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Prog.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Realiz.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%Cumpl.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056445"/>
                  </a:ext>
                </a:extLst>
              </a:tr>
              <a:tr h="17275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Servicios Finales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66000"/>
                  </a:ext>
                </a:extLst>
              </a:tr>
              <a:tr h="17275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Egresos Hospitalarios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699730"/>
                  </a:ext>
                </a:extLst>
              </a:tr>
              <a:tr h="12803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Especialidades Básicas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611158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069862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Ginecología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353598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Interna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1,547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945336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Obstetricia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1,318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1,054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532810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Pediatría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1,244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411715"/>
                  </a:ext>
                </a:extLst>
              </a:tr>
              <a:tr h="12803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Otros Egresos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228096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Emergencia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013808"/>
                  </a:ext>
                </a:extLst>
              </a:tr>
              <a:tr h="17275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305642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 vaginales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122%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725830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Partos por Cesáreas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032280"/>
                  </a:ext>
                </a:extLst>
              </a:tr>
              <a:tr h="17275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Cirugía Mayor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65265"/>
                  </a:ext>
                </a:extLst>
              </a:tr>
              <a:tr h="248871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Electivas para Hospitalización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164%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116%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21969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Electivas Ambulatorias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08833"/>
                  </a:ext>
                </a:extLst>
              </a:tr>
              <a:tr h="248871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Emergencia para Hospitalización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463183"/>
                  </a:ext>
                </a:extLst>
              </a:tr>
              <a:tr h="248871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Emergencia Ambulatoria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ND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66394"/>
                  </a:ext>
                </a:extLst>
              </a:tr>
              <a:tr h="172757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Medicina Critica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97353"/>
                  </a:ext>
                </a:extLst>
              </a:tr>
              <a:tr h="12803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Unidad de Máxima Urgencia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751845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Admisiones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182%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145%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167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119%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57882"/>
                  </a:ext>
                </a:extLst>
              </a:tr>
              <a:tr h="172757"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Transferencias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130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154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118%</a:t>
                      </a:r>
                    </a:p>
                  </a:txBody>
                  <a:tcPr marL="6355" marR="6355" marT="635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909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71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71600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Egresos Hospitalarios, Enero a Diciembre 2022</a:t>
            </a:r>
            <a:endParaRPr lang="es-S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83568" y="1452840"/>
            <a:ext cx="8352928" cy="2625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En general han disminuido todos los egresos, todos se han mantenido bajos y el que mas ha disminuido es pediatría y Ginecología con respecto a lo programado.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Partos: los partos vaginales y las cesáreas han disminuido en este año.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Cirugía:  las electivas para hospitalización, alcanzaron su meta,  y las electivas ambulatorias se aumentaron 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Máxima Urgencia: han aumentado  según lo programado para este año. 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81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8274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Producción de Servicios Intermedios, Enero a Diciembre 2022</a:t>
            </a:r>
            <a:endParaRPr lang="es-S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73566D6-D1D1-0E50-8299-50E13489F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628800"/>
            <a:ext cx="8784976" cy="341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5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8274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Producción de Servicios Intermedios, Enero a Diciembre 2022</a:t>
            </a:r>
            <a:endParaRPr lang="es-S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6752" y="-603448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512" y="1166843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Rx, Electrocardiograma, han alcanzado su meta programada y las USG, han disminuido en este  año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Fisioterapia: se ha aumentado su producción con respecto a lo programado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Recetas de Hospitalización y consulta, han aumentado para lo programado.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Trabajo social: el sistema no esta registrando la producción de este año 2022.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9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Producción de Laboratorio Clínico, Enero a Diciembre 2022</a:t>
            </a:r>
            <a:endParaRPr lang="es-S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AFF7D42-82AB-D18C-4895-699FCD1FF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79" y="764704"/>
            <a:ext cx="868264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1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Producción de Laboratorio Clínico, Enero a Diciembre 2022</a:t>
            </a:r>
            <a:endParaRPr lang="es-S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11560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Hematología: se ha aumentado según lo programado.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Inmunología: han aumentado todos.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Bacteriología: se mantienen las metas según lo programado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Parasitología: se ha mantenido la producción, solo los referidos han disminuido.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Bioquímica: hay un aumento, con respecto a lo programado.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Banco de Sangre: hay aumento en hospitalización y emergencia y disminución en referidos.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r>
              <a:rPr lang="es-MX" sz="1200" b="1" dirty="0">
                <a:solidFill>
                  <a:prstClr val="black"/>
                </a:solidFill>
              </a:rPr>
              <a:t>Urianalisis:  este año se han aumentado respecto a las metas. </a:t>
            </a: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200000"/>
              </a:lnSpc>
              <a:buFontTx/>
              <a:buAutoNum type="arabicPeriod"/>
            </a:pPr>
            <a:endParaRPr lang="es-MX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96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3547</Words>
  <Application>Microsoft Office PowerPoint</Application>
  <PresentationFormat>Presentación en pantalla (4:3)</PresentationFormat>
  <Paragraphs>1843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RIIS Jiquilisco</dc:title>
  <dc:creator>Dr. lemus Carcamo</dc:creator>
  <cp:lastModifiedBy>Sandra Elizabeth Bonilla Bonilla</cp:lastModifiedBy>
  <cp:revision>424</cp:revision>
  <dcterms:created xsi:type="dcterms:W3CDTF">2012-08-02T14:45:17Z</dcterms:created>
  <dcterms:modified xsi:type="dcterms:W3CDTF">2023-01-31T15:24:34Z</dcterms:modified>
</cp:coreProperties>
</file>