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0" r:id="rId22"/>
    <p:sldId id="282" r:id="rId23"/>
    <p:sldId id="276" r:id="rId24"/>
    <p:sldId id="277" r:id="rId25"/>
    <p:sldId id="278" r:id="rId26"/>
    <p:sldId id="279" r:id="rId27"/>
    <p:sldId id="281" r:id="rId28"/>
    <p:sldId id="283" r:id="rId29"/>
    <p:sldId id="284" r:id="rId30"/>
    <p:sldId id="285" r:id="rId31"/>
    <p:sldId id="286" r:id="rId32"/>
    <p:sldId id="287" r:id="rId33"/>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2F6D910-C529-4FF4-BD78-910ACDFB3B6E}" type="datetimeFigureOut">
              <a:rPr lang="es-SV" smtClean="0"/>
              <a:t>12/02/2021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3690104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2F6D910-C529-4FF4-BD78-910ACDFB3B6E}" type="datetimeFigureOut">
              <a:rPr lang="es-SV" smtClean="0"/>
              <a:t>12/02/2021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388636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2F6D910-C529-4FF4-BD78-910ACDFB3B6E}" type="datetimeFigureOut">
              <a:rPr lang="es-SV" smtClean="0"/>
              <a:t>12/02/2021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0835C162-7DB2-4034-B434-1CE58E7E4C03}" type="slidenum">
              <a:rPr lang="es-SV" smtClean="0"/>
              <a:t>‹Nº›</a:t>
            </a:fld>
            <a:endParaRPr lang="es-SV"/>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19612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2F6D910-C529-4FF4-BD78-910ACDFB3B6E}" type="datetimeFigureOut">
              <a:rPr lang="es-SV" smtClean="0"/>
              <a:t>12/02/2021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3987692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2F6D910-C529-4FF4-BD78-910ACDFB3B6E}" type="datetimeFigureOut">
              <a:rPr lang="es-SV" smtClean="0"/>
              <a:t>12/02/2021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0835C162-7DB2-4034-B434-1CE58E7E4C03}" type="slidenum">
              <a:rPr lang="es-SV" smtClean="0"/>
              <a:t>‹Nº›</a:t>
            </a:fld>
            <a:endParaRPr lang="es-SV"/>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01245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2F6D910-C529-4FF4-BD78-910ACDFB3B6E}" type="datetimeFigureOut">
              <a:rPr lang="es-SV" smtClean="0"/>
              <a:t>12/02/2021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208575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F6D910-C529-4FF4-BD78-910ACDFB3B6E}" type="datetimeFigureOut">
              <a:rPr lang="es-SV" smtClean="0"/>
              <a:t>12/02/2021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41036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F6D910-C529-4FF4-BD78-910ACDFB3B6E}" type="datetimeFigureOut">
              <a:rPr lang="es-SV" smtClean="0"/>
              <a:t>12/02/2021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111203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F6D910-C529-4FF4-BD78-910ACDFB3B6E}" type="datetimeFigureOut">
              <a:rPr lang="es-SV" smtClean="0"/>
              <a:t>12/02/2021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409773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2F6D910-C529-4FF4-BD78-910ACDFB3B6E}" type="datetimeFigureOut">
              <a:rPr lang="es-SV" smtClean="0"/>
              <a:t>12/02/2021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588515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2F6D910-C529-4FF4-BD78-910ACDFB3B6E}" type="datetimeFigureOut">
              <a:rPr lang="es-SV" smtClean="0"/>
              <a:t>12/02/2021</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4226174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2F6D910-C529-4FF4-BD78-910ACDFB3B6E}" type="datetimeFigureOut">
              <a:rPr lang="es-SV" smtClean="0"/>
              <a:t>12/02/2021</a:t>
            </a:fld>
            <a:endParaRPr lang="es-SV"/>
          </a:p>
        </p:txBody>
      </p:sp>
      <p:sp>
        <p:nvSpPr>
          <p:cNvPr id="8" name="Footer Placeholder 7"/>
          <p:cNvSpPr>
            <a:spLocks noGrp="1"/>
          </p:cNvSpPr>
          <p:nvPr>
            <p:ph type="ftr" sz="quarter" idx="11"/>
          </p:nvPr>
        </p:nvSpPr>
        <p:spPr/>
        <p:txBody>
          <a:bodyPr/>
          <a:lstStyle/>
          <a:p>
            <a:endParaRPr lang="es-SV"/>
          </a:p>
        </p:txBody>
      </p:sp>
      <p:sp>
        <p:nvSpPr>
          <p:cNvPr id="9" name="Slide Number Placeholder 8"/>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3548203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2F6D910-C529-4FF4-BD78-910ACDFB3B6E}" type="datetimeFigureOut">
              <a:rPr lang="es-SV" smtClean="0"/>
              <a:t>12/02/2021</a:t>
            </a:fld>
            <a:endParaRPr lang="es-SV"/>
          </a:p>
        </p:txBody>
      </p:sp>
      <p:sp>
        <p:nvSpPr>
          <p:cNvPr id="4" name="Footer Placeholder 3"/>
          <p:cNvSpPr>
            <a:spLocks noGrp="1"/>
          </p:cNvSpPr>
          <p:nvPr>
            <p:ph type="ftr" sz="quarter" idx="11"/>
          </p:nvPr>
        </p:nvSpPr>
        <p:spPr/>
        <p:txBody>
          <a:bodyPr/>
          <a:lstStyle/>
          <a:p>
            <a:endParaRPr lang="es-SV"/>
          </a:p>
        </p:txBody>
      </p:sp>
      <p:sp>
        <p:nvSpPr>
          <p:cNvPr id="5" name="Slide Number Placeholder 4"/>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2330591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6D910-C529-4FF4-BD78-910ACDFB3B6E}" type="datetimeFigureOut">
              <a:rPr lang="es-SV" smtClean="0"/>
              <a:t>12/02/2021</a:t>
            </a:fld>
            <a:endParaRPr lang="es-SV"/>
          </a:p>
        </p:txBody>
      </p:sp>
      <p:sp>
        <p:nvSpPr>
          <p:cNvPr id="3" name="Footer Placeholder 2"/>
          <p:cNvSpPr>
            <a:spLocks noGrp="1"/>
          </p:cNvSpPr>
          <p:nvPr>
            <p:ph type="ftr" sz="quarter" idx="11"/>
          </p:nvPr>
        </p:nvSpPr>
        <p:spPr/>
        <p:txBody>
          <a:bodyPr/>
          <a:lstStyle/>
          <a:p>
            <a:endParaRPr lang="es-SV"/>
          </a:p>
        </p:txBody>
      </p:sp>
      <p:sp>
        <p:nvSpPr>
          <p:cNvPr id="4" name="Slide Number Placeholder 3"/>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3154635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2F6D910-C529-4FF4-BD78-910ACDFB3B6E}" type="datetimeFigureOut">
              <a:rPr lang="es-SV" smtClean="0"/>
              <a:t>12/02/2021</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1724655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2F6D910-C529-4FF4-BD78-910ACDFB3B6E}" type="datetimeFigureOut">
              <a:rPr lang="es-SV" smtClean="0"/>
              <a:t>12/02/2021</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0835C162-7DB2-4034-B434-1CE58E7E4C03}" type="slidenum">
              <a:rPr lang="es-SV" smtClean="0"/>
              <a:t>‹Nº›</a:t>
            </a:fld>
            <a:endParaRPr lang="es-SV"/>
          </a:p>
        </p:txBody>
      </p:sp>
    </p:spTree>
    <p:extLst>
      <p:ext uri="{BB962C8B-B14F-4D97-AF65-F5344CB8AC3E}">
        <p14:creationId xmlns:p14="http://schemas.microsoft.com/office/powerpoint/2010/main" val="559497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F6D910-C529-4FF4-BD78-910ACDFB3B6E}" type="datetimeFigureOut">
              <a:rPr lang="es-SV" smtClean="0"/>
              <a:t>12/02/2021</a:t>
            </a:fld>
            <a:endParaRPr lang="es-SV"/>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SV"/>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835C162-7DB2-4034-B434-1CE58E7E4C03}" type="slidenum">
              <a:rPr lang="es-SV" smtClean="0"/>
              <a:t>‹Nº›</a:t>
            </a:fld>
            <a:endParaRPr lang="es-SV"/>
          </a:p>
        </p:txBody>
      </p:sp>
    </p:spTree>
    <p:extLst>
      <p:ext uri="{BB962C8B-B14F-4D97-AF65-F5344CB8AC3E}">
        <p14:creationId xmlns:p14="http://schemas.microsoft.com/office/powerpoint/2010/main" val="1964896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21455" y="318157"/>
            <a:ext cx="7766936" cy="1646302"/>
          </a:xfrm>
        </p:spPr>
        <p:txBody>
          <a:bodyPr/>
          <a:lstStyle/>
          <a:p>
            <a:r>
              <a:rPr lang="es-SV" dirty="0"/>
              <a:t>Planos de la fotografía</a:t>
            </a:r>
          </a:p>
        </p:txBody>
      </p:sp>
      <p:sp>
        <p:nvSpPr>
          <p:cNvPr id="3" name="Subtítulo 2"/>
          <p:cNvSpPr>
            <a:spLocks noGrp="1"/>
          </p:cNvSpPr>
          <p:nvPr>
            <p:ph type="subTitle" idx="1"/>
          </p:nvPr>
        </p:nvSpPr>
        <p:spPr>
          <a:xfrm>
            <a:off x="1803281" y="2067490"/>
            <a:ext cx="7766936" cy="1096899"/>
          </a:xfrm>
        </p:spPr>
        <p:txBody>
          <a:bodyPr>
            <a:normAutofit/>
          </a:bodyPr>
          <a:lstStyle/>
          <a:p>
            <a:r>
              <a:rPr lang="es-SV" sz="2800" dirty="0"/>
              <a:t>Cómo hacer una fotografía funcional</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179" y="2768599"/>
            <a:ext cx="5306632" cy="3537755"/>
          </a:xfrm>
          <a:prstGeom prst="rect">
            <a:avLst/>
          </a:prstGeom>
          <a:ln>
            <a:noFill/>
          </a:ln>
          <a:effectLst>
            <a:softEdge rad="112500"/>
          </a:effectLst>
        </p:spPr>
      </p:pic>
    </p:spTree>
    <p:extLst>
      <p:ext uri="{BB962C8B-B14F-4D97-AF65-F5344CB8AC3E}">
        <p14:creationId xmlns:p14="http://schemas.microsoft.com/office/powerpoint/2010/main" val="3989623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0297" y="862886"/>
            <a:ext cx="7490741" cy="4993828"/>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668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84163" y="1356575"/>
            <a:ext cx="8596668" cy="1320800"/>
          </a:xfrm>
        </p:spPr>
        <p:txBody>
          <a:bodyPr/>
          <a:lstStyle/>
          <a:p>
            <a:r>
              <a:rPr lang="es-SV" dirty="0"/>
              <a:t>Plano Medio</a:t>
            </a:r>
          </a:p>
        </p:txBody>
      </p:sp>
      <p:sp>
        <p:nvSpPr>
          <p:cNvPr id="3" name="Marcador de contenido 2"/>
          <p:cNvSpPr>
            <a:spLocks noGrp="1"/>
          </p:cNvSpPr>
          <p:nvPr>
            <p:ph idx="1"/>
          </p:nvPr>
        </p:nvSpPr>
        <p:spPr>
          <a:xfrm>
            <a:off x="2506134" y="2163651"/>
            <a:ext cx="6470440" cy="3684527"/>
          </a:xfrm>
        </p:spPr>
        <p:txBody>
          <a:bodyPr/>
          <a:lstStyle/>
          <a:p>
            <a:pPr marL="0" indent="0">
              <a:buNone/>
            </a:pPr>
            <a:r>
              <a:rPr lang="es-SV" sz="2800" dirty="0"/>
              <a:t>Este plano se divide en tres:</a:t>
            </a:r>
          </a:p>
          <a:p>
            <a:pPr marL="514350" indent="-514350">
              <a:buFont typeface="+mj-lt"/>
              <a:buAutoNum type="arabicPeriod"/>
            </a:pPr>
            <a:r>
              <a:rPr lang="es-SV" sz="2800" dirty="0"/>
              <a:t>Plano medio largo: En este se corta al sujeto por la cadera</a:t>
            </a:r>
          </a:p>
          <a:p>
            <a:pPr marL="514350" indent="-514350">
              <a:buFont typeface="+mj-lt"/>
              <a:buAutoNum type="arabicPeriod"/>
            </a:pPr>
            <a:r>
              <a:rPr lang="es-SV" sz="2800" dirty="0"/>
              <a:t>Plano medio: Es el que corta al sujeto por la cintura</a:t>
            </a:r>
          </a:p>
          <a:p>
            <a:pPr marL="514350" indent="-514350">
              <a:buFont typeface="+mj-lt"/>
              <a:buAutoNum type="arabicPeriod"/>
            </a:pPr>
            <a:r>
              <a:rPr lang="es-SV" sz="2800" dirty="0"/>
              <a:t>Plano medio corto: El que corta al sujeto por debajo del pecho</a:t>
            </a:r>
          </a:p>
          <a:p>
            <a:pPr marL="0" indent="0">
              <a:buNone/>
            </a:pPr>
            <a:endParaRPr lang="es-SV" dirty="0"/>
          </a:p>
          <a:p>
            <a:endParaRPr lang="es-SV" dirty="0"/>
          </a:p>
        </p:txBody>
      </p:sp>
    </p:spTree>
    <p:extLst>
      <p:ext uri="{BB962C8B-B14F-4D97-AF65-F5344CB8AC3E}">
        <p14:creationId xmlns:p14="http://schemas.microsoft.com/office/powerpoint/2010/main" val="3293192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a:t>1)</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4496" y="914400"/>
            <a:ext cx="7382344" cy="492156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09608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a:t>2)</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3748" y="901522"/>
            <a:ext cx="7483839" cy="503173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3558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a:t>3)</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1276" y="1133341"/>
            <a:ext cx="7668783" cy="4749804"/>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60371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25831" y="1564068"/>
            <a:ext cx="8596668" cy="1320800"/>
          </a:xfrm>
        </p:spPr>
        <p:txBody>
          <a:bodyPr/>
          <a:lstStyle/>
          <a:p>
            <a:r>
              <a:rPr lang="es-SV" dirty="0"/>
              <a:t>Primer Plano</a:t>
            </a:r>
          </a:p>
        </p:txBody>
      </p:sp>
      <p:sp>
        <p:nvSpPr>
          <p:cNvPr id="3" name="Marcador de contenido 2"/>
          <p:cNvSpPr>
            <a:spLocks noGrp="1"/>
          </p:cNvSpPr>
          <p:nvPr>
            <p:ph idx="1"/>
          </p:nvPr>
        </p:nvSpPr>
        <p:spPr>
          <a:xfrm>
            <a:off x="2853863" y="2678807"/>
            <a:ext cx="5762103" cy="3311041"/>
          </a:xfrm>
        </p:spPr>
        <p:txBody>
          <a:bodyPr/>
          <a:lstStyle/>
          <a:p>
            <a:pPr marL="0" indent="0">
              <a:buNone/>
            </a:pPr>
            <a:r>
              <a:rPr lang="es-SV" sz="2800" dirty="0"/>
              <a:t>El encuadre de este plano se hace desde la cabeza hasta la parte baja de los hombros. Este plano centra el interés </a:t>
            </a:r>
            <a:r>
              <a:rPr lang="es-SV" sz="2800" dirty="0" smtClean="0"/>
              <a:t>sobre el sujeto </a:t>
            </a:r>
            <a:r>
              <a:rPr lang="es-SV" sz="2800" dirty="0" smtClean="0"/>
              <a:t>u objeto </a:t>
            </a:r>
            <a:r>
              <a:rPr lang="es-SV" sz="2800" dirty="0" smtClean="0"/>
              <a:t>como </a:t>
            </a:r>
            <a:r>
              <a:rPr lang="es-SV" sz="2800" dirty="0"/>
              <a:t>ningún otro.</a:t>
            </a:r>
          </a:p>
          <a:p>
            <a:pPr marL="0" indent="0">
              <a:buNone/>
            </a:pPr>
            <a:endParaRPr lang="es-SV" dirty="0"/>
          </a:p>
        </p:txBody>
      </p:sp>
    </p:spTree>
    <p:extLst>
      <p:ext uri="{BB962C8B-B14F-4D97-AF65-F5344CB8AC3E}">
        <p14:creationId xmlns:p14="http://schemas.microsoft.com/office/powerpoint/2010/main" val="46287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6115" y="862884"/>
            <a:ext cx="6539106" cy="511474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9614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79740" y="1498242"/>
            <a:ext cx="8596668" cy="1320800"/>
          </a:xfrm>
        </p:spPr>
        <p:txBody>
          <a:bodyPr/>
          <a:lstStyle/>
          <a:p>
            <a:r>
              <a:rPr lang="es-SV" dirty="0"/>
              <a:t>Plano Detalle</a:t>
            </a:r>
          </a:p>
        </p:txBody>
      </p:sp>
      <p:sp>
        <p:nvSpPr>
          <p:cNvPr id="3" name="Marcador de contenido 2"/>
          <p:cNvSpPr>
            <a:spLocks noGrp="1"/>
          </p:cNvSpPr>
          <p:nvPr>
            <p:ph idx="1"/>
          </p:nvPr>
        </p:nvSpPr>
        <p:spPr>
          <a:xfrm>
            <a:off x="2737952" y="2548585"/>
            <a:ext cx="5671951" cy="2924675"/>
          </a:xfrm>
        </p:spPr>
        <p:txBody>
          <a:bodyPr>
            <a:noAutofit/>
          </a:bodyPr>
          <a:lstStyle/>
          <a:p>
            <a:pPr marL="0" indent="0">
              <a:buNone/>
            </a:pPr>
            <a:r>
              <a:rPr lang="es-SV" sz="2800" dirty="0"/>
              <a:t>Este plano abarca todo lo que sea más cerrado que el primerísimo primer plano. Ayuda a mostrar textura y pequeñas cosas que podemos pasar desapercibidas a simple vista, centrándose en un aspecto concreto para resaltarlo.</a:t>
            </a:r>
          </a:p>
        </p:txBody>
      </p:sp>
    </p:spTree>
    <p:extLst>
      <p:ext uri="{BB962C8B-B14F-4D97-AF65-F5344CB8AC3E}">
        <p14:creationId xmlns:p14="http://schemas.microsoft.com/office/powerpoint/2010/main" val="3126500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0747" y="1043189"/>
            <a:ext cx="7169842" cy="477989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58666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64466" y="1500189"/>
            <a:ext cx="8596668" cy="1320800"/>
          </a:xfrm>
        </p:spPr>
        <p:txBody>
          <a:bodyPr/>
          <a:lstStyle/>
          <a:p>
            <a:r>
              <a:rPr lang="es-SV" dirty="0"/>
              <a:t>Plano Cenital </a:t>
            </a:r>
          </a:p>
        </p:txBody>
      </p:sp>
      <p:sp>
        <p:nvSpPr>
          <p:cNvPr id="3" name="Marcador de contenido 2"/>
          <p:cNvSpPr>
            <a:spLocks noGrp="1"/>
          </p:cNvSpPr>
          <p:nvPr>
            <p:ph idx="1"/>
          </p:nvPr>
        </p:nvSpPr>
        <p:spPr>
          <a:xfrm>
            <a:off x="3162956" y="2678806"/>
            <a:ext cx="5118159" cy="3594376"/>
          </a:xfrm>
        </p:spPr>
        <p:txBody>
          <a:bodyPr>
            <a:normAutofit/>
          </a:bodyPr>
          <a:lstStyle/>
          <a:p>
            <a:pPr marL="0" indent="0">
              <a:buNone/>
            </a:pPr>
            <a:r>
              <a:rPr lang="es-SV" sz="2800" dirty="0"/>
              <a:t>En este plano, la cámara se sitúa completamente por encima del personaje, en un ángulo </a:t>
            </a:r>
            <a:r>
              <a:rPr lang="es-SV" sz="2800" dirty="0" smtClean="0"/>
              <a:t>perpendicular</a:t>
            </a:r>
            <a:r>
              <a:rPr lang="es-SV" sz="2800" dirty="0"/>
              <a:t>, </a:t>
            </a:r>
            <a:r>
              <a:rPr lang="es-SV" sz="2800" dirty="0" smtClean="0"/>
              <a:t>cercano </a:t>
            </a:r>
            <a:r>
              <a:rPr lang="es-SV" sz="2800" dirty="0"/>
              <a:t>o de 90°.</a:t>
            </a:r>
          </a:p>
        </p:txBody>
      </p:sp>
    </p:spTree>
    <p:extLst>
      <p:ext uri="{BB962C8B-B14F-4D97-AF65-F5344CB8AC3E}">
        <p14:creationId xmlns:p14="http://schemas.microsoft.com/office/powerpoint/2010/main" val="4057752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SV" sz="4400" dirty="0"/>
              <a:t>Lo básico en la fotografía</a:t>
            </a:r>
          </a:p>
        </p:txBody>
      </p:sp>
      <p:sp>
        <p:nvSpPr>
          <p:cNvPr id="3" name="Marcador de contenido 2"/>
          <p:cNvSpPr>
            <a:spLocks noGrp="1"/>
          </p:cNvSpPr>
          <p:nvPr>
            <p:ph idx="1"/>
          </p:nvPr>
        </p:nvSpPr>
        <p:spPr>
          <a:xfrm>
            <a:off x="677334" y="1696949"/>
            <a:ext cx="8724243" cy="4832639"/>
          </a:xfrm>
        </p:spPr>
        <p:txBody>
          <a:bodyPr>
            <a:normAutofit/>
          </a:bodyPr>
          <a:lstStyle/>
          <a:p>
            <a:pPr marL="0" indent="0">
              <a:buNone/>
            </a:pPr>
            <a:r>
              <a:rPr lang="es-SV" sz="2000" dirty="0"/>
              <a:t>Normalmente, cuando hacemos una fotografía solemos colocar la cámara o el celular enfocados en una dirección plana horizontal, apretamos el botón de disparo y tenemos nuestra imagen deseada. Listo, así sin más. </a:t>
            </a:r>
          </a:p>
          <a:p>
            <a:pPr marL="0" indent="0">
              <a:buNone/>
            </a:pPr>
            <a:r>
              <a:rPr lang="es-SV" sz="2000" dirty="0"/>
              <a:t>Si bien esta manera resulta la forma más convencional para hacer una fotografía, muchas veces no nos transmite todo el potencial sensorial que una imagen puede tener, es decir, se convierte en una foto llana y aburrida para nuestra experiencia visual al apreciar solo tomas de este tipo.</a:t>
            </a:r>
          </a:p>
          <a:p>
            <a:pPr marL="0" indent="0">
              <a:buNone/>
            </a:pPr>
            <a:r>
              <a:rPr lang="es-SV" sz="2000" dirty="0"/>
              <a:t>Por ello, antes de tomar las fotos debemos de tomarnos un tiempo para pensar en los planos, ya que estos juegan un rol fundamental en la experiencia visual al momento de enfocarnos en una imagen, y obtener nuestra fotografía. No siempre hay que quedarnos en ese plano horizontal eterno, hay que cambiar ángulos, hay que apreciar el hecho de ver una acción desde puntos diferentes.</a:t>
            </a:r>
          </a:p>
        </p:txBody>
      </p:sp>
    </p:spTree>
    <p:extLst>
      <p:ext uri="{BB962C8B-B14F-4D97-AF65-F5344CB8AC3E}">
        <p14:creationId xmlns:p14="http://schemas.microsoft.com/office/powerpoint/2010/main" val="137422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3814" y="1017432"/>
            <a:ext cx="7343708" cy="489580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28567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5374" y="1433848"/>
            <a:ext cx="8596668" cy="1320800"/>
          </a:xfrm>
        </p:spPr>
        <p:txBody>
          <a:bodyPr/>
          <a:lstStyle/>
          <a:p>
            <a:r>
              <a:rPr lang="es-ES" dirty="0"/>
              <a:t>Plano Nadir</a:t>
            </a:r>
            <a:endParaRPr lang="es-SV" dirty="0"/>
          </a:p>
        </p:txBody>
      </p:sp>
      <p:sp>
        <p:nvSpPr>
          <p:cNvPr id="3" name="Marcador de contenido 2"/>
          <p:cNvSpPr>
            <a:spLocks noGrp="1"/>
          </p:cNvSpPr>
          <p:nvPr>
            <p:ph idx="1"/>
          </p:nvPr>
        </p:nvSpPr>
        <p:spPr>
          <a:xfrm>
            <a:off x="2918258" y="3065172"/>
            <a:ext cx="5234069" cy="2749639"/>
          </a:xfrm>
        </p:spPr>
        <p:txBody>
          <a:bodyPr>
            <a:normAutofit/>
          </a:bodyPr>
          <a:lstStyle/>
          <a:p>
            <a:pPr marL="0" indent="0">
              <a:buNone/>
            </a:pPr>
            <a:r>
              <a:rPr lang="es-SV" sz="2800" dirty="0" smtClean="0"/>
              <a:t>Lo opuesto al cenital. En </a:t>
            </a:r>
            <a:r>
              <a:rPr lang="es-SV" sz="2800" dirty="0"/>
              <a:t>este plano, la cámara se sitúa completamente por debajo del personaje u objeto, en un ángulo perpendicular al suelo.</a:t>
            </a:r>
          </a:p>
        </p:txBody>
      </p:sp>
    </p:spTree>
    <p:extLst>
      <p:ext uri="{BB962C8B-B14F-4D97-AF65-F5344CB8AC3E}">
        <p14:creationId xmlns:p14="http://schemas.microsoft.com/office/powerpoint/2010/main" val="3972887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0806" y="1011217"/>
            <a:ext cx="4069724" cy="4786144"/>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14076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25830" y="1536879"/>
            <a:ext cx="8596668" cy="1320800"/>
          </a:xfrm>
        </p:spPr>
        <p:txBody>
          <a:bodyPr/>
          <a:lstStyle/>
          <a:p>
            <a:r>
              <a:rPr lang="es-SV" dirty="0"/>
              <a:t>Plano Picado</a:t>
            </a:r>
          </a:p>
        </p:txBody>
      </p:sp>
      <p:sp>
        <p:nvSpPr>
          <p:cNvPr id="3" name="Marcador de contenido 2"/>
          <p:cNvSpPr>
            <a:spLocks noGrp="1"/>
          </p:cNvSpPr>
          <p:nvPr>
            <p:ph idx="1"/>
          </p:nvPr>
        </p:nvSpPr>
        <p:spPr>
          <a:xfrm>
            <a:off x="3137200" y="2548586"/>
            <a:ext cx="4924975" cy="3800438"/>
          </a:xfrm>
        </p:spPr>
        <p:txBody>
          <a:bodyPr>
            <a:normAutofit/>
          </a:bodyPr>
          <a:lstStyle/>
          <a:p>
            <a:pPr marL="0" indent="0">
              <a:buNone/>
            </a:pPr>
            <a:r>
              <a:rPr lang="es-SV" sz="2800" dirty="0"/>
              <a:t>Muy parecido al cenital, pero en este plano la cámara se sitúa por encima del objeto o sujeto mostrado, de manera que éste se ve desde arriba, no importando si es una perspectiva diagonal, es decir, ángulos agudos.</a:t>
            </a:r>
          </a:p>
        </p:txBody>
      </p:sp>
    </p:spTree>
    <p:extLst>
      <p:ext uri="{BB962C8B-B14F-4D97-AF65-F5344CB8AC3E}">
        <p14:creationId xmlns:p14="http://schemas.microsoft.com/office/powerpoint/2010/main" val="637963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3509" y="1081826"/>
            <a:ext cx="7264317" cy="4842878"/>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63084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7042" y="1742941"/>
            <a:ext cx="8596668" cy="1320800"/>
          </a:xfrm>
        </p:spPr>
        <p:txBody>
          <a:bodyPr/>
          <a:lstStyle/>
          <a:p>
            <a:r>
              <a:rPr lang="es-ES" dirty="0"/>
              <a:t>Plano Contrapicado</a:t>
            </a:r>
            <a:endParaRPr lang="es-SV" dirty="0"/>
          </a:p>
        </p:txBody>
      </p:sp>
      <p:sp>
        <p:nvSpPr>
          <p:cNvPr id="5" name="Marcador de contenido 4"/>
          <p:cNvSpPr>
            <a:spLocks noGrp="1"/>
          </p:cNvSpPr>
          <p:nvPr>
            <p:ph idx="1"/>
          </p:nvPr>
        </p:nvSpPr>
        <p:spPr>
          <a:xfrm>
            <a:off x="2995531" y="3296991"/>
            <a:ext cx="4718914" cy="3298162"/>
          </a:xfrm>
        </p:spPr>
        <p:txBody>
          <a:bodyPr>
            <a:normAutofit/>
          </a:bodyPr>
          <a:lstStyle/>
          <a:p>
            <a:pPr marL="0" indent="0">
              <a:buNone/>
            </a:pPr>
            <a:r>
              <a:rPr lang="es-ES" sz="2800" dirty="0"/>
              <a:t>Es básicamente lo mismo que el picado, pero de abajo hacia arriba. </a:t>
            </a:r>
            <a:endParaRPr lang="es-SV" sz="2800" dirty="0"/>
          </a:p>
        </p:txBody>
      </p:sp>
    </p:spTree>
    <p:extLst>
      <p:ext uri="{BB962C8B-B14F-4D97-AF65-F5344CB8AC3E}">
        <p14:creationId xmlns:p14="http://schemas.microsoft.com/office/powerpoint/2010/main" val="138303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26542" y="914400"/>
            <a:ext cx="7498252" cy="499883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29624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65221" y="1356574"/>
            <a:ext cx="8596668" cy="1320800"/>
          </a:xfrm>
        </p:spPr>
        <p:txBody>
          <a:bodyPr/>
          <a:lstStyle/>
          <a:p>
            <a:r>
              <a:rPr lang="es-ES" dirty="0"/>
              <a:t>Plano Holandés</a:t>
            </a:r>
            <a:endParaRPr lang="es-SV" dirty="0"/>
          </a:p>
        </p:txBody>
      </p:sp>
      <p:sp>
        <p:nvSpPr>
          <p:cNvPr id="3" name="Marcador de contenido 2"/>
          <p:cNvSpPr>
            <a:spLocks noGrp="1"/>
          </p:cNvSpPr>
          <p:nvPr>
            <p:ph idx="1"/>
          </p:nvPr>
        </p:nvSpPr>
        <p:spPr>
          <a:xfrm>
            <a:off x="2840986" y="2421229"/>
            <a:ext cx="4976491" cy="3890590"/>
          </a:xfrm>
        </p:spPr>
        <p:txBody>
          <a:bodyPr>
            <a:normAutofit fontScale="92500" lnSpcReduction="10000"/>
          </a:bodyPr>
          <a:lstStyle/>
          <a:p>
            <a:pPr marL="0" indent="0">
              <a:buNone/>
            </a:pPr>
            <a:r>
              <a:rPr lang="es-SV" sz="2800" dirty="0"/>
              <a:t>El plano holandés consiste en olvidar la teoría de la regla del horizonte, que normalmente recomienda mantener un horizonte recto, para inclinar éste significativamente a través de un giro intencionado en tu cámara. Muy usado en publicidad de redes sociales.</a:t>
            </a:r>
          </a:p>
        </p:txBody>
      </p:sp>
    </p:spTree>
    <p:extLst>
      <p:ext uri="{BB962C8B-B14F-4D97-AF65-F5344CB8AC3E}">
        <p14:creationId xmlns:p14="http://schemas.microsoft.com/office/powerpoint/2010/main" val="2626331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4849" y="1081827"/>
            <a:ext cx="7321637" cy="4881092"/>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3825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a:t> Aspectos a tomar en cuenta</a:t>
            </a:r>
          </a:p>
        </p:txBody>
      </p:sp>
      <p:sp>
        <p:nvSpPr>
          <p:cNvPr id="3" name="Marcador de contenido 2"/>
          <p:cNvSpPr>
            <a:spLocks noGrp="1"/>
          </p:cNvSpPr>
          <p:nvPr>
            <p:ph idx="1"/>
          </p:nvPr>
        </p:nvSpPr>
        <p:spPr>
          <a:xfrm>
            <a:off x="1155316" y="1270000"/>
            <a:ext cx="8596668" cy="3880773"/>
          </a:xfrm>
        </p:spPr>
        <p:txBody>
          <a:bodyPr>
            <a:normAutofit/>
          </a:bodyPr>
          <a:lstStyle/>
          <a:p>
            <a:r>
              <a:rPr lang="es-SV" sz="2800" dirty="0"/>
              <a:t>Tratar siempre de que las capturas no distorsionen o corten el sujeto u objeto de interés al momento de tomar nuestras fotografías</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544" y="2927798"/>
            <a:ext cx="5396248" cy="3597498"/>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40240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SV" sz="4400" dirty="0"/>
              <a:t>Tipos de Planos</a:t>
            </a:r>
          </a:p>
        </p:txBody>
      </p:sp>
      <p:sp>
        <p:nvSpPr>
          <p:cNvPr id="4" name="Título 1"/>
          <p:cNvSpPr txBox="1">
            <a:spLocks/>
          </p:cNvSpPr>
          <p:nvPr/>
        </p:nvSpPr>
        <p:spPr>
          <a:xfrm>
            <a:off x="2300072" y="19304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dirty="0"/>
              <a:t>Gran Plano General o Panorámico </a:t>
            </a:r>
          </a:p>
        </p:txBody>
      </p:sp>
      <p:sp>
        <p:nvSpPr>
          <p:cNvPr id="5" name="CuadroTexto 4"/>
          <p:cNvSpPr txBox="1"/>
          <p:nvPr/>
        </p:nvSpPr>
        <p:spPr>
          <a:xfrm>
            <a:off x="2627291" y="2993623"/>
            <a:ext cx="6877317" cy="2677656"/>
          </a:xfrm>
          <a:prstGeom prst="rect">
            <a:avLst/>
          </a:prstGeom>
          <a:noFill/>
        </p:spPr>
        <p:txBody>
          <a:bodyPr wrap="square" rtlCol="0">
            <a:spAutoFit/>
          </a:bodyPr>
          <a:lstStyle/>
          <a:p>
            <a:r>
              <a:rPr lang="es-SV" sz="2800" dirty="0"/>
              <a:t>Sirve para mostrar el espacio donde nos encontramos, y lo que, o a quién se pretende fotografiar. Por lo general los personajes no son reconocibles y nos da una visión muy amplia del lugar donde se van a desarrollar los hechos.</a:t>
            </a:r>
          </a:p>
        </p:txBody>
      </p:sp>
    </p:spTree>
    <p:extLst>
      <p:ext uri="{BB962C8B-B14F-4D97-AF65-F5344CB8AC3E}">
        <p14:creationId xmlns:p14="http://schemas.microsoft.com/office/powerpoint/2010/main" val="2950178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sp>
        <p:nvSpPr>
          <p:cNvPr id="3" name="Marcador de contenido 2"/>
          <p:cNvSpPr>
            <a:spLocks noGrp="1"/>
          </p:cNvSpPr>
          <p:nvPr>
            <p:ph idx="1"/>
          </p:nvPr>
        </p:nvSpPr>
        <p:spPr>
          <a:xfrm>
            <a:off x="677334" y="609600"/>
            <a:ext cx="8596668" cy="3880773"/>
          </a:xfrm>
        </p:spPr>
        <p:txBody>
          <a:bodyPr>
            <a:normAutofit/>
          </a:bodyPr>
          <a:lstStyle/>
          <a:p>
            <a:r>
              <a:rPr lang="es-SV" sz="2800" dirty="0"/>
              <a:t>Evitar involucrarse de cualquier manera en la fotografía enfocada en un sujeto u objeto, a menos que sea una “</a:t>
            </a:r>
            <a:r>
              <a:rPr lang="es-SV" sz="2800" i="1" dirty="0" err="1"/>
              <a:t>selfie</a:t>
            </a:r>
            <a:r>
              <a:rPr lang="es-SV" sz="2800" i="1" dirty="0"/>
              <a:t>”</a:t>
            </a:r>
            <a:r>
              <a:rPr lang="es-SV" sz="2800" dirty="0"/>
              <a:t> </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1439" y="2227688"/>
            <a:ext cx="6388458" cy="4258972"/>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22623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sp>
        <p:nvSpPr>
          <p:cNvPr id="3" name="Marcador de contenido 2"/>
          <p:cNvSpPr>
            <a:spLocks noGrp="1"/>
          </p:cNvSpPr>
          <p:nvPr>
            <p:ph idx="1"/>
          </p:nvPr>
        </p:nvSpPr>
        <p:spPr>
          <a:xfrm>
            <a:off x="677334" y="357546"/>
            <a:ext cx="8596668" cy="3880773"/>
          </a:xfrm>
        </p:spPr>
        <p:txBody>
          <a:bodyPr>
            <a:normAutofit/>
          </a:bodyPr>
          <a:lstStyle/>
          <a:p>
            <a:r>
              <a:rPr lang="es-SV" sz="2800" dirty="0"/>
              <a:t>Al momento de editar y cortar una fotografía de un sujeto, evitar hacer esos cortes específicamente en las articulaciones, sino entre ellas, con el propósito de que la imagen no de una lectura como que faltara una pierna o una mano. </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0387" y="2756079"/>
            <a:ext cx="5673143" cy="378209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94830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SV" dirty="0"/>
              <a:t>Muchas gracias por su atención!!!</a:t>
            </a:r>
          </a:p>
        </p:txBody>
      </p:sp>
      <p:pic>
        <p:nvPicPr>
          <p:cNvPr id="9" name="Marcador de contenid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0919" y="1738649"/>
            <a:ext cx="6689498" cy="4457924"/>
          </a:xfrm>
          <a:prstGeom prst="rect">
            <a:avLst/>
          </a:prstGeom>
          <a:ln>
            <a:noFill/>
          </a:ln>
          <a:effectLst>
            <a:softEdge rad="112500"/>
          </a:effectLst>
        </p:spPr>
      </p:pic>
    </p:spTree>
    <p:extLst>
      <p:ext uri="{BB962C8B-B14F-4D97-AF65-F5344CB8AC3E}">
        <p14:creationId xmlns:p14="http://schemas.microsoft.com/office/powerpoint/2010/main" val="1671035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9451" y="815661"/>
            <a:ext cx="7912434" cy="527604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25531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9013" y="1356576"/>
            <a:ext cx="8596668" cy="1320800"/>
          </a:xfrm>
        </p:spPr>
        <p:txBody>
          <a:bodyPr/>
          <a:lstStyle/>
          <a:p>
            <a:r>
              <a:rPr lang="es-SV" dirty="0"/>
              <a:t>Plano General</a:t>
            </a:r>
          </a:p>
        </p:txBody>
      </p:sp>
      <p:sp>
        <p:nvSpPr>
          <p:cNvPr id="3" name="Marcador de contenido 2"/>
          <p:cNvSpPr>
            <a:spLocks noGrp="1"/>
          </p:cNvSpPr>
          <p:nvPr>
            <p:ph idx="1"/>
          </p:nvPr>
        </p:nvSpPr>
        <p:spPr>
          <a:xfrm>
            <a:off x="2776589" y="2677376"/>
            <a:ext cx="6277258" cy="2591715"/>
          </a:xfrm>
        </p:spPr>
        <p:txBody>
          <a:bodyPr>
            <a:normAutofit lnSpcReduction="10000"/>
          </a:bodyPr>
          <a:lstStyle/>
          <a:p>
            <a:pPr marL="0" indent="0">
              <a:buNone/>
            </a:pPr>
            <a:r>
              <a:rPr lang="es-SV" sz="2800" dirty="0"/>
              <a:t>En este plano, el sujeto ocupa el centro de atención de la imagen, sin quitarle importancia al entorno. Este se puede decir que abarca todo el escenario y en él, los personajes son reconocibles</a:t>
            </a:r>
          </a:p>
        </p:txBody>
      </p:sp>
    </p:spTree>
    <p:extLst>
      <p:ext uri="{BB962C8B-B14F-4D97-AF65-F5344CB8AC3E}">
        <p14:creationId xmlns:p14="http://schemas.microsoft.com/office/powerpoint/2010/main" val="4265115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4886" y="841419"/>
            <a:ext cx="7701564" cy="513437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6719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8557" y="1343696"/>
            <a:ext cx="8596668" cy="1320800"/>
          </a:xfrm>
        </p:spPr>
        <p:txBody>
          <a:bodyPr/>
          <a:lstStyle/>
          <a:p>
            <a:r>
              <a:rPr lang="es-SV" dirty="0"/>
              <a:t>Plano Entero</a:t>
            </a:r>
          </a:p>
        </p:txBody>
      </p:sp>
      <p:sp>
        <p:nvSpPr>
          <p:cNvPr id="3" name="Marcador de contenido 2"/>
          <p:cNvSpPr>
            <a:spLocks noGrp="1"/>
          </p:cNvSpPr>
          <p:nvPr>
            <p:ph idx="1"/>
          </p:nvPr>
        </p:nvSpPr>
        <p:spPr>
          <a:xfrm>
            <a:off x="2737953" y="2434108"/>
            <a:ext cx="6354531" cy="2860281"/>
          </a:xfrm>
        </p:spPr>
        <p:txBody>
          <a:bodyPr>
            <a:normAutofit/>
          </a:bodyPr>
          <a:lstStyle/>
          <a:p>
            <a:pPr marL="0" indent="0">
              <a:buNone/>
            </a:pPr>
            <a:r>
              <a:rPr lang="es-SV" sz="2800" dirty="0"/>
              <a:t>Este plano abarca el sujeto de los pies a la cabeza. Es el comienzo de una fotografía más personal. </a:t>
            </a:r>
          </a:p>
        </p:txBody>
      </p:sp>
    </p:spTree>
    <p:extLst>
      <p:ext uri="{BB962C8B-B14F-4D97-AF65-F5344CB8AC3E}">
        <p14:creationId xmlns:p14="http://schemas.microsoft.com/office/powerpoint/2010/main" val="299343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1525" y="927279"/>
            <a:ext cx="7448286" cy="495836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08424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64465" y="1124755"/>
            <a:ext cx="8596668" cy="1320800"/>
          </a:xfrm>
        </p:spPr>
        <p:txBody>
          <a:bodyPr/>
          <a:lstStyle/>
          <a:p>
            <a:r>
              <a:rPr lang="es-SV" dirty="0"/>
              <a:t>Plano Americano</a:t>
            </a:r>
          </a:p>
        </p:txBody>
      </p:sp>
      <p:sp>
        <p:nvSpPr>
          <p:cNvPr id="3" name="Marcador de contenido 2"/>
          <p:cNvSpPr>
            <a:spLocks noGrp="1"/>
          </p:cNvSpPr>
          <p:nvPr>
            <p:ph idx="1"/>
          </p:nvPr>
        </p:nvSpPr>
        <p:spPr>
          <a:xfrm>
            <a:off x="2712197" y="2240922"/>
            <a:ext cx="6406046" cy="3155323"/>
          </a:xfrm>
        </p:spPr>
        <p:txBody>
          <a:bodyPr>
            <a:normAutofit/>
          </a:bodyPr>
          <a:lstStyle/>
          <a:p>
            <a:pPr marL="0" indent="0">
              <a:buNone/>
            </a:pPr>
            <a:r>
              <a:rPr lang="es-SV" sz="2800" dirty="0"/>
              <a:t>El plano corta las piernas de los personajes sobre las rodillas. Se llama plano americano ya que se utilizaba mucho en las películas del género “Western”, en donde este permitía ver los revólveres en la cintura de los vaqueros.</a:t>
            </a:r>
          </a:p>
        </p:txBody>
      </p:sp>
    </p:spTree>
    <p:extLst>
      <p:ext uri="{BB962C8B-B14F-4D97-AF65-F5344CB8AC3E}">
        <p14:creationId xmlns:p14="http://schemas.microsoft.com/office/powerpoint/2010/main" val="3365507027"/>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581</TotalTime>
  <Words>690</Words>
  <Application>Microsoft Office PowerPoint</Application>
  <PresentationFormat>Panorámica</PresentationFormat>
  <Paragraphs>42</Paragraphs>
  <Slides>32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32</vt:i4>
      </vt:variant>
    </vt:vector>
  </HeadingPairs>
  <TitlesOfParts>
    <vt:vector size="36" baseType="lpstr">
      <vt:lpstr>Arial</vt:lpstr>
      <vt:lpstr>Trebuchet MS</vt:lpstr>
      <vt:lpstr>Wingdings 3</vt:lpstr>
      <vt:lpstr>Faceta</vt:lpstr>
      <vt:lpstr>Planos de la fotografía</vt:lpstr>
      <vt:lpstr>Lo básico en la fotografía</vt:lpstr>
      <vt:lpstr>Tipos de Planos</vt:lpstr>
      <vt:lpstr>Presentación de PowerPoint</vt:lpstr>
      <vt:lpstr>Plano General</vt:lpstr>
      <vt:lpstr>Presentación de PowerPoint</vt:lpstr>
      <vt:lpstr>Plano Entero</vt:lpstr>
      <vt:lpstr>Presentación de PowerPoint</vt:lpstr>
      <vt:lpstr>Plano Americano</vt:lpstr>
      <vt:lpstr>Presentación de PowerPoint</vt:lpstr>
      <vt:lpstr>Plano Medio</vt:lpstr>
      <vt:lpstr>1)</vt:lpstr>
      <vt:lpstr>2)</vt:lpstr>
      <vt:lpstr>3)</vt:lpstr>
      <vt:lpstr>Primer Plano</vt:lpstr>
      <vt:lpstr>Presentación de PowerPoint</vt:lpstr>
      <vt:lpstr>Plano Detalle</vt:lpstr>
      <vt:lpstr>Presentación de PowerPoint</vt:lpstr>
      <vt:lpstr>Plano Cenital </vt:lpstr>
      <vt:lpstr>Presentación de PowerPoint</vt:lpstr>
      <vt:lpstr>Plano Nadir</vt:lpstr>
      <vt:lpstr>Presentación de PowerPoint</vt:lpstr>
      <vt:lpstr>Plano Picado</vt:lpstr>
      <vt:lpstr>Presentación de PowerPoint</vt:lpstr>
      <vt:lpstr>Plano Contrapicado</vt:lpstr>
      <vt:lpstr>Presentación de PowerPoint</vt:lpstr>
      <vt:lpstr>Plano Holandés</vt:lpstr>
      <vt:lpstr>Presentación de PowerPoint</vt:lpstr>
      <vt:lpstr> Aspectos a tomar en cuenta</vt:lpstr>
      <vt:lpstr>Presentación de PowerPoint</vt:lpstr>
      <vt:lpstr>Presentación de PowerPoint</vt:lpstr>
      <vt:lpstr>Muchas gracias por su atención!!!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c:title>
  <dc:creator>Diego Ayala</dc:creator>
  <cp:lastModifiedBy>Diego Ayala</cp:lastModifiedBy>
  <cp:revision>33</cp:revision>
  <dcterms:created xsi:type="dcterms:W3CDTF">2021-02-10T15:51:39Z</dcterms:created>
  <dcterms:modified xsi:type="dcterms:W3CDTF">2021-02-12T19:41:04Z</dcterms:modified>
</cp:coreProperties>
</file>