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3"/>
  </p:notesMasterIdLst>
  <p:sldIdLst>
    <p:sldId id="261" r:id="rId5"/>
    <p:sldId id="283" r:id="rId6"/>
    <p:sldId id="319" r:id="rId7"/>
    <p:sldId id="263" r:id="rId8"/>
    <p:sldId id="321" r:id="rId9"/>
    <p:sldId id="262" r:id="rId10"/>
    <p:sldId id="322" r:id="rId11"/>
    <p:sldId id="294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pperplate Gothic Bold" panose="020E0705020206020404" pitchFamily="34" charset="0"/>
      <p:regular r:id="rId20"/>
    </p:embeddedFont>
    <p:embeddedFont>
      <p:font typeface="Eras Demi ITC" panose="020B0805030504020804" pitchFamily="34" charset="0"/>
      <p:regular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ge Italic" panose="03070502040507070304" pitchFamily="66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3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Ref idx="1001">
        <a:schemeClr val="bg2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-670460" y="-629325"/>
            <a:ext cx="9837107" cy="6681013"/>
            <a:chOff x="-670460" y="-629325"/>
            <a:chExt cx="9837107" cy="6681013"/>
          </a:xfrm>
        </p:grpSpPr>
        <p:sp>
          <p:nvSpPr>
            <p:cNvPr id="52" name="Google Shape;52;p5"/>
            <p:cNvSpPr/>
            <p:nvPr/>
          </p:nvSpPr>
          <p:spPr>
            <a:xfrm>
              <a:off x="-585510" y="2858478"/>
              <a:ext cx="1386690" cy="1384722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0"/>
                  </a:moveTo>
                  <a:lnTo>
                    <a:pt x="1" y="7206"/>
                  </a:lnTo>
                  <a:cubicBezTo>
                    <a:pt x="8840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251" y="10375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71420" y="4241125"/>
              <a:ext cx="1382694" cy="1382694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0" y="1"/>
                  </a:moveTo>
                  <a:cubicBezTo>
                    <a:pt x="0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14377" y="15979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785921" y="-11"/>
              <a:ext cx="1380726" cy="138275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rgbClr val="A6B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5"/>
            <p:cNvGrpSpPr/>
            <p:nvPr/>
          </p:nvGrpSpPr>
          <p:grpSpPr>
            <a:xfrm>
              <a:off x="6120282" y="4547988"/>
              <a:ext cx="3000832" cy="1503700"/>
              <a:chOff x="1273107" y="4689913"/>
              <a:chExt cx="3000832" cy="1503700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2772438" y="4689913"/>
                <a:ext cx="1501501" cy="15037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51" extrusionOk="0">
                    <a:moveTo>
                      <a:pt x="0" y="0"/>
                    </a:moveTo>
                    <a:lnTo>
                      <a:pt x="0" y="7239"/>
                    </a:lnTo>
                    <a:cubicBezTo>
                      <a:pt x="8840" y="7239"/>
                      <a:pt x="16012" y="14410"/>
                      <a:pt x="16012" y="23250"/>
                    </a:cubicBezTo>
                    <a:lnTo>
                      <a:pt x="23217" y="23250"/>
                    </a:lnTo>
                    <a:cubicBezTo>
                      <a:pt x="23217" y="10441"/>
                      <a:pt x="12809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1273107" y="4689913"/>
                <a:ext cx="1499432" cy="1499367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23184" y="0"/>
                    </a:moveTo>
                    <a:cubicBezTo>
                      <a:pt x="10375" y="0"/>
                      <a:pt x="1" y="10441"/>
                      <a:pt x="1" y="23183"/>
                    </a:cubicBezTo>
                    <a:lnTo>
                      <a:pt x="7206" y="23183"/>
                    </a:lnTo>
                    <a:cubicBezTo>
                      <a:pt x="7206" y="14410"/>
                      <a:pt x="14378" y="7239"/>
                      <a:pt x="23184" y="7239"/>
                    </a:cubicBezTo>
                    <a:lnTo>
                      <a:pt x="2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-670460" y="-629325"/>
              <a:ext cx="2767365" cy="2337658"/>
              <a:chOff x="-670460" y="-629325"/>
              <a:chExt cx="2767365" cy="2337658"/>
            </a:xfrm>
          </p:grpSpPr>
          <p:sp>
            <p:nvSpPr>
              <p:cNvPr id="59" name="Google Shape;59;p5"/>
              <p:cNvSpPr/>
              <p:nvPr/>
            </p:nvSpPr>
            <p:spPr>
              <a:xfrm flipH="1">
                <a:off x="-670460" y="323611"/>
                <a:ext cx="1384662" cy="1384722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18" extrusionOk="0">
                    <a:moveTo>
                      <a:pt x="0" y="1"/>
                    </a:moveTo>
                    <a:lnTo>
                      <a:pt x="0" y="7206"/>
                    </a:lnTo>
                    <a:cubicBezTo>
                      <a:pt x="8840" y="7206"/>
                      <a:pt x="16011" y="14378"/>
                      <a:pt x="16011" y="23217"/>
                    </a:cubicBezTo>
                    <a:lnTo>
                      <a:pt x="23217" y="23217"/>
                    </a:lnTo>
                    <a:cubicBezTo>
                      <a:pt x="23183" y="10408"/>
                      <a:pt x="12809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flipH="1">
                <a:off x="714151" y="-629325"/>
                <a:ext cx="1382753" cy="1382694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1" y="1"/>
                    </a:moveTo>
                    <a:cubicBezTo>
                      <a:pt x="1" y="12777"/>
                      <a:pt x="10442" y="23184"/>
                      <a:pt x="23184" y="23184"/>
                    </a:cubicBezTo>
                    <a:lnTo>
                      <a:pt x="23184" y="15979"/>
                    </a:lnTo>
                    <a:cubicBezTo>
                      <a:pt x="14378" y="15979"/>
                      <a:pt x="7173" y="8807"/>
                      <a:pt x="7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154400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2"/>
          </p:nvPr>
        </p:nvSpPr>
        <p:spPr>
          <a:xfrm>
            <a:off x="5013305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71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– Junio 2022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99475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Abril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Mayo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Junio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54,820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8,267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29,155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22,720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33,627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83,975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24996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Abril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Mayo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Junio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$1,034,885.16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$1,414,139.52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$1,486,881.49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$3,935,906.17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$1,346,266.57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$1,828,026.99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$1,879,970.63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$5,054,264.18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$2,381,151.73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$3,242,166.51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$3,366,852.12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$8,990,170.35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884517" y="1639821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82374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Abril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Mayo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Junio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15,001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3,013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22,720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33,627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tx1"/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800" b="0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2022</a:t>
            </a:r>
            <a:endParaRPr kumimoji="0" lang="es-SV" sz="2800" b="0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54232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Abril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Mayo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b="1" i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Handlee"/>
                        </a:rPr>
                        <a:t>Junio</a:t>
                      </a:r>
                      <a:endParaRPr lang="es-SV" sz="1800" b="1" i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$798,803.13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$1,142,308.24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$1,308,348.65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$3,249,460.01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$1,256,246.84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$2,046,036.34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$1,935,757.68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$5,238,040.86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$326,101.76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$53,821.93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$122,745.79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$502,669.48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$2,381,151.73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$3,242,166.51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$3,366,852.12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$8,990,170.35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  <p:extLst>
      <p:ext uri="{BB962C8B-B14F-4D97-AF65-F5344CB8AC3E}">
        <p14:creationId xmlns:p14="http://schemas.microsoft.com/office/powerpoint/2010/main" val="3576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22923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Abril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Mayo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Junio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11,977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44,065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10,743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39,910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22,720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27,628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33,627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83,975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</a:t>
            </a: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 – Junio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07165"/>
              </p:ext>
            </p:extLst>
          </p:nvPr>
        </p:nvGraphicFramePr>
        <p:xfrm>
          <a:off x="1151299" y="1785579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Abril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Mayo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Junio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$1,289,345.81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$1,764,607.52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$1,813,416.85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$4,867,370.18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$1,091,805.91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$1,477,558.99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$1,553,435.27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$4,122,800.17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$2,381,151.72</a:t>
                      </a:r>
                      <a:endParaRPr lang="es-SV" sz="16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$3,242,166.51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$3,366,852.12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$8,990,170.35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29431" y="1385469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CAF17-CB17-4F13-93C9-14BCB7FAD2AB}">
  <ds:schemaRefs>
    <ds:schemaRef ds:uri="02fad9af-e782-421a-89d7-139f61189aac"/>
    <ds:schemaRef ds:uri="bca9f946-ac77-4d42-8976-3a961ded1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258</Words>
  <Application>Microsoft Office PowerPoint</Application>
  <PresentationFormat>Presentación en pantalla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Rage Italic</vt:lpstr>
      <vt:lpstr>Bahnschrift</vt:lpstr>
      <vt:lpstr>Calibri</vt:lpstr>
      <vt:lpstr>Handlee</vt:lpstr>
      <vt:lpstr>Proxima Nova</vt:lpstr>
      <vt:lpstr>Copperplate Gothic Bold</vt:lpstr>
      <vt:lpstr>Eras Demi ITC</vt:lpstr>
      <vt:lpstr>Arial</vt:lpstr>
      <vt:lpstr>Roboto</vt:lpstr>
      <vt:lpstr>Roboto Condensed</vt:lpstr>
      <vt:lpstr>Crital Business Plan by Slidesgo</vt:lpstr>
      <vt:lpstr>Estadísticas Relevantes</vt:lpstr>
      <vt:lpstr>Presentación de PowerPoint</vt:lpstr>
      <vt:lpstr>Presentación de PowerPoint</vt:lpstr>
      <vt:lpstr>PROBLEM</vt:lpstr>
      <vt:lpstr>PROBLEM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DeLeon</cp:lastModifiedBy>
  <cp:revision>5</cp:revision>
  <dcterms:modified xsi:type="dcterms:W3CDTF">2022-08-11T17:41:03Z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