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charts/chart12.xml" ContentType="application/vnd.openxmlformats-officedocument.drawingml.chart+xml"/>
  <Override PartName="/ppt/theme/themeOverride5.xml" ContentType="application/vnd.openxmlformats-officedocument.themeOverride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6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7.xml" ContentType="application/vnd.openxmlformats-officedocument.drawingml.chartshapes+xml"/>
  <Override PartName="/ppt/charts/chart20.xml" ContentType="application/vnd.openxmlformats-officedocument.drawingml.chart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72"/>
  </p:notesMasterIdLst>
  <p:handoutMasterIdLst>
    <p:handoutMasterId r:id="rId73"/>
  </p:handoutMasterIdLst>
  <p:sldIdLst>
    <p:sldId id="543" r:id="rId5"/>
    <p:sldId id="494" r:id="rId6"/>
    <p:sldId id="495" r:id="rId7"/>
    <p:sldId id="532" r:id="rId8"/>
    <p:sldId id="533" r:id="rId9"/>
    <p:sldId id="547" r:id="rId10"/>
    <p:sldId id="559" r:id="rId11"/>
    <p:sldId id="560" r:id="rId12"/>
    <p:sldId id="550" r:id="rId13"/>
    <p:sldId id="463" r:id="rId14"/>
    <p:sldId id="376" r:id="rId15"/>
    <p:sldId id="337" r:id="rId16"/>
    <p:sldId id="453" r:id="rId17"/>
    <p:sldId id="536" r:id="rId18"/>
    <p:sldId id="331" r:id="rId19"/>
    <p:sldId id="377" r:id="rId20"/>
    <p:sldId id="346" r:id="rId21"/>
    <p:sldId id="481" r:id="rId22"/>
    <p:sldId id="537" r:id="rId23"/>
    <p:sldId id="314" r:id="rId24"/>
    <p:sldId id="437" r:id="rId25"/>
    <p:sldId id="347" r:id="rId26"/>
    <p:sldId id="493" r:id="rId27"/>
    <p:sldId id="561" r:id="rId28"/>
    <p:sldId id="492" r:id="rId29"/>
    <p:sldId id="435" r:id="rId30"/>
    <p:sldId id="474" r:id="rId31"/>
    <p:sldId id="570" r:id="rId32"/>
    <p:sldId id="571" r:id="rId33"/>
    <p:sldId id="572" r:id="rId34"/>
    <p:sldId id="575" r:id="rId35"/>
    <p:sldId id="375" r:id="rId36"/>
    <p:sldId id="348" r:id="rId37"/>
    <p:sldId id="576" r:id="rId38"/>
    <p:sldId id="577" r:id="rId39"/>
    <p:sldId id="578" r:id="rId40"/>
    <p:sldId id="581" r:id="rId41"/>
    <p:sldId id="374" r:id="rId42"/>
    <p:sldId id="349" r:id="rId43"/>
    <p:sldId id="467" r:id="rId44"/>
    <p:sldId id="567" r:id="rId45"/>
    <p:sldId id="568" r:id="rId46"/>
    <p:sldId id="461" r:id="rId47"/>
    <p:sldId id="308" r:id="rId48"/>
    <p:sldId id="582" r:id="rId49"/>
    <p:sldId id="583" r:id="rId50"/>
    <p:sldId id="584" r:id="rId51"/>
    <p:sldId id="585" r:id="rId52"/>
    <p:sldId id="589" r:id="rId53"/>
    <p:sldId id="587" r:id="rId54"/>
    <p:sldId id="588" r:id="rId55"/>
    <p:sldId id="545" r:id="rId56"/>
    <p:sldId id="499" r:id="rId57"/>
    <p:sldId id="451" r:id="rId58"/>
    <p:sldId id="500" r:id="rId59"/>
    <p:sldId id="449" r:id="rId60"/>
    <p:sldId id="501" r:id="rId61"/>
    <p:sldId id="503" r:id="rId62"/>
    <p:sldId id="590" r:id="rId63"/>
    <p:sldId id="479" r:id="rId64"/>
    <p:sldId id="591" r:id="rId65"/>
    <p:sldId id="554" r:id="rId66"/>
    <p:sldId id="502" r:id="rId67"/>
    <p:sldId id="485" r:id="rId68"/>
    <p:sldId id="343" r:id="rId69"/>
    <p:sldId id="538" r:id="rId70"/>
    <p:sldId id="521" r:id="rId71"/>
  </p:sldIdLst>
  <p:sldSz cx="9144000" cy="6858000" type="screen4x3"/>
  <p:notesSz cx="7010400" cy="9223375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75B3"/>
    <a:srgbClr val="FFFFFF"/>
    <a:srgbClr val="A0BF61"/>
    <a:srgbClr val="C3D69B"/>
    <a:srgbClr val="DDDDDD"/>
    <a:srgbClr val="F7F7F7"/>
    <a:srgbClr val="717171"/>
    <a:srgbClr val="F0F0F0"/>
    <a:srgbClr val="FBFAF7"/>
    <a:srgbClr val="F6F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559" autoAdjust="0"/>
    <p:restoredTop sz="94660"/>
  </p:normalViewPr>
  <p:slideViewPr>
    <p:cSldViewPr>
      <p:cViewPr varScale="1">
        <p:scale>
          <a:sx n="60" d="100"/>
          <a:sy n="60" d="100"/>
        </p:scale>
        <p:origin x="1584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141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insa%20Mario%20Martinez\2015\POA_2014\GFC_GFI_PROGR_VRS_EJEC_2014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INSA%20Jorge%20Echegoyen\2014\POA%202014\POA%204%20Trimestre\Gr&#225;ficas%204T%20POA%202014.xlsx" TargetMode="External"/><Relationship Id="rId1" Type="http://schemas.openxmlformats.org/officeDocument/2006/relationships/themeOverride" Target="../theme/themeOverride4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INSA%20Jorge%20Echegoyen\2014\POA%202014\POA%204%20Trimestre\Gr&#225;ficas%204T%20POA%202014.xlsx" TargetMode="External"/><Relationship Id="rId1" Type="http://schemas.openxmlformats.org/officeDocument/2006/relationships/themeOverride" Target="../theme/themeOverride5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upe_jorge\AppData\Local\Temp\notes9ADF17\GFC_GFI_PROGR_VRS_EJEC_2014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pe_jorge\AppData\Local\Temp\notes9ADF17\GFC_GFI_PROGR_VRS_EJEC_2014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INSA%20Jorge%20Echegoyen\2014\POA%202014\POA%204%20Trimestre\GFC_GFI_PROGR_VRS_EJEC_201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pe_jorge\AppData\Local\Temp\notes9ADF17\GFC_GFI_PROGR_VRS_EJEC_2014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upe_jorge\AppData\Local\Temp\notes9ADF17\GFC_GFI_PROGR_VRS_EJEC_2014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pe_jorge\AppData\Local\Temp\notes9ADF17\GFC_GFI_PROGR_VRS_EJEC_2014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insa%20Mario%20Martinez\2015\POA_2014\GFC_GFI_PROGR_VRS_EJEC_201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insa%20Mario%20Martinez\2015\POA_2014\GFC_GFI_PROGR_VRS_EJEC_2014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Libro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NSA%20Jorge%20Echegoyen\2014\POA%202014\POA%204%20Trimestre\Gr&#225;ficas%204T%20POA%20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NSA%20Jorge%20Echegoyen\2014\POA%202014\POA%204%20Trimestre\Gr&#225;ficas%204T%20POA%202014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Libro1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INSA%20Jorge%20Echegoyen\2014\POA%202014\POA%204%20Trimestre\Gr&#225;ficas%204T%20POA%202014.xlsx" TargetMode="External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INSA%20Jorge%20Echegoyen\2014\POA%202014\POA%204%20Trimestre\Gr&#225;ficas%204T%20POA%202014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36207088101319E-2"/>
          <c:y val="2.7186489512861144E-2"/>
          <c:w val="0.68348443324370556"/>
          <c:h val="0.91035699980703899"/>
        </c:manualLayout>
      </c:layout>
      <c:lineChart>
        <c:grouping val="standard"/>
        <c:varyColors val="0"/>
        <c:ser>
          <c:idx val="0"/>
          <c:order val="0"/>
          <c:tx>
            <c:strRef>
              <c:f>'Participantes + PATI'!$C$5</c:f>
              <c:strCache>
                <c:ptCount val="1"/>
                <c:pt idx="0">
                  <c:v>Formación a Trabajadores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square"/>
            <c:size val="8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12700">
                <a:solidFill>
                  <a:schemeClr val="l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'Participantes + PATI'!$D$4:$G$4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'Participantes + PATI'!$D$5:$G$5</c:f>
              <c:numCache>
                <c:formatCode>General</c:formatCode>
                <c:ptCount val="4"/>
                <c:pt idx="0">
                  <c:v>187</c:v>
                </c:pt>
                <c:pt idx="1">
                  <c:v>124</c:v>
                </c:pt>
                <c:pt idx="2">
                  <c:v>167</c:v>
                </c:pt>
                <c:pt idx="3">
                  <c:v>158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'Participantes + PATI'!$C$6</c:f>
              <c:strCache>
                <c:ptCount val="1"/>
                <c:pt idx="0">
                  <c:v>Formación a Población Desempleada, en Condiciones de Vulnerabilidad y Jóvenes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square"/>
            <c:size val="8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12700">
                <a:solidFill>
                  <a:schemeClr val="l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'Participantes + PATI'!$D$4:$G$4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'Participantes + PATI'!$D$6:$G$6</c:f>
              <c:numCache>
                <c:formatCode>General</c:formatCode>
                <c:ptCount val="4"/>
                <c:pt idx="0">
                  <c:v>76</c:v>
                </c:pt>
                <c:pt idx="1">
                  <c:v>82</c:v>
                </c:pt>
                <c:pt idx="2">
                  <c:v>114</c:v>
                </c:pt>
                <c:pt idx="3">
                  <c:v>115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'Participantes + PATI'!$C$7</c:f>
              <c:strCache>
                <c:ptCount val="1"/>
                <c:pt idx="0">
                  <c:v>PATI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square"/>
            <c:size val="8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12700">
                <a:solidFill>
                  <a:schemeClr val="l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'Participantes + PATI'!$D$4:$G$4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'Participantes + PATI'!$D$7:$G$7</c:f>
              <c:numCache>
                <c:formatCode>General</c:formatCode>
                <c:ptCount val="4"/>
                <c:pt idx="0">
                  <c:v>14</c:v>
                </c:pt>
                <c:pt idx="1">
                  <c:v>24</c:v>
                </c:pt>
                <c:pt idx="2">
                  <c:v>18</c:v>
                </c:pt>
                <c:pt idx="3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1430048"/>
        <c:axId val="241498000"/>
      </c:lineChart>
      <c:catAx>
        <c:axId val="24143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41498000"/>
        <c:crosses val="autoZero"/>
        <c:auto val="1"/>
        <c:lblAlgn val="ctr"/>
        <c:lblOffset val="100"/>
        <c:noMultiLvlLbl val="0"/>
      </c:catAx>
      <c:valAx>
        <c:axId val="24149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41430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983639444885189"/>
          <c:y val="0.18715714357019914"/>
          <c:w val="0.21166339895820041"/>
          <c:h val="0.712592320660023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es-SV" dirty="0"/>
              <a:t>PERSONAS</a:t>
            </a:r>
            <a:r>
              <a:rPr lang="es-SV" baseline="0" dirty="0"/>
              <a:t> CAPACITADAS</a:t>
            </a:r>
            <a:endParaRPr lang="es-SV" dirty="0"/>
          </a:p>
          <a:p>
            <a:pPr>
              <a:lnSpc>
                <a:spcPct val="80000"/>
              </a:lnSpc>
              <a:defRPr/>
            </a:pPr>
            <a:r>
              <a:rPr lang="es-SV" dirty="0"/>
              <a:t>Programación</a:t>
            </a:r>
            <a:r>
              <a:rPr lang="es-SV" baseline="0" dirty="0"/>
              <a:t> trimestral </a:t>
            </a:r>
            <a:r>
              <a:rPr lang="es-SV" baseline="0" dirty="0" err="1"/>
              <a:t>vrs</a:t>
            </a:r>
            <a:r>
              <a:rPr lang="es-SV" baseline="0" dirty="0"/>
              <a:t>. Ejecución</a:t>
            </a:r>
            <a:endParaRPr lang="es-SV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3715320760730683E-2"/>
          <c:y val="0.10290126493881632"/>
          <c:w val="0.90038252812330144"/>
          <c:h val="0.747973349281537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SB!$A$4</c:f>
              <c:strCache>
                <c:ptCount val="1"/>
                <c:pt idx="0">
                  <c:v>PROGRAMADO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spc="-11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SB!$B$3:$F$3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SB!$B$4:$F$4</c:f>
              <c:numCache>
                <c:formatCode>#,##0</c:formatCode>
                <c:ptCount val="5"/>
                <c:pt idx="0">
                  <c:v>1020</c:v>
                </c:pt>
                <c:pt idx="1">
                  <c:v>1910</c:v>
                </c:pt>
                <c:pt idx="2">
                  <c:v>1990</c:v>
                </c:pt>
                <c:pt idx="3">
                  <c:v>1450</c:v>
                </c:pt>
                <c:pt idx="4">
                  <c:v>6370</c:v>
                </c:pt>
              </c:numCache>
            </c:numRef>
          </c:val>
        </c:ser>
        <c:ser>
          <c:idx val="1"/>
          <c:order val="1"/>
          <c:tx>
            <c:strRef>
              <c:f>SB!$A$5</c:f>
              <c:strCache>
                <c:ptCount val="1"/>
                <c:pt idx="0">
                  <c:v>EJECUTADO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spc="-11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SB!$B$3:$F$3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SB!$B$5:$F$5</c:f>
              <c:numCache>
                <c:formatCode>#,##0</c:formatCode>
                <c:ptCount val="5"/>
                <c:pt idx="0">
                  <c:v>985</c:v>
                </c:pt>
                <c:pt idx="1">
                  <c:v>1044</c:v>
                </c:pt>
                <c:pt idx="2">
                  <c:v>2128</c:v>
                </c:pt>
                <c:pt idx="3">
                  <c:v>2359</c:v>
                </c:pt>
                <c:pt idx="4">
                  <c:v>6516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0239264"/>
        <c:axId val="210239824"/>
      </c:barChart>
      <c:catAx>
        <c:axId val="210239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es-SV"/>
          </a:p>
        </c:txPr>
        <c:crossAx val="210239824"/>
        <c:crosses val="autoZero"/>
        <c:auto val="1"/>
        <c:lblAlgn val="ctr"/>
        <c:lblOffset val="100"/>
        <c:noMultiLvlLbl val="0"/>
      </c:catAx>
      <c:valAx>
        <c:axId val="210239824"/>
        <c:scaling>
          <c:orientation val="minMax"/>
          <c:max val="66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es-SV"/>
          </a:p>
        </c:txPr>
        <c:crossAx val="210239264"/>
        <c:crosses val="autoZero"/>
        <c:crossBetween val="between"/>
      </c:valAx>
      <c:spPr>
        <a:solidFill>
          <a:schemeClr val="accent5">
            <a:lumMod val="20000"/>
            <a:lumOff val="80000"/>
            <a:alpha val="50000"/>
          </a:schemeClr>
        </a:solidFill>
        <a:ln w="19050">
          <a:solidFill>
            <a:schemeClr val="tx1"/>
          </a:solidFill>
        </a:ln>
      </c:spPr>
    </c:plotArea>
    <c:legend>
      <c:legendPos val="b"/>
      <c:overlay val="0"/>
      <c:txPr>
        <a:bodyPr/>
        <a:lstStyle/>
        <a:p>
          <a:pPr>
            <a:defRPr sz="1600"/>
          </a:pPr>
          <a:endParaRPr lang="es-SV"/>
        </a:p>
      </c:txPr>
    </c:legend>
    <c:plotVisOnly val="1"/>
    <c:dispBlanksAs val="gap"/>
    <c:showDLblsOverMax val="0"/>
  </c:chart>
  <c:spPr>
    <a:solidFill>
      <a:schemeClr val="tx2">
        <a:lumMod val="60000"/>
        <a:lumOff val="40000"/>
        <a:alpha val="50000"/>
      </a:schemeClr>
    </a:solidFill>
    <a:ln w="19050">
      <a:solidFill>
        <a:schemeClr val="tx1"/>
      </a:solidFill>
    </a:ln>
  </c:sp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SV" sz="1800" dirty="0"/>
              <a:t>PERSONAS CAPACITADAS </a:t>
            </a:r>
          </a:p>
        </c:rich>
      </c:tx>
      <c:layout>
        <c:manualLayout>
          <c:xMode val="edge"/>
          <c:yMode val="edge"/>
          <c:x val="0.37387227679845625"/>
          <c:y val="2.314814814814814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79646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8064A2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s-SV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'CFPSB Esc2'!$C$7:$C$9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META 2014</c:v>
                </c:pt>
              </c:strCache>
            </c:strRef>
          </c:cat>
          <c:val>
            <c:numRef>
              <c:f>'CFPSB Esc2'!$D$7:$D$9</c:f>
              <c:numCache>
                <c:formatCode>#,##0</c:formatCode>
                <c:ptCount val="3"/>
                <c:pt idx="0">
                  <c:v>5978</c:v>
                </c:pt>
                <c:pt idx="1">
                  <c:v>6516</c:v>
                </c:pt>
                <c:pt idx="2">
                  <c:v>6370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0242064"/>
        <c:axId val="210242624"/>
      </c:barChart>
      <c:catAx>
        <c:axId val="21024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SV"/>
          </a:p>
        </c:txPr>
        <c:crossAx val="210242624"/>
        <c:crosses val="autoZero"/>
        <c:auto val="1"/>
        <c:lblAlgn val="ctr"/>
        <c:lblOffset val="100"/>
        <c:noMultiLvlLbl val="0"/>
      </c:catAx>
      <c:valAx>
        <c:axId val="21024262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/>
            </a:pPr>
            <a:endParaRPr lang="es-SV"/>
          </a:p>
        </c:txPr>
        <c:crossAx val="210242064"/>
        <c:crosses val="autoZero"/>
        <c:crossBetween val="between"/>
      </c:valAx>
      <c:spPr>
        <a:solidFill>
          <a:srgbClr val="9BBB59">
            <a:lumMod val="40000"/>
            <a:lumOff val="60000"/>
          </a:srgbClr>
        </a:solidFill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9BBB59">
        <a:lumMod val="60000"/>
        <a:lumOff val="40000"/>
      </a:srgbClr>
    </a:solidFill>
    <a:ln>
      <a:solidFill>
        <a:sysClr val="windowText" lastClr="000000"/>
      </a:solidFill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INVERSIÓN</a:t>
            </a:r>
            <a:r>
              <a:rPr lang="en-US" sz="1800" baseline="0" dirty="0"/>
              <a:t> (Miles US$)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79646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8064A2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s-SV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'CFPSB Esc2'!$C$24:$C$26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META 2014</c:v>
                </c:pt>
              </c:strCache>
            </c:strRef>
          </c:cat>
          <c:val>
            <c:numRef>
              <c:f>'CFPSB Esc2'!$D$24:$D$26</c:f>
              <c:numCache>
                <c:formatCode>General</c:formatCode>
                <c:ptCount val="3"/>
                <c:pt idx="0">
                  <c:v>474</c:v>
                </c:pt>
                <c:pt idx="1">
                  <c:v>946.7</c:v>
                </c:pt>
                <c:pt idx="2" formatCode="#,##0.00">
                  <c:v>1421.78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0286000"/>
        <c:axId val="210286560"/>
      </c:barChart>
      <c:catAx>
        <c:axId val="210286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SV"/>
          </a:p>
        </c:txPr>
        <c:crossAx val="210286560"/>
        <c:crosses val="autoZero"/>
        <c:auto val="1"/>
        <c:lblAlgn val="ctr"/>
        <c:lblOffset val="100"/>
        <c:noMultiLvlLbl val="0"/>
      </c:catAx>
      <c:valAx>
        <c:axId val="210286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/>
            </a:pPr>
            <a:endParaRPr lang="es-SV"/>
          </a:p>
        </c:txPr>
        <c:crossAx val="210286000"/>
        <c:crosses val="autoZero"/>
        <c:crossBetween val="between"/>
      </c:valAx>
      <c:spPr>
        <a:solidFill>
          <a:srgbClr val="9BBB59">
            <a:lumMod val="40000"/>
            <a:lumOff val="60000"/>
          </a:srgbClr>
        </a:solidFill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9BBB59">
        <a:lumMod val="60000"/>
        <a:lumOff val="40000"/>
      </a:srgbClr>
    </a:solidFill>
    <a:ln>
      <a:solidFill>
        <a:sysClr val="windowText" lastClr="000000"/>
      </a:solidFill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SV" sz="2000" dirty="0" smtClean="0">
                <a:effectLst/>
              </a:rPr>
              <a:t>ACCIONES</a:t>
            </a:r>
            <a:r>
              <a:rPr lang="es-SV" sz="2000" baseline="0" dirty="0" smtClean="0">
                <a:effectLst/>
              </a:rPr>
              <a:t> DE MONITOREO </a:t>
            </a:r>
          </a:p>
          <a:p>
            <a:pPr>
              <a:defRPr/>
            </a:pPr>
            <a:r>
              <a:rPr lang="es-SV" sz="2000" dirty="0" smtClean="0">
                <a:effectLst/>
              </a:rPr>
              <a:t>Programación</a:t>
            </a:r>
            <a:r>
              <a:rPr lang="es-SV" sz="2000" baseline="0" dirty="0" smtClean="0">
                <a:effectLst/>
              </a:rPr>
              <a:t> trimestral </a:t>
            </a:r>
            <a:r>
              <a:rPr lang="es-SV" sz="2000" baseline="0" dirty="0" err="1">
                <a:effectLst/>
              </a:rPr>
              <a:t>vrs</a:t>
            </a:r>
            <a:r>
              <a:rPr lang="es-SV" sz="2000" baseline="0" dirty="0">
                <a:effectLst/>
              </a:rPr>
              <a:t>. Ejecución</a:t>
            </a:r>
            <a:endParaRPr lang="es-SV" sz="2000" dirty="0">
              <a:effectLst/>
            </a:endParaRPr>
          </a:p>
        </c:rich>
      </c:tx>
      <c:layout>
        <c:manualLayout>
          <c:xMode val="edge"/>
          <c:yMode val="edge"/>
          <c:x val="0.26753427859867424"/>
          <c:y val="2.732482527857336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UMEFP!$B$11</c:f>
              <c:strCache>
                <c:ptCount val="1"/>
                <c:pt idx="0">
                  <c:v>PROGRAMADO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UMEFP!$C$10:$G$10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UMEFP!$C$11:$G$11</c:f>
              <c:numCache>
                <c:formatCode>#,##0</c:formatCode>
                <c:ptCount val="5"/>
                <c:pt idx="0">
                  <c:v>0</c:v>
                </c:pt>
                <c:pt idx="1">
                  <c:v>259</c:v>
                </c:pt>
                <c:pt idx="2">
                  <c:v>863</c:v>
                </c:pt>
                <c:pt idx="3">
                  <c:v>878</c:v>
                </c:pt>
                <c:pt idx="4">
                  <c:v>2000</c:v>
                </c:pt>
              </c:numCache>
            </c:numRef>
          </c:val>
        </c:ser>
        <c:ser>
          <c:idx val="1"/>
          <c:order val="1"/>
          <c:tx>
            <c:strRef>
              <c:f>UMEFP!$B$12</c:f>
              <c:strCache>
                <c:ptCount val="1"/>
                <c:pt idx="0">
                  <c:v>EJECUTADO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UMEFP!$C$10:$G$10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UMEFP!$C$12:$G$12</c:f>
              <c:numCache>
                <c:formatCode>#,##0</c:formatCode>
                <c:ptCount val="5"/>
                <c:pt idx="0">
                  <c:v>0</c:v>
                </c:pt>
                <c:pt idx="1">
                  <c:v>265</c:v>
                </c:pt>
                <c:pt idx="2">
                  <c:v>982</c:v>
                </c:pt>
                <c:pt idx="3">
                  <c:v>1005</c:v>
                </c:pt>
                <c:pt idx="4">
                  <c:v>2252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911536"/>
        <c:axId val="235912096"/>
      </c:barChart>
      <c:catAx>
        <c:axId val="235911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1"/>
            </a:pPr>
            <a:endParaRPr lang="es-SV"/>
          </a:p>
        </c:txPr>
        <c:crossAx val="235912096"/>
        <c:crosses val="autoZero"/>
        <c:auto val="1"/>
        <c:lblAlgn val="ctr"/>
        <c:lblOffset val="100"/>
        <c:noMultiLvlLbl val="0"/>
      </c:catAx>
      <c:valAx>
        <c:axId val="23591209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1"/>
            </a:pPr>
            <a:endParaRPr lang="es-SV"/>
          </a:p>
        </c:txPr>
        <c:crossAx val="235911536"/>
        <c:crosses val="autoZero"/>
        <c:crossBetween val="between"/>
      </c:valAx>
      <c:spPr>
        <a:solidFill>
          <a:schemeClr val="accent5">
            <a:lumMod val="20000"/>
            <a:lumOff val="80000"/>
            <a:alpha val="50000"/>
          </a:schemeClr>
        </a:solidFill>
        <a:ln w="19050">
          <a:solidFill>
            <a:schemeClr val="tx1"/>
          </a:solidFill>
        </a:ln>
      </c:spPr>
    </c:plotArea>
    <c:legend>
      <c:legendPos val="b"/>
      <c:overlay val="0"/>
      <c:txPr>
        <a:bodyPr/>
        <a:lstStyle/>
        <a:p>
          <a:pPr>
            <a:defRPr sz="1400"/>
          </a:pPr>
          <a:endParaRPr lang="es-SV"/>
        </a:p>
      </c:txPr>
    </c:legend>
    <c:plotVisOnly val="1"/>
    <c:dispBlanksAs val="gap"/>
    <c:showDLblsOverMax val="0"/>
  </c:chart>
  <c:spPr>
    <a:solidFill>
      <a:schemeClr val="tx2">
        <a:lumMod val="60000"/>
        <a:lumOff val="40000"/>
        <a:alpha val="50000"/>
      </a:schemeClr>
    </a:solidFill>
    <a:ln w="19050">
      <a:solidFill>
        <a:schemeClr val="tx1"/>
      </a:solidFill>
    </a:ln>
  </c:sp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SV" sz="2000" dirty="0" smtClean="0"/>
              <a:t>INFORMES</a:t>
            </a:r>
            <a:r>
              <a:rPr lang="es-SV" sz="2000" baseline="0" dirty="0" smtClean="0"/>
              <a:t> Y ASESORÍAS</a:t>
            </a:r>
            <a:endParaRPr lang="es-SV" sz="2000" dirty="0"/>
          </a:p>
          <a:p>
            <a:pPr>
              <a:defRPr/>
            </a:pPr>
            <a:r>
              <a:rPr lang="es-SV" sz="2000" dirty="0"/>
              <a:t>Programación</a:t>
            </a:r>
            <a:r>
              <a:rPr lang="es-SV" sz="2000" baseline="0" dirty="0"/>
              <a:t> trimestral </a:t>
            </a:r>
            <a:r>
              <a:rPr lang="es-SV" sz="2000" baseline="0" dirty="0" err="1"/>
              <a:t>vrs</a:t>
            </a:r>
            <a:r>
              <a:rPr lang="es-SV" sz="2000" baseline="0" dirty="0"/>
              <a:t>. Ejecución</a:t>
            </a:r>
            <a:endParaRPr lang="es-SV" sz="20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UMEFP!$B$17</c:f>
              <c:strCache>
                <c:ptCount val="1"/>
                <c:pt idx="0">
                  <c:v>PROGRAMADO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UMEFP!$C$16:$G$16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UMEFP!$C$17:$G$17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45</c:v>
                </c:pt>
                <c:pt idx="3">
                  <c:v>65</c:v>
                </c:pt>
                <c:pt idx="4">
                  <c:v>110</c:v>
                </c:pt>
              </c:numCache>
            </c:numRef>
          </c:val>
        </c:ser>
        <c:ser>
          <c:idx val="1"/>
          <c:order val="1"/>
          <c:tx>
            <c:strRef>
              <c:f>UMEFP!$B$18</c:f>
              <c:strCache>
                <c:ptCount val="1"/>
                <c:pt idx="0">
                  <c:v>EJECUTADO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</a:t>
                    </a:r>
                    <a:endParaRPr lang="es-SV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s-SV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s-SV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s-SV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UMEFP!$C$16:$G$16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UMEFP!$C$18:$G$18</c:f>
              <c:numCache>
                <c:formatCode>#,##0</c:formatCode>
                <c:ptCount val="5"/>
                <c:pt idx="0">
                  <c:v>0</c:v>
                </c:pt>
                <c:pt idx="1">
                  <c:v>2</c:v>
                </c:pt>
                <c:pt idx="2">
                  <c:v>67</c:v>
                </c:pt>
                <c:pt idx="3">
                  <c:v>90</c:v>
                </c:pt>
                <c:pt idx="4">
                  <c:v>159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081904"/>
        <c:axId val="236082464"/>
      </c:barChart>
      <c:catAx>
        <c:axId val="236081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1"/>
            </a:pPr>
            <a:endParaRPr lang="es-SV"/>
          </a:p>
        </c:txPr>
        <c:crossAx val="236082464"/>
        <c:crosses val="autoZero"/>
        <c:auto val="1"/>
        <c:lblAlgn val="ctr"/>
        <c:lblOffset val="100"/>
        <c:noMultiLvlLbl val="0"/>
      </c:catAx>
      <c:valAx>
        <c:axId val="2360824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1"/>
            </a:pPr>
            <a:endParaRPr lang="es-SV"/>
          </a:p>
        </c:txPr>
        <c:crossAx val="236081904"/>
        <c:crosses val="autoZero"/>
        <c:crossBetween val="between"/>
      </c:valAx>
      <c:spPr>
        <a:solidFill>
          <a:schemeClr val="accent5">
            <a:lumMod val="20000"/>
            <a:lumOff val="80000"/>
            <a:alpha val="50000"/>
          </a:schemeClr>
        </a:solidFill>
        <a:ln w="19050">
          <a:solidFill>
            <a:schemeClr val="tx1"/>
          </a:solidFill>
        </a:ln>
      </c:spPr>
    </c:plotArea>
    <c:legend>
      <c:legendPos val="b"/>
      <c:overlay val="0"/>
      <c:txPr>
        <a:bodyPr/>
        <a:lstStyle/>
        <a:p>
          <a:pPr>
            <a:defRPr sz="1400"/>
          </a:pPr>
          <a:endParaRPr lang="es-SV"/>
        </a:p>
      </c:txPr>
    </c:legend>
    <c:plotVisOnly val="1"/>
    <c:dispBlanksAs val="gap"/>
    <c:showDLblsOverMax val="0"/>
  </c:chart>
  <c:spPr>
    <a:solidFill>
      <a:schemeClr val="tx2">
        <a:lumMod val="60000"/>
        <a:lumOff val="40000"/>
        <a:alpha val="50000"/>
      </a:schemeClr>
    </a:solidFill>
    <a:ln w="19050">
      <a:solidFill>
        <a:schemeClr val="tx1"/>
      </a:solidFill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 sz="2000" b="1" dirty="0" smtClean="0">
                <a:solidFill>
                  <a:schemeClr val="tx1"/>
                </a:solidFill>
              </a:rPr>
              <a:t>INVERSIÓN</a:t>
            </a:r>
            <a:r>
              <a:rPr lang="es-SV" sz="2000" b="1" baseline="0" dirty="0" smtClean="0">
                <a:solidFill>
                  <a:schemeClr val="tx1"/>
                </a:solidFill>
              </a:rPr>
              <a:t> (US$)</a:t>
            </a:r>
          </a:p>
          <a:p>
            <a:pPr>
              <a:defRPr/>
            </a:pPr>
            <a:r>
              <a:rPr lang="es-SV" sz="2000" b="1" baseline="0" dirty="0" smtClean="0">
                <a:solidFill>
                  <a:schemeClr val="tx1"/>
                </a:solidFill>
              </a:rPr>
              <a:t>Programación trimestral </a:t>
            </a:r>
            <a:r>
              <a:rPr lang="es-SV" sz="2000" b="1" baseline="0" dirty="0" err="1" smtClean="0">
                <a:solidFill>
                  <a:schemeClr val="tx1"/>
                </a:solidFill>
              </a:rPr>
              <a:t>vrs</a:t>
            </a:r>
            <a:r>
              <a:rPr lang="es-SV" sz="2000" b="1" baseline="0" dirty="0" smtClean="0">
                <a:solidFill>
                  <a:schemeClr val="tx1"/>
                </a:solidFill>
              </a:rPr>
              <a:t>. Ejecución</a:t>
            </a:r>
            <a:endParaRPr lang="es-SV" sz="20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UMEFP!$M$17</c:f>
              <c:strCache>
                <c:ptCount val="1"/>
                <c:pt idx="0">
                  <c:v>PROGRAMADO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UMEFP!$N$16:$R$16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UMEFP!$N$17:$R$17</c:f>
              <c:numCache>
                <c:formatCode>_("$"* #,##0.00_);_("$"* \(#,##0.00\);_("$"* "-"??_);_(@_)</c:formatCode>
                <c:ptCount val="5"/>
                <c:pt idx="0" formatCode="#,##0">
                  <c:v>40002</c:v>
                </c:pt>
                <c:pt idx="1">
                  <c:v>71378</c:v>
                </c:pt>
                <c:pt idx="2">
                  <c:v>104690</c:v>
                </c:pt>
                <c:pt idx="3">
                  <c:v>119050</c:v>
                </c:pt>
                <c:pt idx="4">
                  <c:v>335120</c:v>
                </c:pt>
              </c:numCache>
            </c:numRef>
          </c:val>
        </c:ser>
        <c:ser>
          <c:idx val="1"/>
          <c:order val="1"/>
          <c:tx>
            <c:strRef>
              <c:f>UMEFP!$M$18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UMEFP!$N$16:$R$16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UMEFP!$N$18:$R$18</c:f>
              <c:numCache>
                <c:formatCode>_("$"* #,##0.00_);_("$"* \(#,##0.00\);_("$"* "-"??_);_(@_)</c:formatCode>
                <c:ptCount val="5"/>
                <c:pt idx="1">
                  <c:v>17820.310000000001</c:v>
                </c:pt>
                <c:pt idx="2">
                  <c:v>66036.03</c:v>
                </c:pt>
                <c:pt idx="3">
                  <c:v>77870.7</c:v>
                </c:pt>
                <c:pt idx="4">
                  <c:v>161727.03999999998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8"/>
        <c:axId val="236593136"/>
        <c:axId val="236593696"/>
      </c:barChart>
      <c:catAx>
        <c:axId val="23659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36593696"/>
        <c:crosses val="autoZero"/>
        <c:auto val="1"/>
        <c:lblAlgn val="ctr"/>
        <c:lblOffset val="100"/>
        <c:noMultiLvlLbl val="0"/>
      </c:catAx>
      <c:valAx>
        <c:axId val="23659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36593136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solidFill>
      <a:schemeClr val="accent1">
        <a:lumMod val="60000"/>
        <a:lumOff val="40000"/>
      </a:schemeClr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s-SV" sz="2000" dirty="0"/>
              <a:t>PERSONAS CAPACITADAS O EVALUADAS</a:t>
            </a:r>
          </a:p>
          <a:p>
            <a:pPr>
              <a:defRPr sz="2000"/>
            </a:pPr>
            <a:r>
              <a:rPr lang="es-SV" sz="2000" dirty="0" smtClean="0"/>
              <a:t>Programación</a:t>
            </a:r>
            <a:r>
              <a:rPr lang="es-SV" sz="2000" baseline="0" dirty="0" smtClean="0"/>
              <a:t> trimestral </a:t>
            </a:r>
            <a:r>
              <a:rPr lang="es-SV" sz="2000" baseline="0" dirty="0" err="1"/>
              <a:t>vrs</a:t>
            </a:r>
            <a:r>
              <a:rPr lang="es-SV" sz="2000" baseline="0" dirty="0"/>
              <a:t>. Ejecución</a:t>
            </a:r>
            <a:endParaRPr lang="es-SV" sz="20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GT!$B$11</c:f>
              <c:strCache>
                <c:ptCount val="1"/>
                <c:pt idx="0">
                  <c:v>PROGRAMADO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GT!$C$10:$G$10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GT!$C$11:$G$11</c:f>
              <c:numCache>
                <c:formatCode>#,##0</c:formatCode>
                <c:ptCount val="5"/>
                <c:pt idx="0">
                  <c:v>620</c:v>
                </c:pt>
                <c:pt idx="1">
                  <c:v>650</c:v>
                </c:pt>
                <c:pt idx="2">
                  <c:v>1000</c:v>
                </c:pt>
                <c:pt idx="3">
                  <c:v>830</c:v>
                </c:pt>
                <c:pt idx="4">
                  <c:v>3100</c:v>
                </c:pt>
              </c:numCache>
            </c:numRef>
          </c:val>
        </c:ser>
        <c:ser>
          <c:idx val="1"/>
          <c:order val="1"/>
          <c:tx>
            <c:strRef>
              <c:f>GT!$B$12</c:f>
              <c:strCache>
                <c:ptCount val="1"/>
                <c:pt idx="0">
                  <c:v>EJECUTADO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GT!$C$10:$G$10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GT!$C$12:$G$12</c:f>
              <c:numCache>
                <c:formatCode>#,##0</c:formatCode>
                <c:ptCount val="5"/>
                <c:pt idx="0">
                  <c:v>442</c:v>
                </c:pt>
                <c:pt idx="1">
                  <c:v>536</c:v>
                </c:pt>
                <c:pt idx="2">
                  <c:v>1132</c:v>
                </c:pt>
                <c:pt idx="3">
                  <c:v>2160</c:v>
                </c:pt>
                <c:pt idx="4">
                  <c:v>4270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596496"/>
        <c:axId val="206080112"/>
      </c:barChart>
      <c:catAx>
        <c:axId val="236596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s-SV"/>
          </a:p>
        </c:txPr>
        <c:crossAx val="206080112"/>
        <c:crosses val="autoZero"/>
        <c:auto val="1"/>
        <c:lblAlgn val="ctr"/>
        <c:lblOffset val="100"/>
        <c:noMultiLvlLbl val="0"/>
      </c:catAx>
      <c:valAx>
        <c:axId val="2060801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s-SV"/>
          </a:p>
        </c:txPr>
        <c:crossAx val="236596496"/>
        <c:crosses val="autoZero"/>
        <c:crossBetween val="between"/>
      </c:valAx>
      <c:spPr>
        <a:solidFill>
          <a:schemeClr val="accent5">
            <a:lumMod val="20000"/>
            <a:lumOff val="80000"/>
            <a:alpha val="50000"/>
          </a:schemeClr>
        </a:solidFill>
        <a:ln w="19050">
          <a:solidFill>
            <a:schemeClr val="tx1"/>
          </a:solidFill>
        </a:ln>
      </c:spPr>
    </c:plotArea>
    <c:legend>
      <c:legendPos val="b"/>
      <c:overlay val="0"/>
      <c:txPr>
        <a:bodyPr/>
        <a:lstStyle/>
        <a:p>
          <a:pPr>
            <a:defRPr sz="1400"/>
          </a:pPr>
          <a:endParaRPr lang="es-SV"/>
        </a:p>
      </c:txPr>
    </c:legend>
    <c:plotVisOnly val="1"/>
    <c:dispBlanksAs val="gap"/>
    <c:showDLblsOverMax val="0"/>
  </c:chart>
  <c:spPr>
    <a:solidFill>
      <a:schemeClr val="tx2">
        <a:lumMod val="60000"/>
        <a:lumOff val="40000"/>
        <a:alpha val="50000"/>
      </a:schemeClr>
    </a:solidFill>
    <a:ln w="19050">
      <a:solidFill>
        <a:schemeClr val="tx1"/>
      </a:solidFill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s-SV" sz="2000"/>
              <a:t>DOCUMENTOS</a:t>
            </a:r>
          </a:p>
          <a:p>
            <a:pPr>
              <a:defRPr sz="2000"/>
            </a:pPr>
            <a:r>
              <a:rPr lang="es-SV" sz="2000"/>
              <a:t>Programación</a:t>
            </a:r>
            <a:r>
              <a:rPr lang="es-SV" sz="2000" baseline="0"/>
              <a:t> trimestral vrs. Ejecución</a:t>
            </a:r>
            <a:endParaRPr lang="es-SV" sz="20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GT!$B$17</c:f>
              <c:strCache>
                <c:ptCount val="1"/>
                <c:pt idx="0">
                  <c:v>PROGRAMADO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GT!$C$16:$G$16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GT!$C$17:$G$17</c:f>
              <c:numCache>
                <c:formatCode>#,##0</c:formatCode>
                <c:ptCount val="5"/>
                <c:pt idx="0">
                  <c:v>270</c:v>
                </c:pt>
                <c:pt idx="1">
                  <c:v>305</c:v>
                </c:pt>
                <c:pt idx="2">
                  <c:v>405</c:v>
                </c:pt>
                <c:pt idx="3">
                  <c:v>370</c:v>
                </c:pt>
                <c:pt idx="4">
                  <c:v>1350</c:v>
                </c:pt>
              </c:numCache>
            </c:numRef>
          </c:val>
        </c:ser>
        <c:ser>
          <c:idx val="1"/>
          <c:order val="1"/>
          <c:tx>
            <c:strRef>
              <c:f>GT!$B$18</c:f>
              <c:strCache>
                <c:ptCount val="1"/>
                <c:pt idx="0">
                  <c:v>EJECUTADO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GT!$C$16:$G$16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GT!$C$18:$G$18</c:f>
              <c:numCache>
                <c:formatCode>#,##0</c:formatCode>
                <c:ptCount val="5"/>
                <c:pt idx="0">
                  <c:v>395</c:v>
                </c:pt>
                <c:pt idx="1">
                  <c:v>260</c:v>
                </c:pt>
                <c:pt idx="2">
                  <c:v>375</c:v>
                </c:pt>
                <c:pt idx="3">
                  <c:v>535</c:v>
                </c:pt>
                <c:pt idx="4">
                  <c:v>1565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082912"/>
        <c:axId val="206083472"/>
      </c:barChart>
      <c:catAx>
        <c:axId val="206082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1"/>
            </a:pPr>
            <a:endParaRPr lang="es-SV"/>
          </a:p>
        </c:txPr>
        <c:crossAx val="206083472"/>
        <c:crosses val="autoZero"/>
        <c:auto val="1"/>
        <c:lblAlgn val="ctr"/>
        <c:lblOffset val="100"/>
        <c:noMultiLvlLbl val="0"/>
      </c:catAx>
      <c:valAx>
        <c:axId val="20608347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s-SV"/>
          </a:p>
        </c:txPr>
        <c:crossAx val="206082912"/>
        <c:crosses val="autoZero"/>
        <c:crossBetween val="between"/>
      </c:valAx>
      <c:spPr>
        <a:solidFill>
          <a:schemeClr val="accent5">
            <a:lumMod val="20000"/>
            <a:lumOff val="80000"/>
            <a:alpha val="50000"/>
          </a:schemeClr>
        </a:solidFill>
        <a:ln w="19050">
          <a:solidFill>
            <a:schemeClr val="tx1"/>
          </a:solidFill>
        </a:ln>
      </c:spPr>
    </c:plotArea>
    <c:legend>
      <c:legendPos val="b"/>
      <c:overlay val="0"/>
      <c:txPr>
        <a:bodyPr/>
        <a:lstStyle/>
        <a:p>
          <a:pPr>
            <a:defRPr sz="1400"/>
          </a:pPr>
          <a:endParaRPr lang="es-SV"/>
        </a:p>
      </c:txPr>
    </c:legend>
    <c:plotVisOnly val="1"/>
    <c:dispBlanksAs val="gap"/>
    <c:showDLblsOverMax val="0"/>
  </c:chart>
  <c:spPr>
    <a:solidFill>
      <a:schemeClr val="tx2">
        <a:lumMod val="60000"/>
        <a:lumOff val="40000"/>
        <a:alpha val="50000"/>
      </a:schemeClr>
    </a:solidFill>
    <a:ln w="19050">
      <a:solidFill>
        <a:schemeClr val="tx1"/>
      </a:solidFill>
    </a:ln>
  </c:sp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s-SV" sz="2000" b="1" dirty="0" smtClean="0">
                <a:solidFill>
                  <a:schemeClr val="tx1"/>
                </a:solidFill>
                <a:effectLst/>
              </a:rPr>
              <a:t>INVERSIÓN</a:t>
            </a:r>
            <a:r>
              <a:rPr lang="es-SV" sz="2000" b="1" baseline="0" dirty="0" smtClean="0">
                <a:solidFill>
                  <a:schemeClr val="tx1"/>
                </a:solidFill>
                <a:effectLst/>
              </a:rPr>
              <a:t> (US$)</a:t>
            </a:r>
          </a:p>
          <a:p>
            <a:pPr>
              <a:defRPr sz="2000" b="1" i="0" u="none" strike="noStrike" kern="1200" spc="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s-SV" sz="2000" b="1" baseline="0" dirty="0" smtClean="0">
                <a:solidFill>
                  <a:schemeClr val="tx1"/>
                </a:solidFill>
                <a:effectLst/>
              </a:rPr>
              <a:t>Programación Trimestral </a:t>
            </a:r>
            <a:r>
              <a:rPr lang="es-SV" sz="2000" b="1" baseline="0" dirty="0" err="1" smtClean="0">
                <a:solidFill>
                  <a:schemeClr val="tx1"/>
                </a:solidFill>
                <a:effectLst/>
              </a:rPr>
              <a:t>vrs</a:t>
            </a:r>
            <a:r>
              <a:rPr lang="es-SV" sz="2000" b="1" baseline="0" dirty="0" smtClean="0">
                <a:solidFill>
                  <a:schemeClr val="tx1"/>
                </a:solidFill>
                <a:effectLst/>
              </a:rPr>
              <a:t>. Ejecución</a:t>
            </a:r>
            <a:endParaRPr lang="es-SV" sz="2000" b="1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276202974628172"/>
          <c:y val="0.18243987383044397"/>
          <c:w val="0.87890463692038501"/>
          <c:h val="0.658072210978168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GT!$N$16</c:f>
              <c:strCache>
                <c:ptCount val="1"/>
                <c:pt idx="0">
                  <c:v>PROGRAMADO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$93,500</a:t>
                    </a:r>
                    <a:endParaRPr lang="es-SV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11111111111111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388888888888899E-2"/>
                  <c:y val="1.19572401559901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GT!$O$15:$S$15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GT!$O$16:$S$16</c:f>
              <c:numCache>
                <c:formatCode>_("$"* #,##0.00_);_("$"* \(#,##0.00\);_("$"* "-"??_);_(@_)</c:formatCode>
                <c:ptCount val="5"/>
                <c:pt idx="0">
                  <c:v>93500</c:v>
                </c:pt>
                <c:pt idx="1">
                  <c:v>180400</c:v>
                </c:pt>
                <c:pt idx="2">
                  <c:v>445400</c:v>
                </c:pt>
                <c:pt idx="3">
                  <c:v>415200</c:v>
                </c:pt>
                <c:pt idx="4">
                  <c:v>1134500</c:v>
                </c:pt>
              </c:numCache>
            </c:numRef>
          </c:val>
        </c:ser>
        <c:ser>
          <c:idx val="1"/>
          <c:order val="1"/>
          <c:tx>
            <c:strRef>
              <c:f>GT!$N$17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1666666666666415E-3"/>
                  <c:y val="1.10335969111322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$20,120</a:t>
                    </a:r>
                    <a:endParaRPr lang="es-SV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7222222222222224E-3"/>
                  <c:y val="7.34941880280721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7222222222222224E-3"/>
                  <c:y val="0.1044236610244812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7222222222222224E-3"/>
                  <c:y val="0.1825428059782434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7222222222223247E-3"/>
                  <c:y val="0.290569644804061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GT!$O$15:$S$15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GT!$O$17:$S$17</c:f>
              <c:numCache>
                <c:formatCode>_("$"* #,##0.00_);_("$"* \(#,##0.00\);_("$"* "-"??_);_(@_)</c:formatCode>
                <c:ptCount val="5"/>
                <c:pt idx="0">
                  <c:v>20120</c:v>
                </c:pt>
                <c:pt idx="1">
                  <c:v>126353</c:v>
                </c:pt>
                <c:pt idx="2">
                  <c:v>214693.33</c:v>
                </c:pt>
                <c:pt idx="3">
                  <c:v>493580.55</c:v>
                </c:pt>
                <c:pt idx="4">
                  <c:v>854746.87999999989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206086272"/>
        <c:axId val="206086832"/>
      </c:barChart>
      <c:catAx>
        <c:axId val="20608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06086832"/>
        <c:crosses val="autoZero"/>
        <c:auto val="1"/>
        <c:lblAlgn val="ctr"/>
        <c:lblOffset val="100"/>
        <c:noMultiLvlLbl val="0"/>
      </c:catAx>
      <c:valAx>
        <c:axId val="20608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_(&quot;$&quot;* #,##0_);_(&quot;$&quot;* \(#,##0.00\);_(&quot;$&quot;* &quot;-&quot;??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06086272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solidFill>
      <a:schemeClr val="accent1">
        <a:lumMod val="60000"/>
        <a:lumOff val="40000"/>
      </a:schemeClr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s-SV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SV" dirty="0" smtClean="0"/>
              <a:t>INFORMES DE</a:t>
            </a:r>
            <a:r>
              <a:rPr lang="es-SV" baseline="0" dirty="0" smtClean="0"/>
              <a:t> ESTUDIOS E INVESTIGACIONES</a:t>
            </a:r>
            <a:endParaRPr lang="es-SV" dirty="0"/>
          </a:p>
          <a:p>
            <a:pPr>
              <a:defRPr/>
            </a:pPr>
            <a:r>
              <a:rPr lang="es-SV" dirty="0"/>
              <a:t>Programación</a:t>
            </a:r>
            <a:r>
              <a:rPr lang="es-SV" baseline="0" dirty="0"/>
              <a:t> trimestral </a:t>
            </a:r>
            <a:r>
              <a:rPr lang="es-SV" baseline="0" dirty="0" err="1"/>
              <a:t>vrs</a:t>
            </a:r>
            <a:r>
              <a:rPr lang="es-SV" baseline="0" dirty="0"/>
              <a:t>. Ejecución</a:t>
            </a:r>
            <a:endParaRPr lang="es-SV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GIEFP!$A$4</c:f>
              <c:strCache>
                <c:ptCount val="1"/>
                <c:pt idx="0">
                  <c:v>PROGRAMADO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GIEFP!$B$3:$F$3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GIEFP!$B$4:$F$4</c:f>
              <c:numCache>
                <c:formatCode>General</c:formatCode>
                <c:ptCount val="5"/>
                <c:pt idx="0">
                  <c:v>8</c:v>
                </c:pt>
                <c:pt idx="1">
                  <c:v>46</c:v>
                </c:pt>
                <c:pt idx="2">
                  <c:v>12</c:v>
                </c:pt>
                <c:pt idx="3">
                  <c:v>12</c:v>
                </c:pt>
                <c:pt idx="4">
                  <c:v>78</c:v>
                </c:pt>
              </c:numCache>
            </c:numRef>
          </c:val>
        </c:ser>
        <c:ser>
          <c:idx val="1"/>
          <c:order val="1"/>
          <c:tx>
            <c:strRef>
              <c:f>GIEFP!$A$5</c:f>
              <c:strCache>
                <c:ptCount val="1"/>
                <c:pt idx="0">
                  <c:v>EJECUTADO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GIEFP!$B$3:$F$3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GIEFP!$B$5:$F$5</c:f>
              <c:numCache>
                <c:formatCode>General</c:formatCode>
                <c:ptCount val="5"/>
                <c:pt idx="0">
                  <c:v>11</c:v>
                </c:pt>
                <c:pt idx="1">
                  <c:v>31</c:v>
                </c:pt>
                <c:pt idx="2">
                  <c:v>17</c:v>
                </c:pt>
                <c:pt idx="3">
                  <c:v>17</c:v>
                </c:pt>
                <c:pt idx="4">
                  <c:v>76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7438608"/>
        <c:axId val="237439168"/>
      </c:barChart>
      <c:catAx>
        <c:axId val="23743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1"/>
            </a:pPr>
            <a:endParaRPr lang="es-SV"/>
          </a:p>
        </c:txPr>
        <c:crossAx val="237439168"/>
        <c:crosses val="autoZero"/>
        <c:auto val="1"/>
        <c:lblAlgn val="ctr"/>
        <c:lblOffset val="100"/>
        <c:noMultiLvlLbl val="0"/>
      </c:catAx>
      <c:valAx>
        <c:axId val="237439168"/>
        <c:scaling>
          <c:orientation val="minMax"/>
          <c:max val="8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1"/>
            </a:pPr>
            <a:endParaRPr lang="es-SV"/>
          </a:p>
        </c:txPr>
        <c:crossAx val="237438608"/>
        <c:crosses val="autoZero"/>
        <c:crossBetween val="between"/>
      </c:valAx>
      <c:spPr>
        <a:solidFill>
          <a:schemeClr val="accent5">
            <a:lumMod val="20000"/>
            <a:lumOff val="80000"/>
            <a:alpha val="51000"/>
          </a:schemeClr>
        </a:solidFill>
        <a:ln w="19050">
          <a:solidFill>
            <a:schemeClr val="tx1"/>
          </a:solidFill>
        </a:ln>
      </c:spPr>
    </c:plotArea>
    <c:legend>
      <c:legendPos val="b"/>
      <c:overlay val="0"/>
      <c:txPr>
        <a:bodyPr/>
        <a:lstStyle/>
        <a:p>
          <a:pPr>
            <a:defRPr sz="1400"/>
          </a:pPr>
          <a:endParaRPr lang="es-SV"/>
        </a:p>
      </c:txPr>
    </c:legend>
    <c:plotVisOnly val="1"/>
    <c:dispBlanksAs val="gap"/>
    <c:showDLblsOverMax val="0"/>
  </c:chart>
  <c:spPr>
    <a:solidFill>
      <a:schemeClr val="tx2">
        <a:lumMod val="60000"/>
        <a:lumOff val="40000"/>
        <a:alpha val="50000"/>
      </a:schemeClr>
    </a:solidFill>
    <a:ln w="19050">
      <a:solidFill>
        <a:schemeClr val="tx1"/>
      </a:solidFill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'Ejecución 2008-2014'!$B$8</c:f>
              <c:strCache>
                <c:ptCount val="1"/>
                <c:pt idx="0">
                  <c:v>Formación Continua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8.6326552930883635E-2"/>
                  <c:y val="-8.79629629629629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959880014998125"/>
                  <c:y val="3.06267806267806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6882108486439246E-2"/>
                  <c:y val="-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1276101549253246E-3"/>
                  <c:y val="5.37749287749287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1659886264216974E-2"/>
                  <c:y val="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1659886264216877E-2"/>
                  <c:y val="6.4814814814814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1570428696413047E-2"/>
                  <c:y val="0.1018518518518519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'Ejecución 2008-2014'!$C$7:$I$7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strCache>
            </c:strRef>
          </c:cat>
          <c:val>
            <c:numRef>
              <c:f>'Ejecución 2008-2014'!$C$8:$I$8</c:f>
              <c:numCache>
                <c:formatCode>_(* #,##0_);_(* \(#,##0\);_(* "-"??_);_(@_)</c:formatCode>
                <c:ptCount val="4"/>
                <c:pt idx="0">
                  <c:v>9411.9050000000007</c:v>
                </c:pt>
                <c:pt idx="1">
                  <c:v>7588.3419999999996</c:v>
                </c:pt>
                <c:pt idx="2">
                  <c:v>9783</c:v>
                </c:pt>
                <c:pt idx="3">
                  <c:v>10896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'Ejecución 2008-2014'!$B$9</c:f>
              <c:strCache>
                <c:ptCount val="1"/>
                <c:pt idx="0">
                  <c:v>Formación Inicial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5.6463461978757082E-2"/>
                  <c:y val="-6.59098301814837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7053432480231932E-2"/>
                  <c:y val="-5.16648159364694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9160469985499599E-2"/>
                  <c:y val="-5.52260694977230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5548775153105855E-2"/>
                  <c:y val="-5.79050014581510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4465988626421708"/>
                  <c:y val="-3.0127223680373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8792650918635272E-2"/>
                  <c:y val="-6.7164260717410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'Ejecución 2008-2014'!$C$7:$I$7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strCache>
            </c:strRef>
          </c:cat>
          <c:val>
            <c:numRef>
              <c:f>'Ejecución 2008-2014'!$C$9:$I$9</c:f>
              <c:numCache>
                <c:formatCode>_(* #,##0_);_(* \(#,##0\);_(* "-"??_);_(@_)</c:formatCode>
                <c:ptCount val="4"/>
                <c:pt idx="0">
                  <c:v>7796.4780000000001</c:v>
                </c:pt>
                <c:pt idx="1">
                  <c:v>8016.326</c:v>
                </c:pt>
                <c:pt idx="2">
                  <c:v>13682</c:v>
                </c:pt>
                <c:pt idx="3">
                  <c:v>12801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'Ejecución 2008-2014'!$B$10</c:f>
              <c:strCache>
                <c:ptCount val="1"/>
                <c:pt idx="0">
                  <c:v>PATI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'Ejecución 2008-2014'!$C$7:$I$7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strCache>
            </c:strRef>
          </c:cat>
          <c:val>
            <c:numRef>
              <c:f>'Ejecución 2008-2014'!$C$10:$I$10</c:f>
              <c:numCache>
                <c:formatCode>_(* #,##0_);_(* \(#,##0\);_(* "-"??_);_(@_)</c:formatCode>
                <c:ptCount val="4"/>
                <c:pt idx="0">
                  <c:v>1599.7380000000001</c:v>
                </c:pt>
                <c:pt idx="1">
                  <c:v>3179.107</c:v>
                </c:pt>
                <c:pt idx="2">
                  <c:v>3039</c:v>
                </c:pt>
                <c:pt idx="3">
                  <c:v>1438.828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7801088"/>
        <c:axId val="240638512"/>
      </c:lineChart>
      <c:catAx>
        <c:axId val="23780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40638512"/>
        <c:crosses val="autoZero"/>
        <c:auto val="1"/>
        <c:lblAlgn val="ctr"/>
        <c:lblOffset val="100"/>
        <c:noMultiLvlLbl val="0"/>
      </c:catAx>
      <c:valAx>
        <c:axId val="2406385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237801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SV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INVERSIÓN (US$</a:t>
            </a:r>
            <a:r>
              <a:rPr lang="en-US" sz="2000" baseline="0"/>
              <a:t> miles)</a:t>
            </a:r>
          </a:p>
          <a:p>
            <a:pPr>
              <a:defRPr sz="2000"/>
            </a:pPr>
            <a:r>
              <a:rPr lang="en-US" sz="2000" baseline="0"/>
              <a:t>Presupuesto trimestral vrs. Ejecución</a:t>
            </a:r>
            <a:endParaRPr lang="en-US" sz="20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GIEFP!$A$31</c:f>
              <c:strCache>
                <c:ptCount val="1"/>
                <c:pt idx="0">
                  <c:v>PROGRAMADO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spPr>
              <a:ln w="19050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GIEFP!$B$30:$F$30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GIEFP!$B$31:$F$31</c:f>
              <c:numCache>
                <c:formatCode>General</c:formatCode>
                <c:ptCount val="5"/>
                <c:pt idx="0">
                  <c:v>51</c:v>
                </c:pt>
                <c:pt idx="1">
                  <c:v>86</c:v>
                </c:pt>
                <c:pt idx="2">
                  <c:v>144</c:v>
                </c:pt>
                <c:pt idx="3">
                  <c:v>179</c:v>
                </c:pt>
                <c:pt idx="4">
                  <c:v>460</c:v>
                </c:pt>
              </c:numCache>
            </c:numRef>
          </c:val>
        </c:ser>
        <c:ser>
          <c:idx val="1"/>
          <c:order val="1"/>
          <c:tx>
            <c:strRef>
              <c:f>GIEFP!$A$32</c:f>
              <c:strCache>
                <c:ptCount val="1"/>
                <c:pt idx="0">
                  <c:v>EJECUTADO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GIEFP!$B$30:$F$30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GIEFP!$B$32:$F$32</c:f>
              <c:numCache>
                <c:formatCode>General</c:formatCode>
                <c:ptCount val="5"/>
                <c:pt idx="0">
                  <c:v>49.7</c:v>
                </c:pt>
                <c:pt idx="1">
                  <c:v>68.5</c:v>
                </c:pt>
                <c:pt idx="2">
                  <c:v>52.8</c:v>
                </c:pt>
                <c:pt idx="3">
                  <c:v>52</c:v>
                </c:pt>
                <c:pt idx="4">
                  <c:v>223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7441968"/>
        <c:axId val="237442528"/>
      </c:barChart>
      <c:catAx>
        <c:axId val="237441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1"/>
            </a:pPr>
            <a:endParaRPr lang="es-SV"/>
          </a:p>
        </c:txPr>
        <c:crossAx val="237442528"/>
        <c:crosses val="autoZero"/>
        <c:auto val="1"/>
        <c:lblAlgn val="ctr"/>
        <c:lblOffset val="100"/>
        <c:noMultiLvlLbl val="0"/>
      </c:catAx>
      <c:valAx>
        <c:axId val="237442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1"/>
            </a:pPr>
            <a:endParaRPr lang="es-SV"/>
          </a:p>
        </c:txPr>
        <c:crossAx val="237441968"/>
        <c:crosses val="autoZero"/>
        <c:crossBetween val="between"/>
      </c:valAx>
      <c:spPr>
        <a:solidFill>
          <a:schemeClr val="accent5">
            <a:lumMod val="20000"/>
            <a:lumOff val="80000"/>
            <a:alpha val="50000"/>
          </a:schemeClr>
        </a:solidFill>
        <a:ln w="19050">
          <a:solidFill>
            <a:schemeClr val="tx1"/>
          </a:solidFill>
        </a:ln>
      </c:spPr>
    </c:plotArea>
    <c:legend>
      <c:legendPos val="b"/>
      <c:overlay val="0"/>
      <c:txPr>
        <a:bodyPr/>
        <a:lstStyle/>
        <a:p>
          <a:pPr>
            <a:defRPr sz="1400" b="1"/>
          </a:pPr>
          <a:endParaRPr lang="es-SV"/>
        </a:p>
      </c:txPr>
    </c:legend>
    <c:plotVisOnly val="1"/>
    <c:dispBlanksAs val="gap"/>
    <c:showDLblsOverMax val="0"/>
  </c:chart>
  <c:spPr>
    <a:solidFill>
      <a:schemeClr val="tx2">
        <a:lumMod val="60000"/>
        <a:lumOff val="40000"/>
        <a:alpha val="50000"/>
      </a:schemeClr>
    </a:solidFill>
    <a:ln w="19050">
      <a:solidFill>
        <a:schemeClr val="tx1"/>
      </a:solidFill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08263204087497"/>
          <c:y val="2.5420595304122759E-2"/>
          <c:w val="0.81691736795912506"/>
          <c:h val="0.83148128738483396"/>
        </c:manualLayout>
      </c:layout>
      <c:lineChart>
        <c:grouping val="standard"/>
        <c:varyColors val="0"/>
        <c:ser>
          <c:idx val="0"/>
          <c:order val="0"/>
          <c:tx>
            <c:strRef>
              <c:f>Hoja3!$B$5</c:f>
              <c:strCache>
                <c:ptCount val="1"/>
                <c:pt idx="0">
                  <c:v>INGRESOS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Hoja3!$C$4:$L$4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Hoja3!$C$5:$L$5</c:f>
              <c:numCache>
                <c:formatCode>_("$"* #,##0_);_("$"* \(#,##0\);_("$"* "-"??_);_(@_)</c:formatCode>
                <c:ptCount val="10"/>
                <c:pt idx="0">
                  <c:v>16.993887999999998</c:v>
                </c:pt>
                <c:pt idx="1">
                  <c:v>18.908861000000002</c:v>
                </c:pt>
                <c:pt idx="2">
                  <c:v>20.804608999999999</c:v>
                </c:pt>
                <c:pt idx="3">
                  <c:v>21.748336999999999</c:v>
                </c:pt>
                <c:pt idx="4">
                  <c:v>21.573523000000002</c:v>
                </c:pt>
                <c:pt idx="5">
                  <c:v>21.637419000000001</c:v>
                </c:pt>
                <c:pt idx="6">
                  <c:v>22.856759999999998</c:v>
                </c:pt>
                <c:pt idx="7">
                  <c:v>25.057993999999997</c:v>
                </c:pt>
                <c:pt idx="8">
                  <c:v>27.222894</c:v>
                </c:pt>
                <c:pt idx="9">
                  <c:v>28.765022000000002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Hoja3!$B$6</c:f>
              <c:strCache>
                <c:ptCount val="1"/>
                <c:pt idx="0">
                  <c:v>GASTOS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numRef>
              <c:f>Hoja3!$C$4:$L$4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Hoja3!$C$6:$L$6</c:f>
              <c:numCache>
                <c:formatCode>_("$"* #,##0_);_("$"* \(#,##0\);_("$"* "-"??_);_(@_)</c:formatCode>
                <c:ptCount val="10"/>
                <c:pt idx="0">
                  <c:v>16.015886999999999</c:v>
                </c:pt>
                <c:pt idx="1">
                  <c:v>20.346278999999999</c:v>
                </c:pt>
                <c:pt idx="2">
                  <c:v>19.074514130000001</c:v>
                </c:pt>
                <c:pt idx="3">
                  <c:v>18.507596000000003</c:v>
                </c:pt>
                <c:pt idx="4">
                  <c:v>25.606895000000002</c:v>
                </c:pt>
                <c:pt idx="5">
                  <c:v>25.546302000000001</c:v>
                </c:pt>
                <c:pt idx="6">
                  <c:v>21.614194999999999</c:v>
                </c:pt>
                <c:pt idx="7">
                  <c:v>19.322455000000001</c:v>
                </c:pt>
                <c:pt idx="8">
                  <c:v>27.570371999999999</c:v>
                </c:pt>
                <c:pt idx="9">
                  <c:v>28.216185000000003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Hoja3!$B$7</c:f>
              <c:strCache>
                <c:ptCount val="1"/>
                <c:pt idx="0">
                  <c:v>SUPERÁVIT/DÉFICIT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dLbls>
            <c:dLbl>
              <c:idx val="3"/>
              <c:layout>
                <c:manualLayout>
                  <c:x val="-3.0303030303030377E-2"/>
                  <c:y val="-3.4067085953878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0606060606060608E-2"/>
                  <c:y val="3.9308176100628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4545454545454619E-2"/>
                  <c:y val="4.1928721174004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2424242424242573E-2"/>
                  <c:y val="-4.1928721174004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Hoja3!$C$4:$L$4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Hoja3!$C$7:$L$7</c:f>
              <c:numCache>
                <c:formatCode>#,##0.0</c:formatCode>
                <c:ptCount val="10"/>
                <c:pt idx="0">
                  <c:v>0.97800100000000001</c:v>
                </c:pt>
                <c:pt idx="1">
                  <c:v>-1.4374179999999999</c:v>
                </c:pt>
                <c:pt idx="2">
                  <c:v>1.730094870000001</c:v>
                </c:pt>
                <c:pt idx="3">
                  <c:v>3.2407409999999999</c:v>
                </c:pt>
                <c:pt idx="4">
                  <c:v>-4.033372</c:v>
                </c:pt>
                <c:pt idx="5">
                  <c:v>-3.9088829999999999</c:v>
                </c:pt>
                <c:pt idx="6">
                  <c:v>1.2425650000000001</c:v>
                </c:pt>
                <c:pt idx="7">
                  <c:v>5.7355390000000002</c:v>
                </c:pt>
                <c:pt idx="8">
                  <c:v>-0.34747800000000001</c:v>
                </c:pt>
                <c:pt idx="9">
                  <c:v>0.54883700000000002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0641872"/>
        <c:axId val="240642432"/>
      </c:lineChart>
      <c:catAx>
        <c:axId val="24064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40642432"/>
        <c:crosses val="autoZero"/>
        <c:auto val="1"/>
        <c:lblAlgn val="ctr"/>
        <c:lblOffset val="100"/>
        <c:noMultiLvlLbl val="0"/>
      </c:catAx>
      <c:valAx>
        <c:axId val="24064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Us$ millones</a:t>
                </a:r>
              </a:p>
            </c:rich>
          </c:tx>
          <c:layout>
            <c:manualLayout>
              <c:xMode val="edge"/>
              <c:yMode val="edge"/>
              <c:x val="3.4052809371050839E-2"/>
              <c:y val="0.369128515757493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406418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s-SV" sz="2000"/>
              <a:t>PERSONAS</a:t>
            </a:r>
            <a:r>
              <a:rPr lang="es-SV" sz="2000" baseline="0"/>
              <a:t> CAPACITADAS</a:t>
            </a:r>
            <a:endParaRPr lang="es-SV" sz="2000"/>
          </a:p>
          <a:p>
            <a:pPr>
              <a:defRPr sz="2000"/>
            </a:pPr>
            <a:r>
              <a:rPr lang="es-SV" sz="2000"/>
              <a:t>Programación</a:t>
            </a:r>
            <a:r>
              <a:rPr lang="es-SV" sz="2000" baseline="0"/>
              <a:t> trimestral vrs. Ejecución</a:t>
            </a:r>
            <a:endParaRPr lang="es-SV" sz="20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GFC!$A$4</c:f>
              <c:strCache>
                <c:ptCount val="1"/>
                <c:pt idx="0">
                  <c:v>PROGRAMADO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GFC!$B$3:$F$3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GFC!$B$4:$F$4</c:f>
              <c:numCache>
                <c:formatCode>General</c:formatCode>
                <c:ptCount val="5"/>
                <c:pt idx="0">
                  <c:v>21</c:v>
                </c:pt>
                <c:pt idx="1">
                  <c:v>57</c:v>
                </c:pt>
                <c:pt idx="2">
                  <c:v>68</c:v>
                </c:pt>
                <c:pt idx="3">
                  <c:v>49</c:v>
                </c:pt>
                <c:pt idx="4">
                  <c:v>195</c:v>
                </c:pt>
              </c:numCache>
            </c:numRef>
          </c:val>
        </c:ser>
        <c:ser>
          <c:idx val="1"/>
          <c:order val="1"/>
          <c:tx>
            <c:strRef>
              <c:f>GFC!$A$5</c:f>
              <c:strCache>
                <c:ptCount val="1"/>
                <c:pt idx="0">
                  <c:v>EJECUTADO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GFC!$B$3:$F$3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GFC!$B$5:$F$5</c:f>
              <c:numCache>
                <c:formatCode>General</c:formatCode>
                <c:ptCount val="5"/>
                <c:pt idx="0">
                  <c:v>18.600000000000001</c:v>
                </c:pt>
                <c:pt idx="1">
                  <c:v>35.299999999999997</c:v>
                </c:pt>
                <c:pt idx="2">
                  <c:v>64.8</c:v>
                </c:pt>
                <c:pt idx="3">
                  <c:v>37.4</c:v>
                </c:pt>
                <c:pt idx="4">
                  <c:v>156.1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8815920"/>
        <c:axId val="208816480"/>
      </c:barChart>
      <c:catAx>
        <c:axId val="208815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1"/>
            </a:pPr>
            <a:endParaRPr lang="es-SV"/>
          </a:p>
        </c:txPr>
        <c:crossAx val="208816480"/>
        <c:crosses val="autoZero"/>
        <c:auto val="1"/>
        <c:lblAlgn val="ctr"/>
        <c:lblOffset val="100"/>
        <c:noMultiLvlLbl val="0"/>
      </c:catAx>
      <c:valAx>
        <c:axId val="208816480"/>
        <c:scaling>
          <c:orientation val="minMax"/>
          <c:max val="2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 b="1"/>
            </a:pPr>
            <a:endParaRPr lang="es-SV"/>
          </a:p>
        </c:txPr>
        <c:crossAx val="208815920"/>
        <c:crosses val="autoZero"/>
        <c:crossBetween val="between"/>
      </c:valAx>
      <c:spPr>
        <a:solidFill>
          <a:schemeClr val="accent3">
            <a:lumMod val="20000"/>
            <a:lumOff val="80000"/>
            <a:alpha val="51000"/>
          </a:schemeClr>
        </a:solidFill>
        <a:ln w="19050">
          <a:solidFill>
            <a:schemeClr val="tx1"/>
          </a:solidFill>
        </a:ln>
      </c:spPr>
    </c:plotArea>
    <c:legend>
      <c:legendPos val="b"/>
      <c:overlay val="0"/>
      <c:txPr>
        <a:bodyPr/>
        <a:lstStyle/>
        <a:p>
          <a:pPr>
            <a:defRPr sz="1600"/>
          </a:pPr>
          <a:endParaRPr lang="es-SV"/>
        </a:p>
      </c:txPr>
    </c:legend>
    <c:plotVisOnly val="1"/>
    <c:dispBlanksAs val="gap"/>
    <c:showDLblsOverMax val="0"/>
  </c:chart>
  <c:spPr>
    <a:solidFill>
      <a:schemeClr val="tx2">
        <a:lumMod val="60000"/>
        <a:lumOff val="40000"/>
        <a:alpha val="50000"/>
      </a:schemeClr>
    </a:solidFill>
    <a:ln w="19050">
      <a:solidFill>
        <a:schemeClr val="tx1"/>
      </a:solidFill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SV" dirty="0"/>
              <a:t>PERSONAS </a:t>
            </a:r>
            <a:r>
              <a:rPr lang="es-SV" dirty="0" smtClean="0"/>
              <a:t>CAPACITADAS</a:t>
            </a:r>
            <a:endParaRPr lang="es-SV" dirty="0"/>
          </a:p>
        </c:rich>
      </c:tx>
      <c:layout>
        <c:manualLayout>
          <c:xMode val="edge"/>
          <c:yMode val="edge"/>
          <c:x val="0.37654650394036365"/>
          <c:y val="6.018518518518518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FC!$D$3</c:f>
              <c:strCache>
                <c:ptCount val="1"/>
                <c:pt idx="0">
                  <c:v>PERSONAS CAPACITADAS Ejecutado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156,043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195,050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FC!$C$4:$C$6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META 2014</c:v>
                </c:pt>
              </c:strCache>
            </c:strRef>
          </c:cat>
          <c:val>
            <c:numRef>
              <c:f>FC!$D$4:$D$6</c:f>
              <c:numCache>
                <c:formatCode>#,##0</c:formatCode>
                <c:ptCount val="3"/>
                <c:pt idx="0">
                  <c:v>166072</c:v>
                </c:pt>
                <c:pt idx="1">
                  <c:v>156043</c:v>
                </c:pt>
                <c:pt idx="2">
                  <c:v>195050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110640"/>
        <c:axId val="209111200"/>
      </c:barChart>
      <c:catAx>
        <c:axId val="209110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SV"/>
          </a:p>
        </c:txPr>
        <c:crossAx val="209111200"/>
        <c:crosses val="autoZero"/>
        <c:auto val="1"/>
        <c:lblAlgn val="ctr"/>
        <c:lblOffset val="100"/>
        <c:noMultiLvlLbl val="0"/>
      </c:catAx>
      <c:valAx>
        <c:axId val="20911120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s-SV"/>
          </a:p>
        </c:txPr>
        <c:crossAx val="209110640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accent3">
        <a:lumMod val="60000"/>
        <a:lumOff val="40000"/>
      </a:schemeClr>
    </a:solidFill>
    <a:ln>
      <a:solidFill>
        <a:schemeClr val="tx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SV" dirty="0"/>
              <a:t>INVERSIÓN (miles US</a:t>
            </a:r>
            <a:r>
              <a:rPr lang="es-SV" dirty="0" smtClean="0"/>
              <a:t>$)</a:t>
            </a:r>
            <a:endParaRPr lang="es-SV" dirty="0"/>
          </a:p>
        </c:rich>
      </c:tx>
      <c:layout>
        <c:manualLayout>
          <c:xMode val="edge"/>
          <c:yMode val="edge"/>
          <c:x val="0.39156699551536805"/>
          <c:y val="4.629629629629629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FC!$K$3</c:f>
              <c:strCache>
                <c:ptCount val="1"/>
                <c:pt idx="0">
                  <c:v>INVERSIÓN (miles US$) - Pagada y en trámite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9,783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FC!$J$4:$J$6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META 2014</c:v>
                </c:pt>
              </c:strCache>
            </c:strRef>
          </c:cat>
          <c:val>
            <c:numRef>
              <c:f>FC!$K$4:$K$6</c:f>
              <c:numCache>
                <c:formatCode>#,##0</c:formatCode>
                <c:ptCount val="3"/>
                <c:pt idx="0">
                  <c:v>9783</c:v>
                </c:pt>
                <c:pt idx="1">
                  <c:v>10843</c:v>
                </c:pt>
                <c:pt idx="2">
                  <c:v>13571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113440"/>
        <c:axId val="209155152"/>
      </c:barChart>
      <c:catAx>
        <c:axId val="209113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SV"/>
          </a:p>
        </c:txPr>
        <c:crossAx val="209155152"/>
        <c:crosses val="autoZero"/>
        <c:auto val="1"/>
        <c:lblAlgn val="ctr"/>
        <c:lblOffset val="100"/>
        <c:noMultiLvlLbl val="0"/>
      </c:catAx>
      <c:valAx>
        <c:axId val="20915515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s-SV"/>
          </a:p>
        </c:txPr>
        <c:crossAx val="209113440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accent3">
        <a:lumMod val="60000"/>
        <a:lumOff val="40000"/>
      </a:schemeClr>
    </a:solidFill>
    <a:ln>
      <a:solidFill>
        <a:schemeClr val="tx1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SV"/>
              <a:t>PERSONAS</a:t>
            </a:r>
            <a:r>
              <a:rPr lang="es-SV" baseline="0"/>
              <a:t> CAPACITADAS</a:t>
            </a:r>
            <a:endParaRPr lang="es-SV"/>
          </a:p>
          <a:p>
            <a:pPr>
              <a:defRPr/>
            </a:pPr>
            <a:r>
              <a:rPr lang="es-SV"/>
              <a:t>Programación</a:t>
            </a:r>
            <a:r>
              <a:rPr lang="es-SV" baseline="0"/>
              <a:t> trimestral vrs. Ejecución</a:t>
            </a:r>
            <a:endParaRPr lang="es-SV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GFI!$A$4</c:f>
              <c:strCache>
                <c:ptCount val="1"/>
                <c:pt idx="0">
                  <c:v>PROGRAMADO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GFI!$B$3:$F$3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GFI!$B$4:$F$4</c:f>
              <c:numCache>
                <c:formatCode>General</c:formatCode>
                <c:ptCount val="5"/>
                <c:pt idx="0">
                  <c:v>16</c:v>
                </c:pt>
                <c:pt idx="1">
                  <c:v>34.700000000000003</c:v>
                </c:pt>
                <c:pt idx="2">
                  <c:v>41.7</c:v>
                </c:pt>
                <c:pt idx="3">
                  <c:v>16.3</c:v>
                </c:pt>
                <c:pt idx="4">
                  <c:v>108.7</c:v>
                </c:pt>
              </c:numCache>
            </c:numRef>
          </c:val>
        </c:ser>
        <c:ser>
          <c:idx val="1"/>
          <c:order val="1"/>
          <c:tx>
            <c:strRef>
              <c:f>GFI!$A$5</c:f>
              <c:strCache>
                <c:ptCount val="1"/>
                <c:pt idx="0">
                  <c:v>EJECUTADO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GFI!$B$3:$F$3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ANUAL</c:v>
                </c:pt>
              </c:strCache>
            </c:strRef>
          </c:cat>
          <c:val>
            <c:numRef>
              <c:f>GFI!$B$5:$F$5</c:f>
              <c:numCache>
                <c:formatCode>General</c:formatCode>
                <c:ptCount val="5"/>
                <c:pt idx="0">
                  <c:v>16.8</c:v>
                </c:pt>
                <c:pt idx="1">
                  <c:v>28.7</c:v>
                </c:pt>
                <c:pt idx="2">
                  <c:v>37.4</c:v>
                </c:pt>
                <c:pt idx="3">
                  <c:v>26.8</c:v>
                </c:pt>
                <c:pt idx="4">
                  <c:v>109.6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157952"/>
        <c:axId val="209158512"/>
      </c:barChart>
      <c:catAx>
        <c:axId val="209157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200" b="1"/>
            </a:pPr>
            <a:endParaRPr lang="es-SV"/>
          </a:p>
        </c:txPr>
        <c:crossAx val="209158512"/>
        <c:crosses val="autoZero"/>
        <c:auto val="1"/>
        <c:lblAlgn val="ctr"/>
        <c:lblOffset val="100"/>
        <c:noMultiLvlLbl val="0"/>
      </c:catAx>
      <c:valAx>
        <c:axId val="209158512"/>
        <c:scaling>
          <c:orientation val="minMax"/>
          <c:max val="1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200" b="1"/>
            </a:pPr>
            <a:endParaRPr lang="es-SV"/>
          </a:p>
        </c:txPr>
        <c:crossAx val="209157952"/>
        <c:crosses val="autoZero"/>
        <c:crossBetween val="between"/>
      </c:valAx>
      <c:spPr>
        <a:solidFill>
          <a:schemeClr val="accent3">
            <a:lumMod val="20000"/>
            <a:lumOff val="80000"/>
            <a:alpha val="51000"/>
          </a:schemeClr>
        </a:solidFill>
        <a:ln w="19050">
          <a:solidFill>
            <a:schemeClr val="tx1"/>
          </a:solidFill>
        </a:ln>
      </c:spPr>
    </c:plotArea>
    <c:legend>
      <c:legendPos val="b"/>
      <c:overlay val="0"/>
      <c:txPr>
        <a:bodyPr/>
        <a:lstStyle/>
        <a:p>
          <a:pPr>
            <a:defRPr sz="1400"/>
          </a:pPr>
          <a:endParaRPr lang="es-SV"/>
        </a:p>
      </c:txPr>
    </c:legend>
    <c:plotVisOnly val="1"/>
    <c:dispBlanksAs val="gap"/>
    <c:showDLblsOverMax val="0"/>
  </c:chart>
  <c:spPr>
    <a:solidFill>
      <a:schemeClr val="tx2">
        <a:lumMod val="60000"/>
        <a:lumOff val="40000"/>
        <a:alpha val="50000"/>
      </a:schemeClr>
    </a:solidFill>
    <a:ln w="19050">
      <a:solidFill>
        <a:schemeClr val="tx1"/>
      </a:solidFill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7622490940950387"/>
          <c:y val="9.2592592592592587E-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FI!$D$3</c:f>
              <c:strCache>
                <c:ptCount val="1"/>
                <c:pt idx="0">
                  <c:v>PERSONAS CAPACITADAS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79646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8064A2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s-SV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s-SV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FI!$C$4:$C$6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META 2014</c:v>
                </c:pt>
              </c:strCache>
            </c:strRef>
          </c:cat>
          <c:val>
            <c:numRef>
              <c:f>FI!$D$4:$D$6</c:f>
              <c:numCache>
                <c:formatCode>#,##0</c:formatCode>
                <c:ptCount val="3"/>
                <c:pt idx="0">
                  <c:v>108774</c:v>
                </c:pt>
                <c:pt idx="1">
                  <c:v>109572</c:v>
                </c:pt>
                <c:pt idx="2">
                  <c:v>108690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177312"/>
        <c:axId val="209177872"/>
      </c:barChart>
      <c:catAx>
        <c:axId val="209177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/>
            </a:pPr>
            <a:endParaRPr lang="es-SV"/>
          </a:p>
        </c:txPr>
        <c:crossAx val="209177872"/>
        <c:crosses val="autoZero"/>
        <c:auto val="1"/>
        <c:lblAlgn val="ctr"/>
        <c:lblOffset val="100"/>
        <c:noMultiLvlLbl val="0"/>
      </c:catAx>
      <c:valAx>
        <c:axId val="209177872"/>
        <c:scaling>
          <c:orientation val="minMax"/>
          <c:min val="96000"/>
        </c:scaling>
        <c:delete val="0"/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/>
            </a:pPr>
            <a:endParaRPr lang="es-SV"/>
          </a:p>
        </c:txPr>
        <c:crossAx val="209177312"/>
        <c:crosses val="autoZero"/>
        <c:crossBetween val="between"/>
        <c:majorUnit val="4000"/>
      </c:valAx>
      <c:spPr>
        <a:solidFill>
          <a:srgbClr val="9BBB59">
            <a:lumMod val="40000"/>
            <a:lumOff val="60000"/>
          </a:srgbClr>
        </a:solidFill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9BBB59">
        <a:lumMod val="60000"/>
        <a:lumOff val="40000"/>
      </a:srgbClr>
    </a:solidFill>
    <a:ln>
      <a:solidFill>
        <a:sysClr val="windowText" lastClr="000000"/>
      </a:solidFill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FI!$K$3</c:f>
              <c:strCache>
                <c:ptCount val="1"/>
                <c:pt idx="0">
                  <c:v>INVERSIÓN (miles US$)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79646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8064A2"/>
              </a:solidFill>
              <a:ln>
                <a:solidFill>
                  <a:sysClr val="windowText" lastClr="000000"/>
                </a:solidFill>
              </a:ln>
            </c:spPr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s-SV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es-SV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FI!$J$4:$J$6</c:f>
              <c:strCache>
                <c:ptCount val="3"/>
                <c:pt idx="0">
                  <c:v>2013</c:v>
                </c:pt>
                <c:pt idx="1">
                  <c:v>2014</c:v>
                </c:pt>
                <c:pt idx="2">
                  <c:v>META 2014</c:v>
                </c:pt>
              </c:strCache>
            </c:strRef>
          </c:cat>
          <c:val>
            <c:numRef>
              <c:f>FI!$K$4:$K$6</c:f>
              <c:numCache>
                <c:formatCode>#,##0</c:formatCode>
                <c:ptCount val="3"/>
                <c:pt idx="0">
                  <c:v>12762</c:v>
                </c:pt>
                <c:pt idx="1">
                  <c:v>11906</c:v>
                </c:pt>
                <c:pt idx="2">
                  <c:v>13034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0563440"/>
        <c:axId val="210564000"/>
      </c:barChart>
      <c:catAx>
        <c:axId val="210563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/>
            </a:pPr>
            <a:endParaRPr lang="es-SV"/>
          </a:p>
        </c:txPr>
        <c:crossAx val="210564000"/>
        <c:crosses val="autoZero"/>
        <c:auto val="1"/>
        <c:lblAlgn val="ctr"/>
        <c:lblOffset val="100"/>
        <c:noMultiLvlLbl val="0"/>
      </c:catAx>
      <c:valAx>
        <c:axId val="210564000"/>
        <c:scaling>
          <c:orientation val="minMax"/>
          <c:max val="14000"/>
          <c:min val="8000"/>
        </c:scaling>
        <c:delete val="0"/>
        <c:axPos val="l"/>
        <c:majorGridlines>
          <c:spPr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/>
            </a:pPr>
            <a:endParaRPr lang="es-SV"/>
          </a:p>
        </c:txPr>
        <c:crossAx val="210563440"/>
        <c:crosses val="autoZero"/>
        <c:crossBetween val="between"/>
        <c:majorUnit val="1000"/>
      </c:valAx>
      <c:spPr>
        <a:solidFill>
          <a:srgbClr val="9BBB59">
            <a:lumMod val="40000"/>
            <a:lumOff val="60000"/>
          </a:srgbClr>
        </a:solidFill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solidFill>
      <a:srgbClr val="9BBB59">
        <a:lumMod val="60000"/>
        <a:lumOff val="40000"/>
      </a:srgbClr>
    </a:solidFill>
    <a:ln>
      <a:solidFill>
        <a:sysClr val="windowText" lastClr="000000"/>
      </a:solidFill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0.23314</cdr:x>
      <cdr:y>0.67138</cdr:y>
    </cdr:from>
    <cdr:to>
      <cdr:x>0.96731</cdr:x>
      <cdr:y>0.67361</cdr:y>
    </cdr:to>
    <cdr:cxnSp macro="">
      <cdr:nvCxnSpPr>
        <cdr:cNvPr id="14" name="Conector recto 13"/>
        <cdr:cNvCxnSpPr/>
      </cdr:nvCxnSpPr>
      <cdr:spPr>
        <a:xfrm xmlns:a="http://schemas.openxmlformats.org/drawingml/2006/main">
          <a:off x="1501140" y="3253740"/>
          <a:ext cx="4727272" cy="1079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0.23784</cdr:x>
      <cdr:y>0.69969</cdr:y>
    </cdr:from>
    <cdr:to>
      <cdr:x>0.34936</cdr:x>
      <cdr:y>0.75786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531435" y="3390900"/>
          <a:ext cx="718035" cy="281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SV" sz="1200" dirty="0"/>
            <a:t>DÉFICIT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0.33333</cdr:x>
      <cdr:y>0.57544</cdr:y>
    </cdr:from>
    <cdr:to>
      <cdr:x>0.40833</cdr:x>
      <cdr:y>0.65445</cdr:y>
    </cdr:to>
    <cdr:sp macro="" textlink="">
      <cdr:nvSpPr>
        <cdr:cNvPr id="2" name="5 Elipse"/>
        <cdr:cNvSpPr/>
      </cdr:nvSpPr>
      <cdr:spPr>
        <a:xfrm xmlns:a="http://schemas.openxmlformats.org/drawingml/2006/main">
          <a:off x="2880320" y="2622524"/>
          <a:ext cx="648072" cy="360040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s-SV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200" dirty="0" smtClean="0">
              <a:solidFill>
                <a:schemeClr val="tx1"/>
              </a:solidFill>
            </a:rPr>
            <a:t>62%</a:t>
          </a:r>
          <a:endParaRPr lang="es-SV" sz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0.50833</cdr:x>
      <cdr:y>0.52599</cdr:y>
    </cdr:from>
    <cdr:to>
      <cdr:x>0.58333</cdr:x>
      <cdr:y>0.60499</cdr:y>
    </cdr:to>
    <cdr:sp macro="" textlink="">
      <cdr:nvSpPr>
        <cdr:cNvPr id="3" name="5 Elipse"/>
        <cdr:cNvSpPr/>
      </cdr:nvSpPr>
      <cdr:spPr>
        <a:xfrm xmlns:a="http://schemas.openxmlformats.org/drawingml/2006/main">
          <a:off x="4392488" y="2397150"/>
          <a:ext cx="648072" cy="360040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s-SV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200" dirty="0" smtClean="0">
              <a:solidFill>
                <a:schemeClr val="tx1"/>
              </a:solidFill>
            </a:rPr>
            <a:t>95%</a:t>
          </a:r>
          <a:endParaRPr lang="es-SV" sz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</cdr:x>
      <cdr:y>0.60973</cdr:y>
    </cdr:from>
    <cdr:to>
      <cdr:x>0.775</cdr:x>
      <cdr:y>0.68873</cdr:y>
    </cdr:to>
    <cdr:sp macro="" textlink="">
      <cdr:nvSpPr>
        <cdr:cNvPr id="4" name="5 Elipse"/>
        <cdr:cNvSpPr/>
      </cdr:nvSpPr>
      <cdr:spPr>
        <a:xfrm xmlns:a="http://schemas.openxmlformats.org/drawingml/2006/main">
          <a:off x="6048672" y="2778793"/>
          <a:ext cx="648072" cy="360040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s-SV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200" dirty="0" smtClean="0">
              <a:solidFill>
                <a:schemeClr val="tx1"/>
              </a:solidFill>
            </a:rPr>
            <a:t>76%</a:t>
          </a:r>
          <a:endParaRPr lang="es-SV" sz="1200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0.12422</cdr:x>
      <cdr:y>0.66375</cdr:y>
    </cdr:from>
    <cdr:to>
      <cdr:x>0.21258</cdr:x>
      <cdr:y>0.75426</cdr:y>
    </cdr:to>
    <cdr:sp macro="" textlink="">
      <cdr:nvSpPr>
        <cdr:cNvPr id="2" name="1 Elipse"/>
        <cdr:cNvSpPr/>
      </cdr:nvSpPr>
      <cdr:spPr>
        <a:xfrm xmlns:a="http://schemas.openxmlformats.org/drawingml/2006/main">
          <a:off x="1113568" y="3168352"/>
          <a:ext cx="792088" cy="432048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s-MX" sz="1200" b="1" dirty="0" smtClean="0">
              <a:solidFill>
                <a:schemeClr val="tx1"/>
              </a:solidFill>
            </a:rPr>
            <a:t>105%</a:t>
          </a:r>
          <a:endParaRPr lang="es-SV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0.317</cdr:x>
      <cdr:y>0.60341</cdr:y>
    </cdr:from>
    <cdr:to>
      <cdr:x>0.40536</cdr:x>
      <cdr:y>0.69392</cdr:y>
    </cdr:to>
    <cdr:sp macro="" textlink="">
      <cdr:nvSpPr>
        <cdr:cNvPr id="3" name="1 Elipse"/>
        <cdr:cNvSpPr/>
      </cdr:nvSpPr>
      <cdr:spPr>
        <a:xfrm xmlns:a="http://schemas.openxmlformats.org/drawingml/2006/main">
          <a:off x="2841760" y="2880320"/>
          <a:ext cx="792088" cy="432048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200" b="1" dirty="0" smtClean="0">
              <a:solidFill>
                <a:schemeClr val="tx1"/>
              </a:solidFill>
            </a:rPr>
            <a:t>83%</a:t>
          </a:r>
          <a:endParaRPr lang="es-SV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0.50175</cdr:x>
      <cdr:y>0.55815</cdr:y>
    </cdr:from>
    <cdr:to>
      <cdr:x>0.59011</cdr:x>
      <cdr:y>0.64866</cdr:y>
    </cdr:to>
    <cdr:sp macro="" textlink="">
      <cdr:nvSpPr>
        <cdr:cNvPr id="4" name="1 Elipse"/>
        <cdr:cNvSpPr/>
      </cdr:nvSpPr>
      <cdr:spPr>
        <a:xfrm xmlns:a="http://schemas.openxmlformats.org/drawingml/2006/main">
          <a:off x="4497944" y="2664296"/>
          <a:ext cx="792088" cy="432048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200" b="1" dirty="0" smtClean="0">
              <a:solidFill>
                <a:schemeClr val="tx1"/>
              </a:solidFill>
            </a:rPr>
            <a:t>90%</a:t>
          </a:r>
          <a:endParaRPr lang="es-SV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0.6865</cdr:x>
      <cdr:y>0.61849</cdr:y>
    </cdr:from>
    <cdr:to>
      <cdr:x>0.77486</cdr:x>
      <cdr:y>0.70901</cdr:y>
    </cdr:to>
    <cdr:sp macro="" textlink="">
      <cdr:nvSpPr>
        <cdr:cNvPr id="5" name="1 Elipse"/>
        <cdr:cNvSpPr/>
      </cdr:nvSpPr>
      <cdr:spPr>
        <a:xfrm xmlns:a="http://schemas.openxmlformats.org/drawingml/2006/main">
          <a:off x="6154128" y="2952328"/>
          <a:ext cx="792088" cy="432048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200" b="1" dirty="0" smtClean="0">
              <a:solidFill>
                <a:schemeClr val="tx1"/>
              </a:solidFill>
            </a:rPr>
            <a:t>164%</a:t>
          </a:r>
          <a:endParaRPr lang="es-SV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0.84342</cdr:x>
      <cdr:y>0.21311</cdr:y>
    </cdr:from>
    <cdr:to>
      <cdr:x>0.93178</cdr:x>
      <cdr:y>0.30362</cdr:y>
    </cdr:to>
    <cdr:sp macro="" textlink="">
      <cdr:nvSpPr>
        <cdr:cNvPr id="6" name="1 Elipse"/>
        <cdr:cNvSpPr/>
      </cdr:nvSpPr>
      <cdr:spPr>
        <a:xfrm xmlns:a="http://schemas.openxmlformats.org/drawingml/2006/main">
          <a:off x="7560840" y="1017240"/>
          <a:ext cx="792102" cy="432042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200" b="1" dirty="0" smtClean="0">
              <a:solidFill>
                <a:schemeClr val="tx1"/>
              </a:solidFill>
            </a:rPr>
            <a:t>101%</a:t>
          </a:r>
          <a:endParaRPr lang="es-SV" sz="1200" b="1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0.30456</cdr:x>
      <cdr:y>0.53166</cdr:y>
    </cdr:from>
    <cdr:to>
      <cdr:x>0.40151</cdr:x>
      <cdr:y>0.60713</cdr:y>
    </cdr:to>
    <cdr:sp macro="" textlink="">
      <cdr:nvSpPr>
        <cdr:cNvPr id="2" name="2 Elipse"/>
        <cdr:cNvSpPr/>
      </cdr:nvSpPr>
      <cdr:spPr>
        <a:xfrm xmlns:a="http://schemas.openxmlformats.org/drawingml/2006/main">
          <a:off x="2184400" y="2012950"/>
          <a:ext cx="695325" cy="285750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SV" sz="1400" b="1" dirty="0">
              <a:solidFill>
                <a:sysClr val="windowText" lastClr="000000"/>
              </a:solidFill>
            </a:rPr>
            <a:t>55%</a:t>
          </a:r>
        </a:p>
      </cdr:txBody>
    </cdr:sp>
  </cdr:relSizeAnchor>
  <cdr:relSizeAnchor xmlns:cdr="http://schemas.openxmlformats.org/drawingml/2006/chartDrawing">
    <cdr:from>
      <cdr:x>0.47145</cdr:x>
      <cdr:y>0.49895</cdr:y>
    </cdr:from>
    <cdr:to>
      <cdr:x>0.58079</cdr:x>
      <cdr:y>0.57442</cdr:y>
    </cdr:to>
    <cdr:sp macro="" textlink="">
      <cdr:nvSpPr>
        <cdr:cNvPr id="3" name="2 Elipse"/>
        <cdr:cNvSpPr/>
      </cdr:nvSpPr>
      <cdr:spPr>
        <a:xfrm xmlns:a="http://schemas.openxmlformats.org/drawingml/2006/main">
          <a:off x="3381377" y="1889125"/>
          <a:ext cx="784224" cy="285750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SV" sz="1400" b="1" dirty="0">
              <a:solidFill>
                <a:sysClr val="windowText" lastClr="000000"/>
              </a:solidFill>
            </a:rPr>
            <a:t>107%</a:t>
          </a:r>
        </a:p>
      </cdr:txBody>
    </cdr:sp>
  </cdr:relSizeAnchor>
  <cdr:relSizeAnchor xmlns:cdr="http://schemas.openxmlformats.org/drawingml/2006/chartDrawing">
    <cdr:from>
      <cdr:x>0.66135</cdr:x>
      <cdr:y>0.49392</cdr:y>
    </cdr:from>
    <cdr:to>
      <cdr:x>0.77601</cdr:x>
      <cdr:y>0.56939</cdr:y>
    </cdr:to>
    <cdr:sp macro="" textlink="">
      <cdr:nvSpPr>
        <cdr:cNvPr id="4" name="2 Elipse"/>
        <cdr:cNvSpPr/>
      </cdr:nvSpPr>
      <cdr:spPr>
        <a:xfrm xmlns:a="http://schemas.openxmlformats.org/drawingml/2006/main">
          <a:off x="4743452" y="1870075"/>
          <a:ext cx="822324" cy="285750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SV" sz="1400" b="1" dirty="0">
              <a:solidFill>
                <a:sysClr val="windowText" lastClr="000000"/>
              </a:solidFill>
            </a:rPr>
            <a:t>163%</a:t>
          </a:r>
        </a:p>
      </cdr:txBody>
    </cdr:sp>
  </cdr:relSizeAnchor>
  <cdr:relSizeAnchor xmlns:cdr="http://schemas.openxmlformats.org/drawingml/2006/chartDrawing">
    <cdr:from>
      <cdr:x>0.13115</cdr:x>
      <cdr:y>0.63529</cdr:y>
    </cdr:from>
    <cdr:to>
      <cdr:x>0.2281</cdr:x>
      <cdr:y>0.71076</cdr:y>
    </cdr:to>
    <cdr:sp macro="" textlink="">
      <cdr:nvSpPr>
        <cdr:cNvPr id="5" name="2 Elipse"/>
        <cdr:cNvSpPr/>
      </cdr:nvSpPr>
      <cdr:spPr>
        <a:xfrm xmlns:a="http://schemas.openxmlformats.org/drawingml/2006/main">
          <a:off x="1152128" y="3261246"/>
          <a:ext cx="851703" cy="387422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SV" sz="1400" b="1" dirty="0" smtClean="0">
              <a:solidFill>
                <a:sysClr val="windowText" lastClr="000000"/>
              </a:solidFill>
            </a:rPr>
            <a:t>97%</a:t>
          </a:r>
          <a:endParaRPr lang="es-SV" sz="14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0.72951</cdr:x>
      <cdr:y>0.1724</cdr:y>
    </cdr:from>
    <cdr:to>
      <cdr:x>0.82646</cdr:x>
      <cdr:y>0.24787</cdr:y>
    </cdr:to>
    <cdr:sp macro="" textlink="">
      <cdr:nvSpPr>
        <cdr:cNvPr id="6" name="2 Elipse"/>
        <cdr:cNvSpPr/>
      </cdr:nvSpPr>
      <cdr:spPr>
        <a:xfrm xmlns:a="http://schemas.openxmlformats.org/drawingml/2006/main">
          <a:off x="6408712" y="884982"/>
          <a:ext cx="851703" cy="387422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SV" sz="1400" b="1" dirty="0" smtClean="0">
              <a:solidFill>
                <a:sysClr val="windowText" lastClr="000000"/>
              </a:solidFill>
            </a:rPr>
            <a:t>102%</a:t>
          </a:r>
          <a:endParaRPr lang="es-SV" sz="1400" b="1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0.26667</cdr:x>
      <cdr:y>0.59155</cdr:y>
    </cdr:from>
    <cdr:to>
      <cdr:x>0.35</cdr:x>
      <cdr:y>0.70423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304256" y="3024336"/>
          <a:ext cx="72008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SV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0.11969</cdr:x>
      <cdr:y>0.57594</cdr:y>
    </cdr:from>
    <cdr:to>
      <cdr:x>0.22206</cdr:x>
      <cdr:y>0.67134</cdr:y>
    </cdr:to>
    <cdr:sp macro="" textlink="">
      <cdr:nvSpPr>
        <cdr:cNvPr id="2" name="CuadroTexto 6"/>
        <cdr:cNvSpPr txBox="1"/>
      </cdr:nvSpPr>
      <cdr:spPr>
        <a:xfrm xmlns:a="http://schemas.openxmlformats.org/drawingml/2006/main">
          <a:off x="1094408" y="2612752"/>
          <a:ext cx="936104" cy="43279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SV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SV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146%</a:t>
          </a:r>
          <a:endParaRPr lang="es-SV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0.30313</cdr:x>
      <cdr:y>0.60317</cdr:y>
    </cdr:from>
    <cdr:to>
      <cdr:x>0.4055</cdr:x>
      <cdr:y>0.69858</cdr:y>
    </cdr:to>
    <cdr:sp macro="" textlink="">
      <cdr:nvSpPr>
        <cdr:cNvPr id="3" name="CuadroTexto 7"/>
        <cdr:cNvSpPr txBox="1"/>
      </cdr:nvSpPr>
      <cdr:spPr>
        <a:xfrm xmlns:a="http://schemas.openxmlformats.org/drawingml/2006/main">
          <a:off x="2771800" y="2736304"/>
          <a:ext cx="936104" cy="43279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SV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SV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85%</a:t>
          </a:r>
          <a:endParaRPr lang="es-SV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0.47638</cdr:x>
      <cdr:y>0.57143</cdr:y>
    </cdr:from>
    <cdr:to>
      <cdr:x>0.57875</cdr:x>
      <cdr:y>0.66683</cdr:y>
    </cdr:to>
    <cdr:sp macro="" textlink="">
      <cdr:nvSpPr>
        <cdr:cNvPr id="4" name="CuadroTexto 8"/>
        <cdr:cNvSpPr txBox="1"/>
      </cdr:nvSpPr>
      <cdr:spPr>
        <a:xfrm xmlns:a="http://schemas.openxmlformats.org/drawingml/2006/main">
          <a:off x="4355976" y="2592288"/>
          <a:ext cx="936104" cy="43279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SV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SV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93%</a:t>
          </a:r>
          <a:endParaRPr lang="es-SV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0.6575</cdr:x>
      <cdr:y>0.52381</cdr:y>
    </cdr:from>
    <cdr:to>
      <cdr:x>0.75987</cdr:x>
      <cdr:y>0.61921</cdr:y>
    </cdr:to>
    <cdr:sp macro="" textlink="">
      <cdr:nvSpPr>
        <cdr:cNvPr id="5" name="CuadroTexto 9"/>
        <cdr:cNvSpPr txBox="1"/>
      </cdr:nvSpPr>
      <cdr:spPr>
        <a:xfrm xmlns:a="http://schemas.openxmlformats.org/drawingml/2006/main">
          <a:off x="6012160" y="2376264"/>
          <a:ext cx="936104" cy="43279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SV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SV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145%</a:t>
          </a:r>
          <a:endParaRPr lang="es-SV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0.83075</cdr:x>
      <cdr:y>0.1746</cdr:y>
    </cdr:from>
    <cdr:to>
      <cdr:x>0.93312</cdr:x>
      <cdr:y>0.27001</cdr:y>
    </cdr:to>
    <cdr:sp macro="" textlink="">
      <cdr:nvSpPr>
        <cdr:cNvPr id="6" name="CuadroTexto 10"/>
        <cdr:cNvSpPr txBox="1"/>
      </cdr:nvSpPr>
      <cdr:spPr>
        <a:xfrm xmlns:a="http://schemas.openxmlformats.org/drawingml/2006/main">
          <a:off x="7596336" y="792088"/>
          <a:ext cx="936104" cy="43279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SV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SV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116%</a:t>
          </a:r>
          <a:endParaRPr lang="es-SV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0.08136</cdr:x>
      <cdr:y>0.62967</cdr:y>
    </cdr:from>
    <cdr:to>
      <cdr:x>0.20233</cdr:x>
      <cdr:y>0.71753</cdr:y>
    </cdr:to>
    <cdr:sp macro="" textlink="">
      <cdr:nvSpPr>
        <cdr:cNvPr id="2" name="1 Elipse"/>
        <cdr:cNvSpPr/>
      </cdr:nvSpPr>
      <cdr:spPr>
        <a:xfrm xmlns:a="http://schemas.openxmlformats.org/drawingml/2006/main">
          <a:off x="726458" y="3096344"/>
          <a:ext cx="1080120" cy="432048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s-MX" sz="1600" b="1" dirty="0" smtClean="0">
              <a:solidFill>
                <a:schemeClr val="tx1"/>
              </a:solidFill>
            </a:rPr>
            <a:t>138%</a:t>
          </a:r>
          <a:endParaRPr lang="es-SV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0.27491</cdr:x>
      <cdr:y>0.3368</cdr:y>
    </cdr:from>
    <cdr:to>
      <cdr:x>0.39588</cdr:x>
      <cdr:y>0.42466</cdr:y>
    </cdr:to>
    <cdr:sp macro="" textlink="">
      <cdr:nvSpPr>
        <cdr:cNvPr id="3" name="1 Elipse"/>
        <cdr:cNvSpPr/>
      </cdr:nvSpPr>
      <cdr:spPr>
        <a:xfrm xmlns:a="http://schemas.openxmlformats.org/drawingml/2006/main">
          <a:off x="2454650" y="1656184"/>
          <a:ext cx="1080120" cy="432048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600" b="1" dirty="0" smtClean="0">
              <a:solidFill>
                <a:schemeClr val="tx1"/>
              </a:solidFill>
            </a:rPr>
            <a:t>67%</a:t>
          </a:r>
          <a:endParaRPr lang="es-SV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0.45233</cdr:x>
      <cdr:y>0.58574</cdr:y>
    </cdr:from>
    <cdr:to>
      <cdr:x>0.5733</cdr:x>
      <cdr:y>0.6736</cdr:y>
    </cdr:to>
    <cdr:sp macro="" textlink="">
      <cdr:nvSpPr>
        <cdr:cNvPr id="4" name="1 Elipse"/>
        <cdr:cNvSpPr/>
      </cdr:nvSpPr>
      <cdr:spPr>
        <a:xfrm xmlns:a="http://schemas.openxmlformats.org/drawingml/2006/main">
          <a:off x="4038826" y="2880320"/>
          <a:ext cx="1080120" cy="432048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600" b="1" dirty="0" smtClean="0">
              <a:solidFill>
                <a:schemeClr val="tx1"/>
              </a:solidFill>
            </a:rPr>
            <a:t>142%</a:t>
          </a:r>
          <a:endParaRPr lang="es-SV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0.70233</cdr:x>
      <cdr:y>0.17572</cdr:y>
    </cdr:from>
    <cdr:to>
      <cdr:x>0.8233</cdr:x>
      <cdr:y>0.26358</cdr:y>
    </cdr:to>
    <cdr:sp macro="" textlink="">
      <cdr:nvSpPr>
        <cdr:cNvPr id="5" name="1 Elipse"/>
        <cdr:cNvSpPr/>
      </cdr:nvSpPr>
      <cdr:spPr>
        <a:xfrm xmlns:a="http://schemas.openxmlformats.org/drawingml/2006/main">
          <a:off x="6271074" y="864096"/>
          <a:ext cx="1080120" cy="432048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600" b="1" dirty="0" smtClean="0">
              <a:solidFill>
                <a:schemeClr val="tx1"/>
              </a:solidFill>
            </a:rPr>
            <a:t>97%</a:t>
          </a:r>
          <a:endParaRPr lang="es-SV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0.64588</cdr:x>
      <cdr:y>0.58574</cdr:y>
    </cdr:from>
    <cdr:to>
      <cdr:x>0.76684</cdr:x>
      <cdr:y>0.6736</cdr:y>
    </cdr:to>
    <cdr:sp macro="" textlink="">
      <cdr:nvSpPr>
        <cdr:cNvPr id="6" name="1 Elipse"/>
        <cdr:cNvSpPr/>
      </cdr:nvSpPr>
      <cdr:spPr>
        <a:xfrm xmlns:a="http://schemas.openxmlformats.org/drawingml/2006/main">
          <a:off x="5767018" y="2880320"/>
          <a:ext cx="1080120" cy="432048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600" b="1" dirty="0" smtClean="0">
              <a:solidFill>
                <a:schemeClr val="tx1"/>
              </a:solidFill>
            </a:rPr>
            <a:t>142%</a:t>
          </a:r>
          <a:endParaRPr lang="es-SV" sz="1600" b="1" dirty="0">
            <a:solidFill>
              <a:schemeClr val="tx1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0.70927</cdr:x>
      <cdr:y>0.19118</cdr:y>
    </cdr:from>
    <cdr:to>
      <cdr:x>0.82976</cdr:x>
      <cdr:y>0.27941</cdr:y>
    </cdr:to>
    <cdr:sp macro="" textlink="">
      <cdr:nvSpPr>
        <cdr:cNvPr id="2" name="1 Elipse"/>
        <cdr:cNvSpPr/>
      </cdr:nvSpPr>
      <cdr:spPr>
        <a:xfrm xmlns:a="http://schemas.openxmlformats.org/drawingml/2006/main">
          <a:off x="6358231" y="936104"/>
          <a:ext cx="1080120" cy="432048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1600" b="1" dirty="0" smtClean="0">
              <a:solidFill>
                <a:schemeClr val="tx1"/>
              </a:solidFill>
            </a:rPr>
            <a:t>48%</a:t>
          </a:r>
          <a:endParaRPr lang="es-SV" sz="1600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4" y="1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51" y="1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2B9F6-882C-4177-80B8-3B8B89F0562C}" type="datetimeFigureOut">
              <a:rPr lang="es-SV" smtClean="0"/>
              <a:t>24/04/2015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4" y="8759838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51" y="8759838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34F51-978E-4647-A6E5-2F5F7C78532D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74551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4" y="1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51" y="1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0F1EE-7115-42DF-A42F-7972925E496E}" type="datetimeFigureOut">
              <a:rPr lang="es-SV" smtClean="0"/>
              <a:t>24/04/2015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381513"/>
            <a:ext cx="5607050" cy="41497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4" y="8759838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51" y="8759838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A2B4E-3FFF-480F-8310-E39DC562460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9164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327" indent="-28551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039" indent="-22840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8856" indent="-22840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5671" indent="-22840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2487" indent="-2284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9301" indent="-2284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6120" indent="-2284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2936" indent="-2284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9B74D5-2603-40B9-B7BF-D4639C926041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90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/>
              <a:t>24/04/2015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5288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/>
              <a:t>24/04/2015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63705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/>
              <a:t>24/04/2015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44449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88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76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942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98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803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70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004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4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/>
              <a:t>24/04/2015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17071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45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05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78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04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93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316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64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726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00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1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/>
              <a:t>24/04/2015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9515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7671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27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00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650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236AD-9B66-4723-B9D3-241899A540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17544-0E3B-4A31-B32E-59870A34B6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8480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C5944-74AA-4CA1-A5DF-489160DA8F4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ADD7B-0658-4F6E-B558-559F339922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361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5323C-EE2E-4332-8E05-67413CEE30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2ABB2-8D0B-4EDE-BA0D-3F0C268A1A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322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9D84C-0D6B-4312-BA32-DA0408F94E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23558-7DAC-492E-B010-4F19A0BB24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7671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E3111-7A4F-4176-B3AD-534958CE57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2C09-08B0-4359-BF20-2AB9448427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273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3B871-16A0-4974-A8C9-26C88A6FFF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C70FE-DB66-4A41-9449-CE03092FCF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37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/>
              <a:t>24/04/2015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49466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BF2BA-C84B-4CD8-9247-A92E52441A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C49F1-9F59-40A8-BCFD-585664CA8F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0510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B98D5-65BB-4D30-B22F-F8A1E754F8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9D64C-81F3-4ABF-A44E-7393977398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322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CABFB-FC5B-46FD-B598-B8B14CBEC5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DFA68-D3FE-4223-AA9A-321233A522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930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0A806-627D-4600-8403-3A0727883B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A5A2C-6B7A-487A-983F-94A33EA0BD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04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6C3EF-A5CC-4F65-A1E5-B76F3561B3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4885A-5FF9-493E-9B18-2210746256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2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/>
              <a:t>24/04/2015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5681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/>
              <a:t>24/04/2015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27946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/>
              <a:t>24/04/2015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7387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/>
              <a:t>24/04/2015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64905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8D1D-FB3C-4DE0-8A0C-EC3A5BF13977}" type="datetimeFigureOut">
              <a:rPr lang="es-SV" smtClean="0"/>
              <a:t>24/04/2015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AEE2F-117B-4FF3-B7EF-759C239B84F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3071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18D1D-FB3C-4DE0-8A0C-EC3A5BF13977}" type="datetimeFigureOut">
              <a:rPr lang="es-SV" smtClean="0"/>
              <a:t>24/04/2015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AEE2F-117B-4FF3-B7EF-759C239B84F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1663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5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9135C86-B43E-BF43-B507-DEB1B6594B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BBA3745-95B6-B646-A49B-007B1C7AD3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5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título del patrón</a:t>
            </a:r>
            <a:endParaRPr lang="en-US" altLang="es-SV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texto del patrón</a:t>
            </a:r>
          </a:p>
          <a:p>
            <a:pPr lvl="1"/>
            <a:r>
              <a:rPr lang="es-ES" altLang="es-SV" smtClean="0"/>
              <a:t>Segundo nivel</a:t>
            </a:r>
          </a:p>
          <a:p>
            <a:pPr lvl="2"/>
            <a:r>
              <a:rPr lang="es-ES" altLang="es-SV" smtClean="0"/>
              <a:t>Tercer nivel</a:t>
            </a:r>
          </a:p>
          <a:p>
            <a:pPr lvl="3"/>
            <a:r>
              <a:rPr lang="es-ES" altLang="es-SV" smtClean="0"/>
              <a:t>Cuarto nivel</a:t>
            </a:r>
          </a:p>
          <a:p>
            <a:pPr lvl="4"/>
            <a:r>
              <a:rPr lang="es-ES" altLang="es-SV" smtClean="0"/>
              <a:t>Quinto nivel</a:t>
            </a:r>
            <a:endParaRPr lang="en-US" altLang="es-SV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99043503-1B11-46A2-8837-21F17E9FDD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6C04888E-7885-41CA-84B7-ABED9F7B9C85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2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slide" Target="slide58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6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6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6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6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6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Relationship Id="rId4" Type="http://schemas.openxmlformats.org/officeDocument/2006/relationships/slide" Target="slide6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slide" Target="slide6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15814"/>
            <a:ext cx="9144000" cy="23421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064" y="2728306"/>
            <a:ext cx="4995873" cy="1278014"/>
          </a:xfrm>
          <a:prstGeom prst="rect">
            <a:avLst/>
          </a:prstGeom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0" y="479715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solidFill>
                  <a:srgbClr val="004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Futura Condensed"/>
              </a:rPr>
              <a:t>INFORME DE </a:t>
            </a:r>
            <a:r>
              <a:rPr lang="en-US" sz="3500" b="1" dirty="0" smtClean="0">
                <a:solidFill>
                  <a:srgbClr val="004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Futura Condensed"/>
              </a:rPr>
              <a:t>EJECUCIÓN 2014</a:t>
            </a:r>
            <a:endParaRPr lang="en-US" sz="3500" b="1" dirty="0">
              <a:solidFill>
                <a:srgbClr val="004A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  <a:cs typeface="Futura Condensed"/>
            </a:endParaRPr>
          </a:p>
          <a:p>
            <a:r>
              <a:rPr lang="en-US" sz="2800" b="1" i="1" dirty="0">
                <a:solidFill>
                  <a:srgbClr val="004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Futura Condensed"/>
              </a:rPr>
              <a:t>Plan </a:t>
            </a:r>
            <a:r>
              <a:rPr lang="en-US" sz="2800" b="1" i="1" dirty="0" err="1" smtClean="0">
                <a:solidFill>
                  <a:srgbClr val="004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Futura Condensed"/>
              </a:rPr>
              <a:t>Operativo</a:t>
            </a:r>
            <a:r>
              <a:rPr lang="en-US" sz="2800" b="1" i="1" dirty="0" smtClean="0">
                <a:solidFill>
                  <a:srgbClr val="004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Futura Condensed"/>
              </a:rPr>
              <a:t> y</a:t>
            </a:r>
            <a:endParaRPr lang="en-US" sz="2800" b="1" i="1" dirty="0">
              <a:solidFill>
                <a:srgbClr val="004A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  <a:cs typeface="Futura Condensed"/>
            </a:endParaRPr>
          </a:p>
          <a:p>
            <a:r>
              <a:rPr lang="en-US" sz="2800" b="1" i="1" dirty="0" err="1" smtClean="0">
                <a:solidFill>
                  <a:srgbClr val="004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Futura Condensed"/>
              </a:rPr>
              <a:t>Liquidación</a:t>
            </a:r>
            <a:r>
              <a:rPr lang="en-US" sz="2800" b="1" i="1" dirty="0" smtClean="0">
                <a:solidFill>
                  <a:srgbClr val="004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Futura Condensed"/>
              </a:rPr>
              <a:t> </a:t>
            </a:r>
            <a:r>
              <a:rPr lang="en-US" sz="2800" b="1" i="1" dirty="0" err="1" smtClean="0">
                <a:solidFill>
                  <a:srgbClr val="004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Futura Condensed"/>
              </a:rPr>
              <a:t>Presupuestaria</a:t>
            </a:r>
            <a:endParaRPr lang="en-US" sz="2800" b="1" i="1" dirty="0" smtClean="0">
              <a:solidFill>
                <a:srgbClr val="004A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  <a:cs typeface="Futura Condensed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707904" y="621441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000" b="1" dirty="0">
                <a:solidFill>
                  <a:srgbClr val="004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ea typeface="+mj-ea"/>
                <a:cs typeface="Futura Condensed"/>
              </a:rPr>
              <a:t>Febrero 2015</a:t>
            </a:r>
          </a:p>
        </p:txBody>
      </p:sp>
    </p:spTree>
    <p:extLst>
      <p:ext uri="{BB962C8B-B14F-4D97-AF65-F5344CB8AC3E}">
        <p14:creationId xmlns:p14="http://schemas.microsoft.com/office/powerpoint/2010/main" val="171339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202852"/>
            <a:ext cx="8229600" cy="77787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MX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EJECUCIÓN </a:t>
            </a:r>
            <a:r>
              <a:rPr lang="es-MX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</a:t>
            </a:r>
            <a:endParaRPr lang="es-SV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022724"/>
              </p:ext>
            </p:extLst>
          </p:nvPr>
        </p:nvGraphicFramePr>
        <p:xfrm>
          <a:off x="35496" y="1124744"/>
          <a:ext cx="9073576" cy="5032614"/>
        </p:xfrm>
        <a:graphic>
          <a:graphicData uri="http://schemas.openxmlformats.org/drawingml/2006/table">
            <a:tbl>
              <a:tblPr/>
              <a:tblGrid>
                <a:gridCol w="3024336"/>
                <a:gridCol w="1080120"/>
                <a:gridCol w="1080120"/>
                <a:gridCol w="864096"/>
                <a:gridCol w="1080120"/>
                <a:gridCol w="1152128"/>
                <a:gridCol w="792656"/>
              </a:tblGrid>
              <a:tr h="57606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GRUPOS BENEFICIARIOS / PROGRAMAS</a:t>
                      </a: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PERSONAS CAPACITADAS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US$ (Miles)</a:t>
                      </a:r>
                      <a:endParaRPr kumimoji="0" lang="es-SV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633926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META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EJECUCIÓN</a:t>
                      </a: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% </a:t>
                      </a: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PRESUP.</a:t>
                      </a: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INVERSIÓN</a:t>
                      </a:r>
                      <a:endParaRPr kumimoji="0" lang="es-S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% </a:t>
                      </a:r>
                      <a:endParaRPr kumimoji="0" lang="es-SV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798795">
                <a:tc>
                  <a:txBody>
                    <a:bodyPr/>
                    <a:lstStyle/>
                    <a:p>
                      <a:pPr marL="90488" marR="0" lvl="0" indent="0" algn="just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Trabajadores de las Empresas </a:t>
                      </a:r>
                    </a:p>
                    <a:p>
                      <a:pPr marL="90488" marR="0" lvl="0" indent="0" algn="just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(Formación Continua)</a:t>
                      </a:r>
                      <a:endParaRPr kumimoji="0" lang="es-SV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198,630</a:t>
                      </a: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157,600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79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13,656</a:t>
                      </a: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10,895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905678">
                <a:tc>
                  <a:txBody>
                    <a:bodyPr/>
                    <a:lstStyle/>
                    <a:p>
                      <a:pPr marL="90488" marR="0" lvl="0" indent="0" algn="just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spc="-11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Jóvenes, mujeres, población en condiciones de vulnerabilidad (Formación Inicial)</a:t>
                      </a:r>
                      <a:endParaRPr kumimoji="0" lang="es-SV" sz="1800" b="0" i="0" u="none" strike="noStrike" cap="none" spc="-11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113,016</a:t>
                      </a: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114,531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101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14,371</a:t>
                      </a: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12,801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689879">
                <a:tc>
                  <a:txBody>
                    <a:bodyPr/>
                    <a:lstStyle/>
                    <a:p>
                      <a:pPr marL="0" marR="0" lvl="0" indent="90488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TOTAL</a:t>
                      </a: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311,646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272,131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87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28,027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23,696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689879">
                <a:tc>
                  <a:txBody>
                    <a:bodyPr/>
                    <a:lstStyle/>
                    <a:p>
                      <a:pPr marL="90488" marR="0" lvl="0" indent="0" algn="just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Programa de Apoyo Temporal al Ingreso (PATI)</a:t>
                      </a:r>
                      <a:endParaRPr kumimoji="0" lang="es-SV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10,156</a:t>
                      </a:r>
                      <a:endParaRPr kumimoji="0" lang="es-SV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9,562</a:t>
                      </a:r>
                      <a:endParaRPr kumimoji="0" lang="es-SV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94</a:t>
                      </a:r>
                      <a:endParaRPr kumimoji="0" lang="es-SV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1,523</a:t>
                      </a: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1,434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94</a:t>
                      </a:r>
                      <a:endParaRPr kumimoji="0" lang="es-SV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689879">
                <a:tc>
                  <a:txBody>
                    <a:bodyPr/>
                    <a:lstStyle/>
                    <a:p>
                      <a:pPr marL="0" marR="0" lvl="0" indent="90488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GRAN TOTAL</a:t>
                      </a:r>
                      <a:endParaRPr kumimoji="0" lang="es-SV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321,802</a:t>
                      </a:r>
                      <a:endParaRPr kumimoji="0" lang="es-SV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281,693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88</a:t>
                      </a:r>
                      <a:endParaRPr kumimoji="0" lang="es-SV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29,550</a:t>
                      </a:r>
                      <a:endParaRPr kumimoji="0" lang="es-S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25,130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85</a:t>
                      </a:r>
                      <a:endParaRPr kumimoji="0" lang="es-S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0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496" y="2630522"/>
            <a:ext cx="8532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s-MX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Gerencia de </a:t>
            </a:r>
          </a:p>
          <a:p>
            <a:pPr algn="r"/>
            <a:r>
              <a:rPr lang="es-MX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Formación Continua</a:t>
            </a:r>
            <a:endParaRPr lang="es-SV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  <a:cs typeface="Arial" pitchFamily="34" charset="0"/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4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31"/>
          <p:cNvSpPr>
            <a:spLocks noChangeArrowheads="1"/>
          </p:cNvSpPr>
          <p:nvPr/>
        </p:nvSpPr>
        <p:spPr bwMode="auto">
          <a:xfrm>
            <a:off x="539552" y="692175"/>
            <a:ext cx="8135937" cy="5545137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s-SV" sz="1600" b="1" dirty="0">
                <a:latin typeface="Calibri" pitchFamily="34" charset="0"/>
              </a:rPr>
              <a:t>OBJETIVO GENERAL: </a:t>
            </a:r>
            <a:r>
              <a:rPr lang="es-ES" sz="1600" b="1" dirty="0">
                <a:latin typeface="Calibri" pitchFamily="34" charset="0"/>
              </a:rPr>
              <a:t>En el marco de la formación profesional, las capacitaciones para fortalecer la productividad y competitividad de los trabajadores y de las empresas se conoce como Formación Continua y tiene como propósito complementar, actualizar o especializar las competencias laborales de los trabajadores para contribuir a mejorar su productividad y competitividad en el desempeño de sus funciones de trabajo. </a:t>
            </a:r>
          </a:p>
          <a:p>
            <a:pPr marL="609600" indent="-609600" algn="just">
              <a:spcBef>
                <a:spcPct val="20000"/>
              </a:spcBef>
              <a:buFont typeface="Arial" charset="0"/>
              <a:buChar char="•"/>
            </a:pPr>
            <a:endParaRPr lang="es-ES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Char char="•"/>
            </a:pPr>
            <a:r>
              <a:rPr lang="es-ES_tradnl" sz="1600" b="1" dirty="0">
                <a:latin typeface="Calibri" pitchFamily="34" charset="0"/>
              </a:rPr>
              <a:t>LINEAS GENERALES DE TRABAJO:  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>
                <a:latin typeface="Calibri" pitchFamily="34" charset="0"/>
              </a:rPr>
              <a:t>Proyectos Especiales, Cursos Cerrados y Cursos Abiertos.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>
                <a:latin typeface="Calibri" pitchFamily="34" charset="0"/>
              </a:rPr>
              <a:t>Programas y cursos innovación, productividad y calidad.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>
                <a:latin typeface="Calibri" pitchFamily="34" charset="0"/>
              </a:rPr>
              <a:t>Programas y cursos técnicos y otros en el marco del APC.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>
                <a:latin typeface="Calibri" pitchFamily="34" charset="0"/>
              </a:rPr>
              <a:t>Programas y cursos para la MIPYMES.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>
                <a:latin typeface="Calibri" pitchFamily="34" charset="0"/>
              </a:rPr>
              <a:t>Programas y cursos en temas gerenciales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Tx/>
              <a:buChar char="•"/>
            </a:pPr>
            <a:r>
              <a:rPr lang="es-ES_tradnl" sz="1600" b="1" dirty="0">
                <a:latin typeface="Calibri" pitchFamily="34" charset="0"/>
              </a:rPr>
              <a:t>PRINCIPALES PROGRAMAS: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>
                <a:latin typeface="Calibri" pitchFamily="34" charset="0"/>
              </a:rPr>
              <a:t>Formación Continua </a:t>
            </a:r>
            <a:r>
              <a:rPr lang="es-ES_tradnl" sz="1600" b="1" dirty="0" smtClean="0">
                <a:latin typeface="Calibri" pitchFamily="34" charset="0"/>
              </a:rPr>
              <a:t>Área </a:t>
            </a:r>
            <a:r>
              <a:rPr lang="es-ES_tradnl" sz="1600" b="1" dirty="0">
                <a:latin typeface="Calibri" pitchFamily="34" charset="0"/>
              </a:rPr>
              <a:t>Técnica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>
                <a:latin typeface="Calibri" pitchFamily="34" charset="0"/>
              </a:rPr>
              <a:t>Formación Continua Desarrollo de Competencias Gerenciales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>
                <a:latin typeface="Calibri" pitchFamily="34" charset="0"/>
              </a:rPr>
              <a:t>Programa Nacional de Inglés para el Trabajo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>
                <a:latin typeface="Calibri" pitchFamily="34" charset="0"/>
              </a:rPr>
              <a:t>Cursos Cerrados a la medida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>
                <a:latin typeface="Calibri" pitchFamily="34" charset="0"/>
              </a:rPr>
              <a:t>Cursos abiertos </a:t>
            </a:r>
          </a:p>
          <a:p>
            <a:pPr marL="609600" indent="-609600" algn="just">
              <a:spcBef>
                <a:spcPct val="20000"/>
              </a:spcBef>
              <a:buFont typeface="Arial" charset="0"/>
              <a:buChar char="•"/>
            </a:pP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r>
              <a:rPr lang="es-ES_tradnl" sz="1600" b="1" dirty="0">
                <a:latin typeface="Calibri" pitchFamily="34" charset="0"/>
              </a:rPr>
              <a:t>			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endParaRPr lang="es-ES" sz="24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endParaRPr lang="es-ES" sz="24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endParaRPr lang="es-ES" sz="2400" dirty="0">
              <a:latin typeface="Calibri" pitchFamily="34" charset="0"/>
            </a:endParaRPr>
          </a:p>
        </p:txBody>
      </p:sp>
      <p:sp>
        <p:nvSpPr>
          <p:cNvPr id="92163" name="Rectangle 2"/>
          <p:cNvSpPr>
            <a:spLocks noChangeArrowheads="1"/>
          </p:cNvSpPr>
          <p:nvPr/>
        </p:nvSpPr>
        <p:spPr bwMode="auto">
          <a:xfrm>
            <a:off x="395288" y="116433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MX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GENERALIDADES FORMACIÓN </a:t>
            </a:r>
            <a:r>
              <a:rPr lang="es-MX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CONTINUA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ChangeArrowheads="1"/>
          </p:cNvSpPr>
          <p:nvPr/>
        </p:nvSpPr>
        <p:spPr bwMode="auto">
          <a:xfrm>
            <a:off x="558466" y="431899"/>
            <a:ext cx="8137525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MX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DE FORMACIÓN CONTINUA</a:t>
            </a:r>
          </a:p>
          <a:p>
            <a:r>
              <a:rPr lang="es-MX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LOGROS 2014</a:t>
            </a:r>
            <a:endParaRPr lang="es-MX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  <a:p>
            <a:endParaRPr lang="en-US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138569" y="986399"/>
            <a:ext cx="8856984" cy="51068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90600" indent="-533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716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52600" indent="-381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09800" indent="-381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7800" indent="-177800" algn="just"/>
            <a:r>
              <a:rPr lang="es-ES_tradnl" altLang="es-MX" sz="1800" dirty="0"/>
              <a:t>Se incrementó un 12% la ejecución </a:t>
            </a:r>
            <a:r>
              <a:rPr lang="es-ES_tradnl" altLang="es-MX" sz="1800" dirty="0" smtClean="0"/>
              <a:t>US$ de </a:t>
            </a:r>
            <a:r>
              <a:rPr lang="es-ES_tradnl" altLang="es-MX" sz="1800" dirty="0"/>
              <a:t>2014 con relación al 2013 y 45% con relación al 2012.</a:t>
            </a:r>
          </a:p>
          <a:p>
            <a:pPr marL="177800" indent="-177800" algn="just"/>
            <a:endParaRPr lang="es-ES_tradnl" altLang="es-MX" sz="900" dirty="0"/>
          </a:p>
          <a:p>
            <a:pPr marL="177800" indent="-177800" algn="just"/>
            <a:r>
              <a:rPr lang="es-ES_tradnl" altLang="es-MX" sz="1800" dirty="0"/>
              <a:t>Se creó en apoyo a trabajadores de las MYPES el Programa piloto de mejora de las MYPES, con ejecución a partir de octubre 2014, programa que surge a partir de talleres focales con actores involucrados con las MYPES.</a:t>
            </a:r>
          </a:p>
          <a:p>
            <a:pPr marL="177800" indent="-177800" algn="just"/>
            <a:endParaRPr lang="es-ES_tradnl" altLang="es-MX" sz="900" dirty="0"/>
          </a:p>
          <a:p>
            <a:pPr marL="177800" indent="-177800" algn="just"/>
            <a:r>
              <a:rPr lang="es-ES_tradnl" altLang="es-MX" sz="1800" dirty="0"/>
              <a:t>Se inició la ejecución del Programa Nacional de Inglés para el Trabajo</a:t>
            </a:r>
            <a:r>
              <a:rPr lang="es-ES_tradnl" altLang="es-MX" sz="1800" dirty="0" smtClean="0"/>
              <a:t>.</a:t>
            </a:r>
          </a:p>
          <a:p>
            <a:pPr marL="177800" indent="-177800" algn="just"/>
            <a:endParaRPr lang="es-ES_tradnl" altLang="es-MX" sz="900" dirty="0"/>
          </a:p>
          <a:p>
            <a:pPr marL="177800" indent="-177800" algn="just"/>
            <a:r>
              <a:rPr lang="es-ES_tradnl" altLang="es-MX" sz="1800" dirty="0" smtClean="0"/>
              <a:t>Se flexibilizó la oferta de capacitación por áreas formativas, con la finalidad de que la oferta responda a las necesidades cambiantes de los trabajadores de las empresas.</a:t>
            </a:r>
            <a:endParaRPr lang="es-ES_tradnl" altLang="es-MX" sz="1800" dirty="0"/>
          </a:p>
          <a:p>
            <a:pPr marL="177800" indent="-177800" algn="just"/>
            <a:endParaRPr lang="es-ES_tradnl" altLang="es-MX" sz="900" dirty="0"/>
          </a:p>
          <a:p>
            <a:pPr marL="177800" indent="-177800" algn="just"/>
            <a:r>
              <a:rPr lang="es-ES_tradnl" altLang="es-MX" sz="1800" dirty="0"/>
              <a:t>Se </a:t>
            </a:r>
            <a:r>
              <a:rPr lang="es-ES_tradnl" altLang="es-MX" sz="1800" dirty="0" smtClean="0"/>
              <a:t>fortalecieron los </a:t>
            </a:r>
            <a:r>
              <a:rPr lang="es-ES_tradnl" altLang="es-MX" sz="1800" dirty="0"/>
              <a:t>procesos de divulgación de los programas </a:t>
            </a:r>
            <a:r>
              <a:rPr lang="es-ES_tradnl" altLang="es-MX" sz="1800" dirty="0" smtClean="0"/>
              <a:t>mediante el uso de diferentes medios estrategias: </a:t>
            </a:r>
            <a:r>
              <a:rPr lang="es-ES_tradnl" altLang="es-MX" sz="1800" dirty="0"/>
              <a:t>Redes sociales, Primer congreso de la Formación Profesional, </a:t>
            </a:r>
            <a:r>
              <a:rPr lang="es-ES_tradnl" altLang="es-MX" sz="1800" dirty="0" err="1"/>
              <a:t>brochures</a:t>
            </a:r>
            <a:r>
              <a:rPr lang="es-ES_tradnl" altLang="es-MX" sz="1800" dirty="0"/>
              <a:t>, publicaciones, cuñas radiales, </a:t>
            </a:r>
            <a:r>
              <a:rPr lang="es-ES_tradnl" altLang="es-MX" sz="1800" dirty="0" smtClean="0"/>
              <a:t>visitas a gremiales y empresarios, etc</a:t>
            </a:r>
            <a:r>
              <a:rPr lang="es-ES_tradnl" altLang="es-MX" sz="1800" dirty="0"/>
              <a:t>.</a:t>
            </a:r>
          </a:p>
          <a:p>
            <a:pPr marL="177800" indent="-177800" algn="just"/>
            <a:endParaRPr lang="es-ES_tradnl" altLang="es-MX" sz="900" dirty="0"/>
          </a:p>
          <a:p>
            <a:pPr marL="177800" indent="-177800" algn="just"/>
            <a:r>
              <a:rPr lang="es-ES_tradnl" altLang="es-MX" sz="1800" dirty="0" smtClean="0"/>
              <a:t>Con base en la experiencia de años anteriores se iniciaron los </a:t>
            </a:r>
            <a:r>
              <a:rPr lang="es-ES_tradnl" altLang="es-MX" sz="1800" dirty="0"/>
              <a:t>procesos de licitaciones públicas del 2015 de algunos programas en el mes </a:t>
            </a:r>
            <a:r>
              <a:rPr lang="es-ES_tradnl" altLang="es-MX" sz="1800" dirty="0" smtClean="0"/>
              <a:t>de noviembre de 2014, con </a:t>
            </a:r>
            <a:r>
              <a:rPr lang="es-ES_tradnl" altLang="es-MX" sz="1800" dirty="0"/>
              <a:t>el objeto de </a:t>
            </a:r>
            <a:r>
              <a:rPr lang="es-ES_tradnl" altLang="es-MX" sz="1800" dirty="0" smtClean="0"/>
              <a:t>disponible la oferta formativa desde el inicio del año.</a:t>
            </a:r>
          </a:p>
          <a:p>
            <a:pPr marL="0" indent="0" algn="just">
              <a:buNone/>
            </a:pPr>
            <a:endParaRPr lang="es-ES_tradnl" altLang="es-MX" sz="1400" dirty="0"/>
          </a:p>
          <a:p>
            <a:pPr marL="0" indent="0" algn="just">
              <a:buNone/>
            </a:pPr>
            <a:endParaRPr lang="es-ES_tradnl" altLang="es-MX" sz="1400" dirty="0"/>
          </a:p>
          <a:p>
            <a:pPr algn="just">
              <a:buFontTx/>
              <a:buAutoNum type="arabicPeriod"/>
            </a:pPr>
            <a:endParaRPr lang="es-ES_tradnl" altLang="es-MX" sz="1400" dirty="0"/>
          </a:p>
          <a:p>
            <a:pPr algn="just">
              <a:buFont typeface="Arial" panose="020B0604020202020204" pitchFamily="34" charset="0"/>
              <a:buNone/>
            </a:pPr>
            <a:r>
              <a:rPr lang="es-ES_tradnl" altLang="es-MX" sz="1400" dirty="0"/>
              <a:t>			</a:t>
            </a:r>
          </a:p>
          <a:p>
            <a:pPr algn="just">
              <a:buFontTx/>
              <a:buAutoNum type="arabicPeriod"/>
            </a:pPr>
            <a:endParaRPr lang="es-ES_tradnl" altLang="es-MX" sz="1400" dirty="0"/>
          </a:p>
          <a:p>
            <a:pPr algn="just">
              <a:buFont typeface="Arial" panose="020B0604020202020204" pitchFamily="34" charset="0"/>
              <a:buNone/>
            </a:pPr>
            <a:endParaRPr lang="es-ES" altLang="es-MX" sz="2000" dirty="0"/>
          </a:p>
          <a:p>
            <a:pPr algn="just">
              <a:buFont typeface="Arial" panose="020B0604020202020204" pitchFamily="34" charset="0"/>
              <a:buNone/>
            </a:pPr>
            <a:endParaRPr lang="es-ES" altLang="es-MX" sz="2000" dirty="0"/>
          </a:p>
          <a:p>
            <a:pPr algn="just">
              <a:buFont typeface="Arial" panose="020B0604020202020204" pitchFamily="34" charset="0"/>
              <a:buNone/>
            </a:pPr>
            <a:endParaRPr lang="es-ES" altLang="es-MX" sz="2000" dirty="0"/>
          </a:p>
        </p:txBody>
      </p:sp>
    </p:spTree>
    <p:extLst>
      <p:ext uri="{BB962C8B-B14F-4D97-AF65-F5344CB8AC3E}">
        <p14:creationId xmlns:p14="http://schemas.microsoft.com/office/powerpoint/2010/main" val="14615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DE FORMACIÓN CONTINUA</a:t>
            </a:r>
            <a:b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Programación trimestral </a:t>
            </a:r>
            <a:r>
              <a:rPr lang="es-MX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vrs</a:t>
            </a: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. Ejecución 2014</a:t>
            </a:r>
            <a:endParaRPr lang="es-SV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graphicFrame>
        <p:nvGraphicFramePr>
          <p:cNvPr id="5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0533880"/>
              </p:ext>
            </p:extLst>
          </p:nvPr>
        </p:nvGraphicFramePr>
        <p:xfrm>
          <a:off x="0" y="1259632"/>
          <a:ext cx="9144000" cy="4905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Elipse"/>
          <p:cNvSpPr/>
          <p:nvPr/>
        </p:nvSpPr>
        <p:spPr>
          <a:xfrm>
            <a:off x="8172400" y="2395827"/>
            <a:ext cx="648072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80%</a:t>
            </a:r>
            <a:endParaRPr lang="es-SV" sz="1200" dirty="0">
              <a:solidFill>
                <a:schemeClr val="tx1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1664060" y="4661520"/>
            <a:ext cx="648072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</a:rPr>
              <a:t>89%</a:t>
            </a:r>
            <a:endParaRPr lang="es-SV" sz="1200" dirty="0">
              <a:solidFill>
                <a:schemeClr val="tx1"/>
              </a:solidFill>
            </a:endParaRPr>
          </a:p>
        </p:txBody>
      </p:sp>
      <p:pic>
        <p:nvPicPr>
          <p:cNvPr id="8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1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27684" y="56818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EJECUCIÓN 2014 </a:t>
            </a:r>
          </a:p>
          <a:p>
            <a:pPr algn="ctr"/>
            <a:r>
              <a:rPr lang="es-SV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DE FORMACIÓN CONTINUA</a:t>
            </a:r>
          </a:p>
        </p:txBody>
      </p:sp>
      <p:sp>
        <p:nvSpPr>
          <p:cNvPr id="8" name="7 Flecha derecha">
            <a:hlinkClick r:id="rId2" action="ppaction://hlinksldjump"/>
          </p:cNvPr>
          <p:cNvSpPr/>
          <p:nvPr/>
        </p:nvSpPr>
        <p:spPr>
          <a:xfrm>
            <a:off x="8797195" y="3497385"/>
            <a:ext cx="288032" cy="207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graphicFrame>
        <p:nvGraphicFramePr>
          <p:cNvPr id="13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059022"/>
              </p:ext>
            </p:extLst>
          </p:nvPr>
        </p:nvGraphicFramePr>
        <p:xfrm>
          <a:off x="198502" y="764704"/>
          <a:ext cx="8784976" cy="2698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1 CuadroTexto"/>
          <p:cNvSpPr txBox="1"/>
          <p:nvPr/>
        </p:nvSpPr>
        <p:spPr>
          <a:xfrm>
            <a:off x="4489874" y="1516786"/>
            <a:ext cx="936108" cy="28803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400" b="1" dirty="0" smtClean="0"/>
              <a:t>80%</a:t>
            </a:r>
          </a:p>
          <a:p>
            <a:pPr algn="ctr"/>
            <a:r>
              <a:rPr lang="es-MX" sz="1400" b="1" dirty="0" smtClean="0">
                <a:solidFill>
                  <a:schemeClr val="accent5">
                    <a:lumMod val="75000"/>
                  </a:schemeClr>
                </a:solidFill>
              </a:rPr>
              <a:t>94%</a:t>
            </a:r>
            <a:endParaRPr lang="es-SV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Picture 3" descr="IN-MM Papelería Tuti-4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0" y="6320614"/>
            <a:ext cx="9144000" cy="537386"/>
          </a:xfrm>
          <a:prstGeom prst="rect">
            <a:avLst/>
          </a:prstGeom>
        </p:spPr>
      </p:pic>
      <p:graphicFrame>
        <p:nvGraphicFramePr>
          <p:cNvPr id="14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631268"/>
              </p:ext>
            </p:extLst>
          </p:nvPr>
        </p:nvGraphicFramePr>
        <p:xfrm>
          <a:off x="189632" y="3721873"/>
          <a:ext cx="877485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1619672" y="766965"/>
            <a:ext cx="1440160" cy="5686371"/>
          </a:xfrm>
          <a:prstGeom prst="rect">
            <a:avLst/>
          </a:prstGeom>
          <a:solidFill>
            <a:srgbClr val="00B0F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1 CuadroTexto"/>
          <p:cNvSpPr txBox="1"/>
          <p:nvPr/>
        </p:nvSpPr>
        <p:spPr>
          <a:xfrm>
            <a:off x="4463982" y="4293092"/>
            <a:ext cx="936108" cy="57606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400" b="1" dirty="0" smtClean="0"/>
              <a:t>80%</a:t>
            </a:r>
          </a:p>
          <a:p>
            <a:pPr algn="ctr"/>
            <a:r>
              <a:rPr lang="es-MX" sz="1400" b="1" dirty="0" smtClean="0">
                <a:solidFill>
                  <a:schemeClr val="accent5">
                    <a:lumMod val="75000"/>
                  </a:schemeClr>
                </a:solidFill>
              </a:rPr>
              <a:t>111%</a:t>
            </a:r>
            <a:endParaRPr lang="es-SV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4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0394 L 0.56701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99792" y="2564904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s-MX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Gerencia de </a:t>
            </a:r>
          </a:p>
          <a:p>
            <a:pPr algn="r"/>
            <a:r>
              <a:rPr lang="es-MX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Formación Inicial</a:t>
            </a:r>
            <a:endParaRPr lang="es-SV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  <a:cs typeface="Arial" pitchFamily="34" charset="0"/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6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31"/>
          <p:cNvSpPr>
            <a:spLocks noChangeArrowheads="1"/>
          </p:cNvSpPr>
          <p:nvPr/>
        </p:nvSpPr>
        <p:spPr bwMode="auto">
          <a:xfrm>
            <a:off x="539552" y="692696"/>
            <a:ext cx="8135937" cy="5545137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s-SV" sz="1600" b="1" dirty="0">
                <a:latin typeface="Calibri" pitchFamily="34" charset="0"/>
              </a:rPr>
              <a:t>OBJETIVO GENERAL: </a:t>
            </a:r>
            <a:r>
              <a:rPr lang="es-ES" sz="1600" b="1" dirty="0" smtClean="0">
                <a:latin typeface="Calibri" pitchFamily="34" charset="0"/>
              </a:rPr>
              <a:t>Atender y gestionar las necesidades de capacitación de las personas en condiciones de vulnerabilidad, para que adquieran los conocimientos, las habilidades y las actitudes necesarias para su inserción social y productiva (empleo y autoempleo).</a:t>
            </a:r>
            <a:endParaRPr lang="es-ES" sz="1600" b="1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es-ES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Char char="•"/>
            </a:pPr>
            <a:r>
              <a:rPr lang="es-ES_tradnl" sz="1600" b="1" dirty="0">
                <a:latin typeface="Calibri" pitchFamily="34" charset="0"/>
              </a:rPr>
              <a:t>LINEAS GENERALES DE TRABAJO:  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Carreras ocupacionales y cursos de capacitación dirigidos a la Juventud.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Programas permanentes y proyectos especiales dirigidos a población en condiciones de vulnerabilidad.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Programas de capacitación en apoyo a la formación agrícola.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Programas de capacitación en el marco de programas presidenciales.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Programas y cursos de capacitación en el marco del apoyo gubernamental Asocio para el Crecimiento – APC.</a:t>
            </a: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Tx/>
              <a:buChar char="•"/>
            </a:pPr>
            <a:r>
              <a:rPr lang="es-ES_tradnl" sz="1600" b="1" dirty="0">
                <a:latin typeface="Calibri" pitchFamily="34" charset="0"/>
              </a:rPr>
              <a:t>PRINCIPALES PROGRAMAS: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Programa Hábil Técnico Permanente</a:t>
            </a: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Programa Empresa Centro</a:t>
            </a: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>
                <a:latin typeface="Calibri" pitchFamily="34" charset="0"/>
              </a:rPr>
              <a:t>Programa </a:t>
            </a:r>
            <a:r>
              <a:rPr lang="es-ES_tradnl" sz="1600" b="1" dirty="0" smtClean="0">
                <a:latin typeface="Calibri" pitchFamily="34" charset="0"/>
              </a:rPr>
              <a:t>«Dotación de Uniformes y Paquetes Escolares»</a:t>
            </a: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Programa de Apoyo Temporal al Ingreso – PATI BM</a:t>
            </a: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Programa Ciudad Mujer</a:t>
            </a: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Char char="•"/>
            </a:pP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r>
              <a:rPr lang="es-ES_tradnl" sz="1600" b="1" dirty="0">
                <a:latin typeface="Calibri" pitchFamily="34" charset="0"/>
              </a:rPr>
              <a:t>			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endParaRPr lang="es-ES" sz="24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endParaRPr lang="es-ES" sz="24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endParaRPr lang="es-ES" sz="2400" dirty="0">
              <a:latin typeface="Calibri" pitchFamily="34" charset="0"/>
            </a:endParaRPr>
          </a:p>
        </p:txBody>
      </p:sp>
      <p:sp>
        <p:nvSpPr>
          <p:cNvPr id="92163" name="Rectangle 2"/>
          <p:cNvSpPr>
            <a:spLocks noChangeArrowheads="1"/>
          </p:cNvSpPr>
          <p:nvPr/>
        </p:nvSpPr>
        <p:spPr bwMode="auto">
          <a:xfrm>
            <a:off x="395288" y="-195908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MX" sz="2000" b="1" dirty="0">
                <a:solidFill>
                  <a:schemeClr val="accent2"/>
                </a:solidFill>
                <a:latin typeface="Calibri" pitchFamily="34" charset="0"/>
              </a:rPr>
              <a:t/>
            </a:r>
            <a:br>
              <a:rPr lang="es-MX" sz="2000" b="1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s-MX" sz="2000" b="1" dirty="0">
                <a:solidFill>
                  <a:schemeClr val="accent2"/>
                </a:solidFill>
                <a:latin typeface="Calibri" pitchFamily="34" charset="0"/>
              </a:rPr>
              <a:t/>
            </a:r>
            <a:br>
              <a:rPr lang="es-MX" sz="2000" b="1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s-MX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GENERALIDADES </a:t>
            </a:r>
            <a:r>
              <a:rPr lang="es-MX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FORMACIÓN INICIAL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5325" y="562670"/>
            <a:ext cx="8229600" cy="4900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DE FORMACIÓN </a:t>
            </a: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INICIAL</a:t>
            </a:r>
            <a:b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LOGROS 2014</a:t>
            </a:r>
            <a:r>
              <a:rPr lang="es-MX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/>
            </a:r>
            <a:br>
              <a:rPr lang="es-MX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endParaRPr lang="es-SV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412776"/>
            <a:ext cx="8761226" cy="439248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s-SV" sz="2000" dirty="0"/>
              <a:t>Ampliación de cobertura: Atención en los 14 departamentos a través de la cobertura en 3 departamentos (Cabañas, Morazán, Cuscatlán)  y atención en 54 </a:t>
            </a:r>
            <a:r>
              <a:rPr lang="es-SV" sz="2000" dirty="0" smtClean="0"/>
              <a:t>municipios.</a:t>
            </a:r>
          </a:p>
          <a:p>
            <a:pPr marL="0" indent="0" algn="just">
              <a:buNone/>
            </a:pPr>
            <a:r>
              <a:rPr lang="es-SV" sz="2000" dirty="0" smtClean="0"/>
              <a:t> </a:t>
            </a:r>
            <a:endParaRPr lang="es-MX" sz="2000" dirty="0" smtClean="0"/>
          </a:p>
          <a:p>
            <a:pPr algn="just"/>
            <a:r>
              <a:rPr lang="es-MX" sz="2000" dirty="0" smtClean="0"/>
              <a:t>Mejora </a:t>
            </a:r>
            <a:r>
              <a:rPr lang="es-MX" sz="2000" dirty="0"/>
              <a:t>en los procesos de gestión </a:t>
            </a:r>
            <a:r>
              <a:rPr lang="es-MX" sz="2000" dirty="0" smtClean="0"/>
              <a:t>de la formación </a:t>
            </a:r>
            <a:r>
              <a:rPr lang="es-MX" sz="2000" dirty="0"/>
              <a:t>inicial, logrando </a:t>
            </a:r>
            <a:r>
              <a:rPr lang="es-MX" sz="2000" dirty="0" smtClean="0"/>
              <a:t>una reducción en tiempos de procesos de </a:t>
            </a:r>
            <a:r>
              <a:rPr lang="es-MX" sz="2000" dirty="0"/>
              <a:t>un 70</a:t>
            </a:r>
            <a:r>
              <a:rPr lang="es-MX" sz="2000" dirty="0" smtClean="0"/>
              <a:t>%.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En el marco del </a:t>
            </a:r>
            <a:r>
              <a:rPr lang="es-MX" sz="2000" dirty="0" smtClean="0"/>
              <a:t>Congreso de la Formación Profesional se logró </a:t>
            </a:r>
            <a:r>
              <a:rPr lang="es-MX" sz="2000" dirty="0"/>
              <a:t>divulgar la oferta de carreras del programa </a:t>
            </a:r>
            <a:r>
              <a:rPr lang="es-MX" sz="2000" dirty="0" smtClean="0"/>
              <a:t>Empresa Centro.</a:t>
            </a:r>
          </a:p>
          <a:p>
            <a:pPr algn="just"/>
            <a:endParaRPr lang="es-MX" sz="2000" dirty="0"/>
          </a:p>
          <a:p>
            <a:pPr algn="just">
              <a:lnSpc>
                <a:spcPct val="80000"/>
              </a:lnSpc>
            </a:pPr>
            <a:r>
              <a:rPr lang="es-MX" sz="2000" dirty="0"/>
              <a:t>Articulaciones con </a:t>
            </a:r>
            <a:r>
              <a:rPr lang="es-MX" sz="2000" dirty="0" err="1"/>
              <a:t>ONGs</a:t>
            </a:r>
            <a:r>
              <a:rPr lang="es-MX" sz="2000" dirty="0"/>
              <a:t>, otras instituciones GOES y Organismos de Cooperación en proyectos que potencian impactos positivos de la formación profesional en la inserción productiva de los jóvenes</a:t>
            </a:r>
            <a:r>
              <a:rPr lang="es-MX" sz="2000" dirty="0" smtClean="0"/>
              <a:t>.</a:t>
            </a: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4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838955"/>
              </p:ext>
            </p:extLst>
          </p:nvPr>
        </p:nvGraphicFramePr>
        <p:xfrm>
          <a:off x="107504" y="1259632"/>
          <a:ext cx="8964487" cy="4773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6" name="3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DE FORMACIÓN INICIAL</a:t>
            </a:r>
            <a:b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Programación trimestral </a:t>
            </a:r>
            <a:r>
              <a:rPr lang="es-MX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vrs</a:t>
            </a: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. Ejecución 2014</a:t>
            </a:r>
            <a:endParaRPr lang="es-SV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7478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s-MX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Informe de Ejecución / Liquidación Presupuestaria</a:t>
            </a:r>
            <a:br>
              <a:rPr lang="es-MX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es-SV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0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2B75B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s-MX" dirty="0" smtClean="0">
                <a:solidFill>
                  <a:schemeClr val="tx1"/>
                </a:solidFill>
              </a:rPr>
              <a:t>Logros POA 2014 / Avances Plan Estratégico.</a:t>
            </a:r>
          </a:p>
          <a:p>
            <a:r>
              <a:rPr lang="es-MX" dirty="0" smtClean="0"/>
              <a:t>Comparaciones interanuales</a:t>
            </a:r>
          </a:p>
          <a:p>
            <a:r>
              <a:rPr lang="es-MX" dirty="0" smtClean="0"/>
              <a:t>Resultados institucionales 2014.</a:t>
            </a:r>
          </a:p>
          <a:p>
            <a:r>
              <a:rPr lang="es-MX" dirty="0" smtClean="0"/>
              <a:t>Ejecución FP 2014:</a:t>
            </a:r>
          </a:p>
          <a:p>
            <a:pPr lvl="1"/>
            <a:r>
              <a:rPr lang="es-MX" dirty="0"/>
              <a:t>Gerencia Formación Continua.</a:t>
            </a:r>
          </a:p>
          <a:p>
            <a:pPr lvl="1"/>
            <a:r>
              <a:rPr lang="es-MX" dirty="0"/>
              <a:t>Gerencia Formación Inicial.</a:t>
            </a:r>
          </a:p>
          <a:p>
            <a:pPr lvl="1"/>
            <a:r>
              <a:rPr lang="es-MX" dirty="0"/>
              <a:t>Centro de Formación Profesional de INSAFORP, San Bartolo. </a:t>
            </a:r>
          </a:p>
          <a:p>
            <a:pPr lvl="1"/>
            <a:r>
              <a:rPr lang="es-MX" dirty="0"/>
              <a:t>Unidad de Monitoreo y Evaluación de la FP.</a:t>
            </a:r>
          </a:p>
          <a:p>
            <a:pPr lvl="1"/>
            <a:r>
              <a:rPr lang="es-MX" dirty="0"/>
              <a:t>Gerencia Técnica.</a:t>
            </a:r>
          </a:p>
          <a:p>
            <a:pPr lvl="1"/>
            <a:r>
              <a:rPr lang="es-MX" dirty="0" smtClean="0"/>
              <a:t>Gerencia </a:t>
            </a:r>
            <a:r>
              <a:rPr lang="es-MX" dirty="0"/>
              <a:t>de Investigación y Estudios de la FP.</a:t>
            </a:r>
            <a:endParaRPr lang="es-SV" dirty="0"/>
          </a:p>
          <a:p>
            <a:r>
              <a:rPr lang="es-MX" dirty="0" smtClean="0"/>
              <a:t>Indicadores Institucionales.</a:t>
            </a:r>
          </a:p>
          <a:p>
            <a:r>
              <a:rPr lang="es-MX" dirty="0" smtClean="0"/>
              <a:t>Liquidación Presupuestaria 2014</a:t>
            </a: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3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Flecha derecha">
            <a:hlinkClick r:id="rId2" action="ppaction://hlinksldjump"/>
          </p:cNvPr>
          <p:cNvSpPr/>
          <p:nvPr/>
        </p:nvSpPr>
        <p:spPr>
          <a:xfrm>
            <a:off x="8676456" y="3345364"/>
            <a:ext cx="432048" cy="207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3 CuadroTexto"/>
          <p:cNvSpPr txBox="1"/>
          <p:nvPr/>
        </p:nvSpPr>
        <p:spPr>
          <a:xfrm>
            <a:off x="1727684" y="35913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SV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EJECUCIÓN 2014 </a:t>
            </a:r>
          </a:p>
          <a:p>
            <a:pPr algn="ctr">
              <a:lnSpc>
                <a:spcPct val="80000"/>
              </a:lnSpc>
            </a:pPr>
            <a:r>
              <a:rPr lang="es-SV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DE FORMACIÓN INICIAL</a:t>
            </a:r>
          </a:p>
        </p:txBody>
      </p:sp>
      <p:graphicFrame>
        <p:nvGraphicFramePr>
          <p:cNvPr id="16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3379253"/>
              </p:ext>
            </p:extLst>
          </p:nvPr>
        </p:nvGraphicFramePr>
        <p:xfrm>
          <a:off x="107504" y="589513"/>
          <a:ext cx="879258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1 CuadroTexto"/>
          <p:cNvSpPr txBox="1"/>
          <p:nvPr/>
        </p:nvSpPr>
        <p:spPr>
          <a:xfrm>
            <a:off x="4570086" y="868482"/>
            <a:ext cx="720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400" b="1" dirty="0" smtClean="0"/>
              <a:t>101%</a:t>
            </a:r>
          </a:p>
          <a:p>
            <a:pPr algn="ctr"/>
            <a:r>
              <a:rPr lang="es-MX" sz="1400" b="1" dirty="0" smtClean="0">
                <a:solidFill>
                  <a:srgbClr val="2B75B3"/>
                </a:solidFill>
              </a:rPr>
              <a:t>101%</a:t>
            </a:r>
            <a:endParaRPr lang="es-SV" sz="1400" b="1" dirty="0">
              <a:solidFill>
                <a:srgbClr val="2B75B3"/>
              </a:solidFill>
            </a:endParaRPr>
          </a:p>
        </p:txBody>
      </p:sp>
      <p:graphicFrame>
        <p:nvGraphicFramePr>
          <p:cNvPr id="17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649195"/>
              </p:ext>
            </p:extLst>
          </p:nvPr>
        </p:nvGraphicFramePr>
        <p:xfrm>
          <a:off x="107504" y="3552665"/>
          <a:ext cx="87849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3 Rectángulo"/>
          <p:cNvSpPr/>
          <p:nvPr/>
        </p:nvSpPr>
        <p:spPr>
          <a:xfrm>
            <a:off x="1475656" y="608494"/>
            <a:ext cx="1512168" cy="5745538"/>
          </a:xfrm>
          <a:prstGeom prst="rect">
            <a:avLst/>
          </a:prstGeom>
          <a:solidFill>
            <a:srgbClr val="00B0F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3" name="1 CuadroTexto"/>
          <p:cNvSpPr txBox="1"/>
          <p:nvPr/>
        </p:nvSpPr>
        <p:spPr>
          <a:xfrm>
            <a:off x="4499992" y="4121784"/>
            <a:ext cx="720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400" b="1" dirty="0" smtClean="0"/>
              <a:t>91%</a:t>
            </a:r>
          </a:p>
          <a:p>
            <a:pPr algn="ctr"/>
            <a:r>
              <a:rPr lang="es-MX" sz="1400" b="1" dirty="0" smtClean="0">
                <a:solidFill>
                  <a:srgbClr val="2B75B3"/>
                </a:solidFill>
              </a:rPr>
              <a:t>93%</a:t>
            </a:r>
            <a:endParaRPr lang="es-SV" sz="1400" b="1" dirty="0">
              <a:solidFill>
                <a:srgbClr val="2B75B3"/>
              </a:solidFill>
            </a:endParaRPr>
          </a:p>
        </p:txBody>
      </p:sp>
      <p:pic>
        <p:nvPicPr>
          <p:cNvPr id="9" name="Picture 3" descr="IN-MM Papelería Tuti-4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7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56701 0.00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42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21334" y="2558514"/>
            <a:ext cx="74111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s-MX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Centro de Formación Profesional de San Bartolo</a:t>
            </a:r>
            <a:endParaRPr lang="es-SV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  <a:cs typeface="Arial" pitchFamily="34" charset="0"/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7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31"/>
          <p:cNvSpPr>
            <a:spLocks noChangeArrowheads="1"/>
          </p:cNvSpPr>
          <p:nvPr/>
        </p:nvSpPr>
        <p:spPr bwMode="auto">
          <a:xfrm>
            <a:off x="251520" y="1124744"/>
            <a:ext cx="8640960" cy="4897065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s-SV" sz="1400" b="1" dirty="0">
                <a:latin typeface="Calibri" pitchFamily="34" charset="0"/>
              </a:rPr>
              <a:t>OBJETIVO GENERAL: </a:t>
            </a:r>
            <a:r>
              <a:rPr lang="es-ES" sz="1400" b="1" dirty="0" smtClean="0">
                <a:latin typeface="Calibri" pitchFamily="34" charset="0"/>
              </a:rPr>
              <a:t>Atender y gestionar las necesidades de capacitación de las personas en condiciones de vulnerabilidad (Formación Inicial), de los trabajadores de las empresas para complementar, actualizar o especializar sus competencias laborales (Formación Continua); también, las necesidades de formación de los instructores y facilitadores de formación profesional; desarrollar proyectos piloto de formación profesional  y procesos de evaluación y certificación de competencias laborales.</a:t>
            </a:r>
            <a:endParaRPr lang="es-ES" sz="14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Char char="•"/>
            </a:pPr>
            <a:endParaRPr lang="es-ES" sz="14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Char char="•"/>
            </a:pPr>
            <a:r>
              <a:rPr lang="es-ES_tradnl" sz="1400" b="1" dirty="0">
                <a:latin typeface="Calibri" pitchFamily="34" charset="0"/>
              </a:rPr>
              <a:t>LINEAS GENERALES DE TRABAJO:  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400" b="1" dirty="0" smtClean="0">
                <a:latin typeface="Calibri" pitchFamily="34" charset="0"/>
              </a:rPr>
              <a:t>Cursos técnicos de habilitación por demanda. ( </a:t>
            </a:r>
            <a:r>
              <a:rPr lang="es-ES_tradnl" sz="1400" b="1" dirty="0">
                <a:latin typeface="Calibri" pitchFamily="34" charset="0"/>
              </a:rPr>
              <a:t>P</a:t>
            </a:r>
            <a:r>
              <a:rPr lang="es-ES_tradnl" sz="1400" b="1" dirty="0" smtClean="0">
                <a:latin typeface="Calibri" pitchFamily="34" charset="0"/>
              </a:rPr>
              <a:t>or acciones móviles)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400" b="1" dirty="0" smtClean="0">
                <a:latin typeface="Calibri" pitchFamily="34" charset="0"/>
              </a:rPr>
              <a:t>Cursos técnicos permanentes de habilitación. (Propia capacidad instalada)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400" b="1" dirty="0" smtClean="0">
                <a:latin typeface="Calibri" pitchFamily="34" charset="0"/>
              </a:rPr>
              <a:t>Complementación técnica a trabajadores de empresas y jóvenes del programa Empresa Centro.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400" b="1" dirty="0" smtClean="0">
                <a:latin typeface="Calibri" pitchFamily="34" charset="0"/>
              </a:rPr>
              <a:t>Cursos técnicos de Ofimática y Software aplicado – CETI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400" b="1" dirty="0" smtClean="0">
                <a:latin typeface="Calibri" pitchFamily="34" charset="0"/>
              </a:rPr>
              <a:t>Carreras de Empresa Centro para la industria del plástico.</a:t>
            </a:r>
          </a:p>
          <a:p>
            <a:pPr algn="just">
              <a:spcBef>
                <a:spcPct val="20000"/>
              </a:spcBef>
            </a:pPr>
            <a:endParaRPr lang="es-ES_tradnl" sz="14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Tx/>
              <a:buChar char="•"/>
            </a:pPr>
            <a:r>
              <a:rPr lang="es-ES_tradnl" sz="1400" b="1" dirty="0" smtClean="0">
                <a:latin typeface="Calibri" pitchFamily="34" charset="0"/>
              </a:rPr>
              <a:t>PRINCIPALES </a:t>
            </a:r>
            <a:r>
              <a:rPr lang="es-ES_tradnl" sz="1400" b="1" dirty="0">
                <a:latin typeface="Calibri" pitchFamily="34" charset="0"/>
              </a:rPr>
              <a:t>PROGRAMAS: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400" b="1" dirty="0">
                <a:latin typeface="Calibri" pitchFamily="34" charset="0"/>
              </a:rPr>
              <a:t>Cursos de Metal </a:t>
            </a:r>
            <a:r>
              <a:rPr lang="es-ES_tradnl" sz="1400" b="1" dirty="0" smtClean="0">
                <a:latin typeface="Calibri" pitchFamily="34" charset="0"/>
              </a:rPr>
              <a:t>Mecánica </a:t>
            </a:r>
            <a:r>
              <a:rPr lang="es-ES_tradnl" sz="1400" b="1" dirty="0">
                <a:latin typeface="Calibri" pitchFamily="34" charset="0"/>
              </a:rPr>
              <a:t>para </a:t>
            </a:r>
            <a:r>
              <a:rPr lang="es-ES_tradnl" sz="1400" b="1" dirty="0" smtClean="0">
                <a:latin typeface="Calibri" pitchFamily="34" charset="0"/>
              </a:rPr>
              <a:t>trabajadores (Soldaduras especiales, torno, fresadora)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400" b="1" dirty="0" smtClean="0">
                <a:latin typeface="Calibri" pitchFamily="34" charset="0"/>
              </a:rPr>
              <a:t>Cursos de habilitación (Confección Industrial, Gastronomía, Electricidad, entre otros)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400" b="1" dirty="0" smtClean="0">
                <a:latin typeface="Calibri" pitchFamily="34" charset="0"/>
              </a:rPr>
              <a:t>Cursos </a:t>
            </a:r>
            <a:r>
              <a:rPr lang="es-ES_tradnl" sz="1400" b="1" dirty="0">
                <a:latin typeface="Calibri" pitchFamily="34" charset="0"/>
              </a:rPr>
              <a:t>de Informática para </a:t>
            </a:r>
            <a:r>
              <a:rPr lang="es-ES_tradnl" sz="1400" b="1" dirty="0" smtClean="0">
                <a:latin typeface="Calibri" pitchFamily="34" charset="0"/>
              </a:rPr>
              <a:t>trabajadores (CETI).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400" b="1" dirty="0" smtClean="0">
                <a:latin typeface="Calibri" pitchFamily="34" charset="0"/>
              </a:rPr>
              <a:t>Carreras de Empresa Centro para Industria del Plástico.</a:t>
            </a:r>
            <a:endParaRPr lang="es-ES_tradnl" sz="14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endParaRPr lang="es-ES" sz="24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endParaRPr lang="es-ES" sz="24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endParaRPr lang="es-ES" sz="2400" dirty="0">
              <a:latin typeface="Calibri" pitchFamily="34" charset="0"/>
            </a:endParaRPr>
          </a:p>
        </p:txBody>
      </p:sp>
      <p:sp>
        <p:nvSpPr>
          <p:cNvPr id="92163" name="Rectangle 2"/>
          <p:cNvSpPr>
            <a:spLocks noChangeArrowheads="1"/>
          </p:cNvSpPr>
          <p:nvPr/>
        </p:nvSpPr>
        <p:spPr bwMode="auto">
          <a:xfrm>
            <a:off x="457200" y="211442"/>
            <a:ext cx="8229600" cy="697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GENERALIDADES </a:t>
            </a:r>
          </a:p>
          <a:p>
            <a:pPr algn="ctr"/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CENTRO DE FORMACIÓN SAN BARTOLO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9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>
            <a:spLocks noChangeArrowheads="1"/>
          </p:cNvSpPr>
          <p:nvPr/>
        </p:nvSpPr>
        <p:spPr bwMode="auto">
          <a:xfrm>
            <a:off x="179512" y="1484784"/>
            <a:ext cx="8784976" cy="4320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2000" dirty="0" smtClean="0"/>
              <a:t>Implementación de dos Centros de Excelencia de la Formación Profesional:</a:t>
            </a:r>
          </a:p>
          <a:p>
            <a:pPr marL="800100" lvl="1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es-ES_tradnl" sz="2000" dirty="0" smtClean="0"/>
              <a:t>Centro de Excelencia de Tecnologías de la Información (CETI) para potenciar </a:t>
            </a:r>
            <a:r>
              <a:rPr lang="es-ES_tradnl" sz="2000" dirty="0"/>
              <a:t>la capacitación en </a:t>
            </a:r>
            <a:r>
              <a:rPr lang="es-ES_tradnl" sz="2000" dirty="0" smtClean="0"/>
              <a:t>TIC´S en </a:t>
            </a:r>
            <a:r>
              <a:rPr lang="es-ES_tradnl" sz="2000" dirty="0"/>
              <a:t>las áreas específicas en Informática</a:t>
            </a:r>
            <a:r>
              <a:rPr lang="es-ES_tradnl" sz="2000" dirty="0" smtClean="0"/>
              <a:t>.</a:t>
            </a:r>
          </a:p>
          <a:p>
            <a:pPr marL="800100" lvl="1" indent="-34290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es-ES_tradnl" sz="2000" dirty="0" smtClean="0"/>
              <a:t>Centro de Excelencia en Tecnologías de la Industria del Plástico (CETIP) en el que se dio inicio a la ejecución de dos carreras de Empresa-Centro.</a:t>
            </a: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es-ES_tradnl" sz="1400" dirty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2000" dirty="0" smtClean="0"/>
              <a:t>Se fortaleció la gestión del CFPSB mediante procesos de adquisición consolidados a través del Mercado Bursátil.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es-ES_tradnl" sz="1400" dirty="0" smtClean="0"/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ES_tradnl" sz="2000" dirty="0">
                <a:solidFill>
                  <a:schemeClr val="tx1"/>
                </a:solidFill>
              </a:rPr>
              <a:t>En función de nuevos proyectos o programas de formación se ha habilitado más </a:t>
            </a:r>
            <a:r>
              <a:rPr lang="es-ES_tradnl" sz="2000" dirty="0" smtClean="0">
                <a:solidFill>
                  <a:schemeClr val="tx1"/>
                </a:solidFill>
              </a:rPr>
              <a:t>capacidad </a:t>
            </a:r>
            <a:r>
              <a:rPr lang="es-ES_tradnl" sz="2000" dirty="0">
                <a:solidFill>
                  <a:schemeClr val="tx1"/>
                </a:solidFill>
              </a:rPr>
              <a:t>instalada del CFPSB (talleres, instalaciones eléctricas, etc.) 13 áreas de capacitación equivalentes a 1686 </a:t>
            </a:r>
            <a:r>
              <a:rPr lang="es-ES" sz="2000" dirty="0"/>
              <a:t>metros</a:t>
            </a:r>
            <a:r>
              <a:rPr lang="es-ES" sz="2000" baseline="30000" dirty="0"/>
              <a:t>2</a:t>
            </a:r>
            <a:r>
              <a:rPr lang="es-ES_tradnl" sz="2000" dirty="0">
                <a:solidFill>
                  <a:schemeClr val="tx1"/>
                </a:solidFill>
              </a:rPr>
              <a:t> 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43818" y="476473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MX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DE FORMACIÓN PROFESIONAL EN SAN BARTOLO</a:t>
            </a:r>
          </a:p>
          <a:p>
            <a:pPr algn="ctr"/>
            <a:r>
              <a:rPr lang="es-MX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LOGROS 2014</a:t>
            </a:r>
            <a:endParaRPr lang="es-MX" sz="2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Autofit/>
          </a:bodyPr>
          <a:lstStyle/>
          <a:p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CENTRO </a:t>
            </a: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DE FORMACIÓN PROFESIONAL  DE SAN BARTOLO</a:t>
            </a:r>
            <a:b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Programación trimestral </a:t>
            </a:r>
            <a:r>
              <a:rPr lang="es-MX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vrs</a:t>
            </a: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. Ejecución 2014</a:t>
            </a:r>
            <a:endParaRPr lang="es-SV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234828"/>
              </p:ext>
            </p:extLst>
          </p:nvPr>
        </p:nvGraphicFramePr>
        <p:xfrm>
          <a:off x="179512" y="1124745"/>
          <a:ext cx="8784975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8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EJECUCIÓN 2014</a:t>
            </a:r>
            <a:r>
              <a:rPr lang="es-SV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/>
            </a:r>
            <a:br>
              <a:rPr lang="es-SV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400" b="1" spc="-11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CENTRO DE FORMACIÓN PROFESIONAL DE SAN BARTOLO</a:t>
            </a:r>
            <a:r>
              <a:rPr lang="es-MX" sz="2800" b="1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2800" b="1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SV" sz="2000" dirty="0"/>
          </a:p>
        </p:txBody>
      </p:sp>
      <p:sp>
        <p:nvSpPr>
          <p:cNvPr id="9" name="8 Flecha derecha">
            <a:hlinkClick r:id="rId2" action="ppaction://hlinksldjump"/>
          </p:cNvPr>
          <p:cNvSpPr/>
          <p:nvPr/>
        </p:nvSpPr>
        <p:spPr>
          <a:xfrm>
            <a:off x="8532440" y="3653747"/>
            <a:ext cx="432048" cy="207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graphicFrame>
        <p:nvGraphicFramePr>
          <p:cNvPr id="11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9968315"/>
              </p:ext>
            </p:extLst>
          </p:nvPr>
        </p:nvGraphicFramePr>
        <p:xfrm>
          <a:off x="323528" y="836712"/>
          <a:ext cx="8100392" cy="288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1 CuadroTexto"/>
          <p:cNvSpPr txBox="1"/>
          <p:nvPr/>
        </p:nvSpPr>
        <p:spPr>
          <a:xfrm>
            <a:off x="4284014" y="1119228"/>
            <a:ext cx="720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400" b="1" dirty="0" smtClean="0"/>
              <a:t>102%</a:t>
            </a:r>
          </a:p>
          <a:p>
            <a:pPr algn="ctr"/>
            <a:r>
              <a:rPr lang="es-MX" sz="1400" b="1" dirty="0" smtClean="0">
                <a:solidFill>
                  <a:srgbClr val="2B75B3"/>
                </a:solidFill>
              </a:rPr>
              <a:t>109%</a:t>
            </a:r>
            <a:endParaRPr lang="es-SV" sz="1400" b="1" dirty="0">
              <a:solidFill>
                <a:srgbClr val="2B75B3"/>
              </a:solidFill>
            </a:endParaRPr>
          </a:p>
        </p:txBody>
      </p:sp>
      <p:pic>
        <p:nvPicPr>
          <p:cNvPr id="10" name="Picture 3" descr="IN-MM Papelería Tuti-4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12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641381"/>
              </p:ext>
            </p:extLst>
          </p:nvPr>
        </p:nvGraphicFramePr>
        <p:xfrm>
          <a:off x="323528" y="3795765"/>
          <a:ext cx="810039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1 CuadroTexto"/>
          <p:cNvSpPr txBox="1"/>
          <p:nvPr/>
        </p:nvSpPr>
        <p:spPr>
          <a:xfrm>
            <a:off x="4284014" y="4509120"/>
            <a:ext cx="720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400" b="1" dirty="0" smtClean="0"/>
              <a:t>67%</a:t>
            </a:r>
          </a:p>
          <a:p>
            <a:pPr algn="ctr"/>
            <a:r>
              <a:rPr lang="es-MX" sz="1400" b="1" dirty="0" smtClean="0">
                <a:solidFill>
                  <a:srgbClr val="2B75B3"/>
                </a:solidFill>
              </a:rPr>
              <a:t>200%</a:t>
            </a:r>
            <a:endParaRPr lang="es-SV" sz="1400" b="1" dirty="0">
              <a:solidFill>
                <a:srgbClr val="2B75B3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547664" y="842023"/>
            <a:ext cx="1296144" cy="5700737"/>
          </a:xfrm>
          <a:prstGeom prst="rect">
            <a:avLst/>
          </a:prstGeom>
          <a:solidFill>
            <a:srgbClr val="00B0F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4263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0.53542 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33302" y="2385462"/>
            <a:ext cx="76271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s-MX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Unidad de </a:t>
            </a:r>
            <a:endParaRPr lang="es-MX" sz="4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  <a:cs typeface="Arial" pitchFamily="34" charset="0"/>
            </a:endParaRPr>
          </a:p>
          <a:p>
            <a:pPr algn="r"/>
            <a:r>
              <a:rPr lang="es-MX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Monitoreo </a:t>
            </a:r>
            <a:r>
              <a:rPr lang="es-MX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y Evaluación de la Formación Profesional</a:t>
            </a:r>
            <a:endParaRPr lang="es-SV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  <a:cs typeface="Arial" pitchFamily="34" charset="0"/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3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31"/>
          <p:cNvSpPr>
            <a:spLocks noChangeArrowheads="1"/>
          </p:cNvSpPr>
          <p:nvPr/>
        </p:nvSpPr>
        <p:spPr bwMode="auto">
          <a:xfrm>
            <a:off x="251520" y="911231"/>
            <a:ext cx="8640960" cy="5401121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20000"/>
              </a:spcBef>
            </a:pPr>
            <a:r>
              <a:rPr lang="es-SV" sz="1600" dirty="0" smtClean="0">
                <a:solidFill>
                  <a:prstClr val="black"/>
                </a:solidFill>
              </a:rPr>
              <a:t>OBJETIVO </a:t>
            </a:r>
            <a:r>
              <a:rPr lang="es-SV" sz="1600" dirty="0">
                <a:solidFill>
                  <a:prstClr val="black"/>
                </a:solidFill>
              </a:rPr>
              <a:t>GENERAL:</a:t>
            </a:r>
          </a:p>
          <a:p>
            <a:pPr algn="just">
              <a:spcBef>
                <a:spcPct val="20000"/>
              </a:spcBef>
            </a:pPr>
            <a:r>
              <a:rPr lang="es-SV" sz="1600" kern="0" dirty="0">
                <a:solidFill>
                  <a:srgbClr val="8064A2">
                    <a:lumMod val="25000"/>
                  </a:srgbClr>
                </a:solidFill>
              </a:rPr>
              <a:t>Fortalecer el Monitoreo y Evaluación de las acciones formativas y de Asesoría Metodológica hacia los actores del sistema que brindan los servicios de capacitación, para el Aseguramiento de la Calidad de la Formación Profesional. </a:t>
            </a:r>
            <a:endParaRPr lang="es-ES" sz="1600" dirty="0">
              <a:solidFill>
                <a:prstClr val="black"/>
              </a:solidFill>
            </a:endParaRPr>
          </a:p>
          <a:p>
            <a:pPr algn="just">
              <a:spcBef>
                <a:spcPct val="20000"/>
              </a:spcBef>
            </a:pPr>
            <a:endParaRPr lang="es-ES" sz="1600" dirty="0">
              <a:solidFill>
                <a:prstClr val="black"/>
              </a:solidFill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Char char="•"/>
            </a:pPr>
            <a:r>
              <a:rPr lang="es-ES_tradnl" sz="1600" dirty="0">
                <a:solidFill>
                  <a:prstClr val="black"/>
                </a:solidFill>
              </a:rPr>
              <a:t>LINEAS GENERALES DE TRABAJO:  </a:t>
            </a:r>
          </a:p>
          <a:p>
            <a:pPr marL="1066800" lvl="2" indent="-609600" algn="just" fontAlgn="ctr">
              <a:spcBef>
                <a:spcPct val="20000"/>
              </a:spcBef>
              <a:buFontTx/>
              <a:buAutoNum type="arabicPeriod"/>
              <a:defRPr/>
            </a:pPr>
            <a:r>
              <a:rPr lang="es-ES" sz="1600" dirty="0">
                <a:solidFill>
                  <a:prstClr val="black"/>
                </a:solidFill>
              </a:rPr>
              <a:t>Monitoreo de las Acciones Formativas de los programas de Formación Profesional.</a:t>
            </a:r>
          </a:p>
          <a:p>
            <a:pPr marL="1066800" lvl="2" indent="-609600" algn="just" fontAlgn="ctr">
              <a:spcBef>
                <a:spcPct val="20000"/>
              </a:spcBef>
              <a:buFontTx/>
              <a:buAutoNum type="arabicPeriod"/>
              <a:defRPr/>
            </a:pPr>
            <a:r>
              <a:rPr lang="es-ES" sz="1600" dirty="0">
                <a:solidFill>
                  <a:prstClr val="black"/>
                </a:solidFill>
              </a:rPr>
              <a:t>Asesoría metodológica a los Actores que intervienen en las Acciones de la Formación Profesional.</a:t>
            </a:r>
          </a:p>
          <a:p>
            <a:pPr marL="1066800" lvl="2" indent="-609600" algn="just" fontAlgn="ctr">
              <a:spcBef>
                <a:spcPct val="20000"/>
              </a:spcBef>
              <a:buFontTx/>
              <a:buAutoNum type="arabicPeriod"/>
              <a:defRPr/>
            </a:pPr>
            <a:r>
              <a:rPr lang="es-SV" sz="1600" dirty="0">
                <a:solidFill>
                  <a:prstClr val="black"/>
                </a:solidFill>
              </a:rPr>
              <a:t>Presentación de Informes y Comunicación de los resultados de los procesos de Monitoreo y Evaluación de las Acciones Formativas.</a:t>
            </a:r>
          </a:p>
          <a:p>
            <a:pPr algn="just">
              <a:spcBef>
                <a:spcPct val="20000"/>
              </a:spcBef>
            </a:pPr>
            <a:endParaRPr lang="es-ES_tradnl" sz="1600" dirty="0">
              <a:solidFill>
                <a:prstClr val="black"/>
              </a:solidFill>
            </a:endParaRPr>
          </a:p>
          <a:p>
            <a:pPr marL="609600" indent="-609600" algn="just">
              <a:spcBef>
                <a:spcPct val="20000"/>
              </a:spcBef>
              <a:buFontTx/>
              <a:buChar char="•"/>
            </a:pPr>
            <a:r>
              <a:rPr lang="es-ES_tradnl" sz="1600" dirty="0">
                <a:solidFill>
                  <a:prstClr val="black"/>
                </a:solidFill>
              </a:rPr>
              <a:t>PRINCIPALES ACCIONES:</a:t>
            </a:r>
          </a:p>
          <a:p>
            <a:pPr marL="1066800" lvl="1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dirty="0">
                <a:solidFill>
                  <a:prstClr val="black"/>
                </a:solidFill>
              </a:rPr>
              <a:t>Monitorear y evaluar a los distintos Programas de Formación Profesional y proporcionar asesorías metodológicas a los actores del Sistema que imparten la capacitación.</a:t>
            </a:r>
          </a:p>
          <a:p>
            <a:pPr marL="1066800" lvl="1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dirty="0">
                <a:solidFill>
                  <a:prstClr val="black"/>
                </a:solidFill>
              </a:rPr>
              <a:t>Reuniones de realimentación y presentación de Informes de los resultados del monitoreo y evaluación con instructores, facilitadores, directores y coordinadores.</a:t>
            </a:r>
          </a:p>
          <a:p>
            <a:pPr marL="1066800" lvl="1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dirty="0">
                <a:solidFill>
                  <a:prstClr val="black"/>
                </a:solidFill>
              </a:rPr>
              <a:t>Informar a las Gerencias Ejecutoras sobre los resultados del monitoreo realizado  en los distintos programas administrados por dichas Gerencias</a:t>
            </a:r>
            <a:r>
              <a:rPr lang="es-ES_tradnl" sz="1600" dirty="0" smtClean="0">
                <a:solidFill>
                  <a:prstClr val="black"/>
                </a:solidFill>
              </a:rPr>
              <a:t>.</a:t>
            </a:r>
            <a:endParaRPr lang="es-ES_tradnl" sz="1600" dirty="0">
              <a:solidFill>
                <a:prstClr val="black"/>
              </a:solidFill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Char char="•"/>
            </a:pPr>
            <a:endParaRPr lang="es-ES_tradnl" dirty="0">
              <a:solidFill>
                <a:prstClr val="black"/>
              </a:solidFill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r>
              <a:rPr lang="es-ES_tradnl" dirty="0">
                <a:solidFill>
                  <a:prstClr val="black"/>
                </a:solidFill>
              </a:rPr>
              <a:t>			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endParaRPr lang="es-ES_tradnl" dirty="0">
              <a:solidFill>
                <a:prstClr val="black"/>
              </a:solidFill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endParaRPr lang="es-ES" sz="2800" dirty="0">
              <a:solidFill>
                <a:prstClr val="black"/>
              </a:solidFill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endParaRPr lang="es-ES" sz="2800" dirty="0">
              <a:solidFill>
                <a:prstClr val="black"/>
              </a:solidFill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endParaRPr lang="es-ES" sz="2800" dirty="0">
              <a:solidFill>
                <a:prstClr val="black"/>
              </a:solidFill>
            </a:endParaRPr>
          </a:p>
        </p:txBody>
      </p:sp>
      <p:sp>
        <p:nvSpPr>
          <p:cNvPr id="92163" name="Rectangle 2"/>
          <p:cNvSpPr>
            <a:spLocks noChangeArrowheads="1"/>
          </p:cNvSpPr>
          <p:nvPr/>
        </p:nvSpPr>
        <p:spPr bwMode="auto">
          <a:xfrm>
            <a:off x="457200" y="-347531"/>
            <a:ext cx="8229600" cy="115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s-MX" sz="2000" b="1" dirty="0">
                <a:solidFill>
                  <a:srgbClr val="C0504D"/>
                </a:solidFill>
              </a:rPr>
              <a:t/>
            </a:r>
            <a:br>
              <a:rPr lang="es-MX" sz="2000" b="1" dirty="0">
                <a:solidFill>
                  <a:srgbClr val="C0504D"/>
                </a:solidFill>
              </a:rPr>
            </a:br>
            <a:r>
              <a:rPr lang="es-MX" sz="2000" b="1" dirty="0">
                <a:solidFill>
                  <a:srgbClr val="C0504D"/>
                </a:solidFill>
              </a:rPr>
              <a:t/>
            </a:r>
            <a:br>
              <a:rPr lang="es-MX" sz="2000" b="1" dirty="0">
                <a:solidFill>
                  <a:srgbClr val="C0504D"/>
                </a:solidFill>
              </a:rPr>
            </a:br>
            <a:r>
              <a:rPr lang="es-MX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GENERALIDADES </a:t>
            </a:r>
          </a:p>
          <a:p>
            <a:pPr algn="ctr">
              <a:lnSpc>
                <a:spcPct val="80000"/>
              </a:lnSpc>
            </a:pPr>
            <a:r>
              <a:rPr lang="es-MX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DE MONITOREO Y EVALUACIÓN DE LA F. P.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1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5000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LOGROS </a:t>
            </a:r>
            <a:b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UNIDAD </a:t>
            </a:r>
            <a:r>
              <a:rPr lang="es-SV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DE MONITOREO </a:t>
            </a: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Y EVALUACIÓN </a:t>
            </a:r>
            <a:r>
              <a:rPr lang="es-SV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DE F.P</a:t>
            </a: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.</a:t>
            </a:r>
            <a:endParaRPr lang="en-US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7504" y="1052736"/>
            <a:ext cx="8928992" cy="50475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SV" dirty="0" smtClean="0"/>
              <a:t>Se </a:t>
            </a:r>
            <a:r>
              <a:rPr lang="es-SV" dirty="0"/>
              <a:t>ha contribuido con la Mejora Continua dentro del Sistema de Formación Profesional, obteniendo los logros siguientes:</a:t>
            </a:r>
          </a:p>
          <a:p>
            <a:pPr algn="just"/>
            <a:endParaRPr lang="es-SV" dirty="0"/>
          </a:p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Se definieron y sistematizaron los procesos de trabajo de la Unidad.</a:t>
            </a:r>
            <a:endParaRPr lang="es-SV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SV" dirty="0" smtClean="0"/>
              <a:t>Con la puesta en marcha de la UMEFP se ha iniciado una mejor coordinación orientada </a:t>
            </a:r>
            <a:r>
              <a:rPr lang="es-SV" dirty="0"/>
              <a:t>a fortalecer la calidad de la formación profesional </a:t>
            </a:r>
            <a:r>
              <a:rPr lang="es-SV" dirty="0" smtClean="0"/>
              <a:t>entre las distintas gerencias de formación profesional.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SV" dirty="0" smtClean="0"/>
              <a:t>Se identificaron oportunidades </a:t>
            </a:r>
            <a:r>
              <a:rPr lang="es-SV" dirty="0"/>
              <a:t>de mejora para la Formación </a:t>
            </a:r>
            <a:r>
              <a:rPr lang="es-SV" dirty="0" smtClean="0"/>
              <a:t>Profesional, con lo cual se fortalecieron a algunos actores mediante asesoría y capacitación metodológica.</a:t>
            </a:r>
            <a:endParaRPr lang="es-SV" dirty="0"/>
          </a:p>
          <a:p>
            <a:pPr marL="342900" indent="-342900" algn="just">
              <a:buFont typeface="+mj-lt"/>
              <a:buAutoNum type="arabicPeriod"/>
            </a:pPr>
            <a:r>
              <a:rPr lang="es-SV" dirty="0" smtClean="0"/>
              <a:t>Se identificaron nuevas áreas de formación para fortalecer competencias de formadores</a:t>
            </a:r>
            <a:r>
              <a:rPr lang="es-SV" dirty="0"/>
              <a:t>: la tecnología aplicada a la </a:t>
            </a:r>
            <a:r>
              <a:rPr lang="es-SV" dirty="0" smtClean="0"/>
              <a:t>didáctica, didáctica para la formación profesional, evaluación de aprendizajes, responsabilidad ambiental, </a:t>
            </a:r>
            <a:r>
              <a:rPr lang="es-SV" dirty="0" err="1"/>
              <a:t>emprendedurismo</a:t>
            </a:r>
            <a:r>
              <a:rPr lang="es-SV" dirty="0" smtClean="0"/>
              <a:t>, comunicación efectiva, actitudes en el entorno laboral. Al final esto redundará en los aprendizajes de los participantes.</a:t>
            </a:r>
            <a:endParaRPr lang="es-SV" dirty="0"/>
          </a:p>
          <a:p>
            <a:pPr marL="342900" indent="-342900" algn="just">
              <a:buFont typeface="+mj-lt"/>
              <a:buAutoNum type="arabicPeriod"/>
            </a:pPr>
            <a:r>
              <a:rPr lang="es-SV" dirty="0"/>
              <a:t>Se </a:t>
            </a:r>
            <a:r>
              <a:rPr lang="es-SV" dirty="0" smtClean="0"/>
              <a:t>realizaron </a:t>
            </a:r>
            <a:r>
              <a:rPr lang="es-SV" dirty="0"/>
              <a:t>acciones para comunicar y dar seguimiento de los resultados del monitoreo y evaluación</a:t>
            </a:r>
            <a:r>
              <a:rPr lang="es-SV" dirty="0" smtClean="0"/>
              <a:t>. Se realizaron 5 </a:t>
            </a:r>
            <a:r>
              <a:rPr lang="es-SV" dirty="0"/>
              <a:t>eventos de fortalecimiento pedagógico y </a:t>
            </a:r>
            <a:r>
              <a:rPr lang="es-SV" dirty="0" smtClean="0"/>
              <a:t>de motivación hacia una </a:t>
            </a:r>
            <a:r>
              <a:rPr lang="es-SV" dirty="0"/>
              <a:t>cultura </a:t>
            </a:r>
            <a:r>
              <a:rPr lang="es-SV" dirty="0" smtClean="0"/>
              <a:t>de mejora </a:t>
            </a:r>
            <a:r>
              <a:rPr lang="es-SV" dirty="0"/>
              <a:t>continua </a:t>
            </a:r>
            <a:r>
              <a:rPr lang="es-SV" dirty="0" smtClean="0"/>
              <a:t>en el desarrollo </a:t>
            </a:r>
            <a:r>
              <a:rPr lang="es-SV" dirty="0"/>
              <a:t>de los cursos</a:t>
            </a:r>
            <a:r>
              <a:rPr lang="es-SV" dirty="0" smtClean="0"/>
              <a:t>. </a:t>
            </a:r>
            <a:endParaRPr lang="es-SV" dirty="0"/>
          </a:p>
          <a:p>
            <a:pPr algn="just"/>
            <a:endParaRPr lang="es-SV" sz="1600" dirty="0">
              <a:solidFill>
                <a:srgbClr val="FF0000"/>
              </a:solidFill>
            </a:endParaRP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9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292525"/>
              </p:ext>
            </p:extLst>
          </p:nvPr>
        </p:nvGraphicFramePr>
        <p:xfrm>
          <a:off x="251520" y="908720"/>
          <a:ext cx="8640960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771800" y="4370370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283968" y="3413843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114%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868144" y="3388887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114%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380312" y="1700808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113%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 Título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5000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UNIDAD DE MONITOREO Y EVALUACIÓN</a:t>
            </a:r>
            <a:b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Programación trimestral </a:t>
            </a:r>
            <a:r>
              <a:rPr lang="es-SV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vrs</a:t>
            </a: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. Ejecución 2014</a:t>
            </a:r>
            <a:endParaRPr lang="en-US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sp>
        <p:nvSpPr>
          <p:cNvPr id="2" name="Flecha derecha 1">
            <a:hlinkClick r:id="rId4" action="ppaction://hlinksldjump"/>
          </p:cNvPr>
          <p:cNvSpPr/>
          <p:nvPr/>
        </p:nvSpPr>
        <p:spPr>
          <a:xfrm>
            <a:off x="8532440" y="6498456"/>
            <a:ext cx="360040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0454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LOGROS </a:t>
            </a:r>
            <a:r>
              <a:rPr lang="es-MX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POA </a:t>
            </a: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</a:t>
            </a:r>
            <a:r>
              <a:rPr lang="es-MX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AVANCES PLAN ESTRATÉGICO 2011 - 2014</a:t>
            </a:r>
            <a:endParaRPr lang="es-SV" sz="27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7504" y="1279301"/>
            <a:ext cx="8928992" cy="495801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77800" indent="-177800" algn="just"/>
            <a:r>
              <a:rPr lang="es-MX" sz="1800" b="1" dirty="0" smtClean="0"/>
              <a:t>Implementación de dos Centros de Excelencia en el CFP San Bartolo:</a:t>
            </a:r>
          </a:p>
          <a:p>
            <a:pPr lvl="1" algn="just"/>
            <a:r>
              <a:rPr lang="es-MX" sz="1600" b="1" dirty="0" smtClean="0"/>
              <a:t>Tecnologías de la Información (CETI)</a:t>
            </a:r>
          </a:p>
          <a:p>
            <a:pPr marL="857250" lvl="2" indent="0" algn="just">
              <a:buNone/>
            </a:pPr>
            <a:r>
              <a:rPr lang="es-MX" sz="1400" dirty="0" smtClean="0"/>
              <a:t>(Objetivo 3: A partir del año 2011, un % de los proyectos y acciones de formación incluirán un componente de </a:t>
            </a:r>
            <a:r>
              <a:rPr lang="es-MX" sz="1400" b="1" dirty="0" smtClean="0"/>
              <a:t>innovación</a:t>
            </a:r>
            <a:r>
              <a:rPr lang="es-MX" sz="1400" dirty="0" smtClean="0"/>
              <a:t>, E3.1: </a:t>
            </a:r>
            <a:r>
              <a:rPr lang="es-MX" sz="1400" dirty="0" err="1" smtClean="0"/>
              <a:t>Operatización</a:t>
            </a:r>
            <a:r>
              <a:rPr lang="es-MX" sz="1400" dirty="0" smtClean="0"/>
              <a:t> del término </a:t>
            </a:r>
            <a:r>
              <a:rPr lang="es-MX" sz="1400" b="1" dirty="0" smtClean="0"/>
              <a:t>«innovación»</a:t>
            </a:r>
            <a:r>
              <a:rPr lang="es-MX" sz="1400" dirty="0" smtClean="0"/>
              <a:t> a partir del desarrollo y uso de nuevas tecnologías)</a:t>
            </a:r>
          </a:p>
          <a:p>
            <a:pPr lvl="1" algn="just"/>
            <a:r>
              <a:rPr lang="es-MX" sz="1600" b="1" dirty="0" smtClean="0"/>
              <a:t>Tecnologías de la Industria del Plástico (CETIP)</a:t>
            </a:r>
          </a:p>
          <a:p>
            <a:pPr marL="857250" lvl="2" indent="0" algn="just">
              <a:buNone/>
            </a:pPr>
            <a:r>
              <a:rPr lang="es-MX" sz="1400" dirty="0" smtClean="0"/>
              <a:t>(</a:t>
            </a:r>
            <a:r>
              <a:rPr lang="es-MX" sz="1400" dirty="0"/>
              <a:t>Objetivo 3: A partir del año 2011, </a:t>
            </a:r>
            <a:r>
              <a:rPr lang="es-MX" sz="1400" dirty="0" smtClean="0"/>
              <a:t>un % </a:t>
            </a:r>
            <a:r>
              <a:rPr lang="es-MX" sz="1400" dirty="0"/>
              <a:t>de los proyectos y acciones de formación incluirán un componente de </a:t>
            </a:r>
            <a:r>
              <a:rPr lang="es-MX" sz="1400" dirty="0" smtClean="0"/>
              <a:t>innovación, E3.3: Establecimiento de incentivos de innovación entre las empresas proveedoras de servicios como entre los solicitantes de servicios)</a:t>
            </a:r>
          </a:p>
          <a:p>
            <a:pPr marL="857250" lvl="2" indent="0" algn="just">
              <a:buNone/>
            </a:pPr>
            <a:endParaRPr lang="es-MX" sz="900" dirty="0" smtClean="0"/>
          </a:p>
          <a:p>
            <a:pPr algn="just"/>
            <a:r>
              <a:rPr lang="es-MX" sz="1800" b="1" dirty="0" smtClean="0"/>
              <a:t>Incorporación de nuevos </a:t>
            </a:r>
            <a:r>
              <a:rPr lang="es-MX" sz="1800" b="1" dirty="0"/>
              <a:t>programas de Formación </a:t>
            </a:r>
            <a:r>
              <a:rPr lang="es-MX" sz="1800" b="1" dirty="0" smtClean="0"/>
              <a:t>Continua incluyendo procesos de acreditación de proveedores para «Inglés para el Trabajo»</a:t>
            </a:r>
            <a:endParaRPr lang="es-MX" sz="1800" b="1" dirty="0"/>
          </a:p>
          <a:p>
            <a:pPr marL="457200" lvl="5" indent="0" algn="just">
              <a:buNone/>
            </a:pPr>
            <a:r>
              <a:rPr lang="es-MX" sz="1400" dirty="0" smtClean="0"/>
              <a:t>(</a:t>
            </a:r>
            <a:r>
              <a:rPr lang="es-MX" sz="1400" dirty="0"/>
              <a:t>Objetivo 5: Mejorar la productividad y competitividad de las empresas, E5.3: Establecer cursos sobre productividad y competitividad</a:t>
            </a:r>
            <a:r>
              <a:rPr lang="es-MX" sz="1400" dirty="0" smtClean="0"/>
              <a:t>)</a:t>
            </a:r>
          </a:p>
          <a:p>
            <a:pPr marL="457200" lvl="5" indent="0" algn="just">
              <a:buNone/>
            </a:pPr>
            <a:r>
              <a:rPr lang="es-MX" sz="1400" dirty="0"/>
              <a:t>[Objetivo 4: Contribuir a la atracción de inversión con valor </a:t>
            </a:r>
            <a:r>
              <a:rPr lang="es-MX" sz="1400" dirty="0" smtClean="0"/>
              <a:t>agregado.]</a:t>
            </a:r>
            <a:endParaRPr lang="es-MX" sz="1400" dirty="0"/>
          </a:p>
          <a:p>
            <a:pPr marL="457200" lvl="5" indent="0" algn="just">
              <a:buNone/>
            </a:pPr>
            <a:endParaRPr lang="es-MX" sz="900" dirty="0"/>
          </a:p>
          <a:p>
            <a:pPr marL="177800" indent="-177800" algn="just"/>
            <a:r>
              <a:rPr lang="es-MX" sz="1800" b="1" dirty="0" smtClean="0"/>
              <a:t>Puesta en operación de la Unidad de Monitoreo y Evaluación de la Formación Profesional </a:t>
            </a:r>
          </a:p>
          <a:p>
            <a:pPr marL="400050" lvl="1" indent="0" algn="just">
              <a:buNone/>
            </a:pPr>
            <a:r>
              <a:rPr lang="es-MX" sz="1400" dirty="0" smtClean="0"/>
              <a:t>(Objetivo 2: Mejorar la gestión operativa, financiera y administrativa de la institución).</a:t>
            </a:r>
          </a:p>
          <a:p>
            <a:pPr marL="400050" lvl="1" indent="0" algn="just">
              <a:buNone/>
            </a:pPr>
            <a:endParaRPr lang="es-MX" sz="1400" dirty="0"/>
          </a:p>
          <a:p>
            <a:pPr marL="400050" lvl="1" indent="0" algn="just">
              <a:buNone/>
            </a:pPr>
            <a:endParaRPr lang="es-MX" sz="1400" dirty="0" smtClean="0"/>
          </a:p>
          <a:p>
            <a:pPr marL="400050" lvl="1" indent="0" algn="just">
              <a:buNone/>
            </a:pPr>
            <a:endParaRPr lang="es-MX" sz="900" dirty="0" smtClean="0"/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8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3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042991"/>
              </p:ext>
            </p:extLst>
          </p:nvPr>
        </p:nvGraphicFramePr>
        <p:xfrm>
          <a:off x="179512" y="1124744"/>
          <a:ext cx="8784977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103948" y="3644280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149%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652120" y="3226110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138%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092280" y="2132856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144%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5000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UNIDAD DE MONITOREO Y EVALUACIÓN</a:t>
            </a:r>
            <a:b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Programación trimestral </a:t>
            </a:r>
            <a:r>
              <a:rPr lang="es-SV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vrs</a:t>
            </a: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. Ejecución 2014</a:t>
            </a:r>
            <a:endParaRPr lang="en-US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sp>
        <p:nvSpPr>
          <p:cNvPr id="10" name="Flecha derecha 9">
            <a:hlinkClick r:id="rId4" action="ppaction://hlinksldjump"/>
          </p:cNvPr>
          <p:cNvSpPr/>
          <p:nvPr/>
        </p:nvSpPr>
        <p:spPr>
          <a:xfrm>
            <a:off x="8532440" y="6498456"/>
            <a:ext cx="360040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7621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11" name="1 Título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5000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UNIDAD DE MONITOREO Y EVALUACIÓN</a:t>
            </a:r>
            <a:b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Programación trimestral </a:t>
            </a:r>
            <a:r>
              <a:rPr lang="es-SV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vrs</a:t>
            </a: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. Ejecución 2014</a:t>
            </a:r>
            <a:endParaRPr lang="en-US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sp>
        <p:nvSpPr>
          <p:cNvPr id="12" name="Flecha derecha 11">
            <a:hlinkClick r:id="rId3" action="ppaction://hlinksldjump"/>
          </p:cNvPr>
          <p:cNvSpPr/>
          <p:nvPr/>
        </p:nvSpPr>
        <p:spPr>
          <a:xfrm>
            <a:off x="8532440" y="6498456"/>
            <a:ext cx="360040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63881"/>
              </p:ext>
            </p:extLst>
          </p:nvPr>
        </p:nvGraphicFramePr>
        <p:xfrm>
          <a:off x="0" y="1518128"/>
          <a:ext cx="9144000" cy="4062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843808" y="3573016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25%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499992" y="3356620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63%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139886" y="3356620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65%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776356" y="2060848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48%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075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35696" y="3068960"/>
            <a:ext cx="6258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s-MX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Gerencia Técnica</a:t>
            </a:r>
            <a:endParaRPr lang="es-SV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  <a:cs typeface="Arial" pitchFamily="34" charset="0"/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31"/>
          <p:cNvSpPr>
            <a:spLocks noChangeArrowheads="1"/>
          </p:cNvSpPr>
          <p:nvPr/>
        </p:nvSpPr>
        <p:spPr bwMode="auto">
          <a:xfrm>
            <a:off x="503424" y="980207"/>
            <a:ext cx="8135937" cy="5185097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20000"/>
              </a:spcBef>
            </a:pPr>
            <a:r>
              <a:rPr lang="es-SV" sz="1600" b="1" dirty="0">
                <a:latin typeface="Calibri" pitchFamily="34" charset="0"/>
              </a:rPr>
              <a:t>OBJETIVO GENERAL: </a:t>
            </a:r>
            <a:r>
              <a:rPr lang="es-ES" sz="1600" b="1" dirty="0" smtClean="0">
                <a:latin typeface="Calibri" pitchFamily="34" charset="0"/>
              </a:rPr>
              <a:t>Contribuir al desarrollo del Sistema Nacional de Formación Profesional, a través de la normalización, la implementación de metodologías, la validación, acreditación y certificación de las acciones y actores de la formación profesional que permitan contar con una oferta de servicios acorde a las tendencias y demandas del mercado de trabajo.</a:t>
            </a:r>
            <a:endParaRPr lang="es-ES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Char char="•"/>
            </a:pPr>
            <a:endParaRPr lang="es-ES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Char char="•"/>
            </a:pPr>
            <a:r>
              <a:rPr lang="es-ES_tradnl" sz="1600" b="1" dirty="0">
                <a:latin typeface="Calibri" pitchFamily="34" charset="0"/>
              </a:rPr>
              <a:t>LINEAS GENERALES DE TRABAJO:  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Formación, evaluación y certificación de competencias técnicas y metodológica de instructores, facilitadores y trabajadores.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Diseño, elaboración y actualización de contenidos, cursos, programas de formación profesional, instrumentos de evaluación y estándares de competencia laboral.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Validación técnica, acreditación metodológica y certificación de competencias laborales emitido a Instructores, Facilitadores, Trabajadores e Instituciones de FP.</a:t>
            </a: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Tx/>
              <a:buChar char="•"/>
            </a:pPr>
            <a:r>
              <a:rPr lang="es-ES_tradnl" sz="1600" b="1" dirty="0">
                <a:latin typeface="Calibri" pitchFamily="34" charset="0"/>
              </a:rPr>
              <a:t>PRINCIPALES PROGRAMAS: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Formación para instructores y facilitadores – Competencias técnicas y metodológicas.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Validación técnica de personas naturales (instructores</a:t>
            </a:r>
            <a:r>
              <a:rPr lang="es-ES_tradnl" sz="1600" b="1" dirty="0">
                <a:latin typeface="Calibri" pitchFamily="34" charset="0"/>
              </a:rPr>
              <a:t> </a:t>
            </a:r>
            <a:r>
              <a:rPr lang="es-ES_tradnl" sz="1600" b="1" dirty="0" smtClean="0">
                <a:latin typeface="Calibri" pitchFamily="34" charset="0"/>
              </a:rPr>
              <a:t>y facilitadores) y Entidades para proveer servicios de formación profesional.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Adaptación y/o elaboración de contenidos y cursos de formación profesional.</a:t>
            </a:r>
            <a:endParaRPr lang="es-ES_tradnl" sz="1600" b="1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endParaRPr lang="es-ES" sz="24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endParaRPr lang="es-ES" sz="24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endParaRPr lang="es-ES" sz="2400" dirty="0">
              <a:latin typeface="Calibri" pitchFamily="34" charset="0"/>
            </a:endParaRPr>
          </a:p>
        </p:txBody>
      </p:sp>
      <p:sp>
        <p:nvSpPr>
          <p:cNvPr id="92163" name="Rectangle 2"/>
          <p:cNvSpPr>
            <a:spLocks noChangeArrowheads="1"/>
          </p:cNvSpPr>
          <p:nvPr/>
        </p:nvSpPr>
        <p:spPr bwMode="auto">
          <a:xfrm>
            <a:off x="456592" y="0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MX" sz="2000" b="1" dirty="0">
                <a:solidFill>
                  <a:schemeClr val="accent2"/>
                </a:solidFill>
                <a:latin typeface="Calibri" pitchFamily="34" charset="0"/>
              </a:rPr>
              <a:t/>
            </a:r>
            <a:br>
              <a:rPr lang="es-MX" sz="2000" b="1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s-MX" sz="2000" b="1" dirty="0">
                <a:solidFill>
                  <a:schemeClr val="accent2"/>
                </a:solidFill>
                <a:latin typeface="Calibri" pitchFamily="34" charset="0"/>
              </a:rPr>
              <a:t/>
            </a:r>
            <a:br>
              <a:rPr lang="es-MX" sz="2000" b="1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s-MX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GENERALIDADES </a:t>
            </a: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GERENCIA TÉCNICA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5000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LOGROS </a:t>
            </a:r>
            <a:b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TÉCNICA</a:t>
            </a:r>
            <a:endParaRPr lang="en-US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7504" y="908720"/>
            <a:ext cx="8928992" cy="5355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s-MX" dirty="0"/>
              <a:t>Se concluyó la prueba piloto de reconocimiento de centros y acreditación de instructores y facilitadores y se tiene listo el reglamento respectivo para trasladar esta actividad al sistema de formación profesional</a:t>
            </a:r>
            <a:r>
              <a:rPr lang="es-MX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/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s-MX" dirty="0"/>
              <a:t>Se continuó el apoyo a los procesos de contratación de proveedores de servicios de capacitación, por medio de la ratificación, validación, ampliación y depuración de programas de formación profesional. </a:t>
            </a:r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/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s-MX" dirty="0"/>
              <a:t>Se emigró de las contrataciones por libre gestión,  al mercado bursátil y las licitaciones públicas, dada la fuerte demanda que existe para la acreditación de profesionales (instructores-facilitadores</a:t>
            </a:r>
            <a:r>
              <a:rPr lang="es-MX" dirty="0" smtClean="0"/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/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s-MX" dirty="0"/>
              <a:t>Se diseñó y aprobó la política de diseño y actualización de programas de formación profesional. Se comenzó la actualización de cinco programas de formación profesional para las carreras de empresa centro</a:t>
            </a:r>
            <a:r>
              <a:rPr lang="es-MX" dirty="0" smtClean="0"/>
              <a:t>.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es-MX" dirty="0"/>
              <a:t>Se compiló el catálogo de programas y cursos de formación profesional (activos) detallando sus contenidos, horas asignadas y sus listados de maquinaría, equipos y herramientas.</a:t>
            </a: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6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029130"/>
              </p:ext>
            </p:extLst>
          </p:nvPr>
        </p:nvGraphicFramePr>
        <p:xfrm>
          <a:off x="0" y="1124744"/>
          <a:ext cx="9144000" cy="482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043608" y="4149080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71%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699792" y="4149080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82%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330218" y="3882283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113%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012160" y="3212976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260%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668344" y="1844824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138%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 Título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5000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TÉCNICA</a:t>
            </a:r>
            <a:b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Programación trimestral </a:t>
            </a:r>
            <a:r>
              <a:rPr lang="es-SV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vrs</a:t>
            </a: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. Ejecución 2014</a:t>
            </a:r>
            <a:endParaRPr lang="en-US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sp>
        <p:nvSpPr>
          <p:cNvPr id="13" name="Flecha derecha 12">
            <a:hlinkClick r:id="rId4" action="ppaction://hlinksldjump"/>
          </p:cNvPr>
          <p:cNvSpPr/>
          <p:nvPr/>
        </p:nvSpPr>
        <p:spPr>
          <a:xfrm>
            <a:off x="8532440" y="6498456"/>
            <a:ext cx="360040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9905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3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123037"/>
              </p:ext>
            </p:extLst>
          </p:nvPr>
        </p:nvGraphicFramePr>
        <p:xfrm>
          <a:off x="0" y="1052736"/>
          <a:ext cx="91440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5000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TÉCNICA</a:t>
            </a:r>
            <a:b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Programación trimestral </a:t>
            </a:r>
            <a:r>
              <a:rPr lang="es-SV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vrs</a:t>
            </a: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. Ejecución 2014</a:t>
            </a:r>
            <a:endParaRPr lang="en-US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sp>
        <p:nvSpPr>
          <p:cNvPr id="6" name="Flecha derecha 5">
            <a:hlinkClick r:id="rId4" action="ppaction://hlinksldjump"/>
          </p:cNvPr>
          <p:cNvSpPr/>
          <p:nvPr/>
        </p:nvSpPr>
        <p:spPr>
          <a:xfrm>
            <a:off x="8532440" y="6498456"/>
            <a:ext cx="360040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868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6609079"/>
              </p:ext>
            </p:extLst>
          </p:nvPr>
        </p:nvGraphicFramePr>
        <p:xfrm>
          <a:off x="0" y="1124744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1403648" y="4292352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22%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987824" y="4005064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70%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690258" y="3356992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156176" y="3356248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119%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8207896" y="2492896"/>
            <a:ext cx="936104" cy="4327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75%</a:t>
            </a:r>
            <a:endParaRPr lang="es-SV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5000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TÉCNICA</a:t>
            </a:r>
            <a:b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Programación trimestral </a:t>
            </a:r>
            <a:r>
              <a:rPr lang="es-SV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vrs</a:t>
            </a: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. Ejecución 2014</a:t>
            </a:r>
            <a:endParaRPr lang="en-US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sp>
        <p:nvSpPr>
          <p:cNvPr id="10" name="Flecha derecha 9">
            <a:hlinkClick r:id="rId4" action="ppaction://hlinksldjump"/>
          </p:cNvPr>
          <p:cNvSpPr/>
          <p:nvPr/>
        </p:nvSpPr>
        <p:spPr>
          <a:xfrm>
            <a:off x="8532440" y="6498456"/>
            <a:ext cx="360040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3279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108520" y="2420888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SV"/>
            </a:defPPr>
            <a:lvl1pPr algn="r">
              <a:defRPr sz="24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MX" dirty="0"/>
              <a:t>             </a:t>
            </a:r>
            <a:r>
              <a:rPr lang="es-MX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</a:t>
            </a:r>
            <a:r>
              <a:rPr lang="es-MX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de </a:t>
            </a:r>
          </a:p>
          <a:p>
            <a:r>
              <a:rPr lang="es-MX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Investigaciones y Estudios</a:t>
            </a:r>
          </a:p>
          <a:p>
            <a:r>
              <a:rPr lang="es-MX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 </a:t>
            </a:r>
            <a:r>
              <a:rPr lang="es-MX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de la Formación Profesional</a:t>
            </a:r>
            <a:endParaRPr lang="es-SV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31"/>
          <p:cNvSpPr>
            <a:spLocks noChangeArrowheads="1"/>
          </p:cNvSpPr>
          <p:nvPr/>
        </p:nvSpPr>
        <p:spPr bwMode="auto">
          <a:xfrm>
            <a:off x="539751" y="1484784"/>
            <a:ext cx="8135937" cy="4609033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20000"/>
              </a:spcBef>
            </a:pPr>
            <a:r>
              <a:rPr lang="es-SV" sz="1600" b="1" dirty="0">
                <a:latin typeface="Calibri" pitchFamily="34" charset="0"/>
              </a:rPr>
              <a:t>OBJETIVO GENERAL: </a:t>
            </a:r>
            <a:r>
              <a:rPr lang="es-ES" sz="1600" b="1" dirty="0" smtClean="0">
                <a:latin typeface="Calibri" pitchFamily="34" charset="0"/>
              </a:rPr>
              <a:t>Elaborar y divulgar estudios e investigaciones  sobre la formación profesional en el contexto económico y social del país para apoyar el desarrollo de la formación profesional, además de proveer información pertinente, oportuna y confiable de carácter económico y social.</a:t>
            </a:r>
            <a:endParaRPr lang="es-ES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Char char="•"/>
            </a:pPr>
            <a:endParaRPr lang="es-ES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Char char="•"/>
            </a:pPr>
            <a:r>
              <a:rPr lang="es-ES_tradnl" sz="1600" b="1" dirty="0">
                <a:latin typeface="Calibri" pitchFamily="34" charset="0"/>
              </a:rPr>
              <a:t>LINEAS GENERALES DE TRABAJO:  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Desarrollo de estudios e investigaciones.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Diseño de modelos y metodologías para el desarrollo de estudios e investigaciones .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Elaboración de diagnósticos para identificación de necesidades de capacitación.</a:t>
            </a:r>
          </a:p>
          <a:p>
            <a:pPr algn="just">
              <a:spcBef>
                <a:spcPct val="20000"/>
              </a:spcBef>
            </a:pP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Tx/>
              <a:buChar char="•"/>
            </a:pPr>
            <a:r>
              <a:rPr lang="es-ES_tradnl" sz="1600" b="1" dirty="0">
                <a:latin typeface="Calibri" pitchFamily="34" charset="0"/>
              </a:rPr>
              <a:t>PRINCIPALES PROGRAMAS: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Estudios de Prospectiva de la Formación Profesional.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Estudios de oferta y demanda de Formación Continua.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Diagnósticos en el marco del Programa de Apoyo Temporal al Ingreso – PATI.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r>
              <a:rPr lang="es-ES_tradnl" sz="1600" b="1" dirty="0" smtClean="0">
                <a:latin typeface="Calibri" pitchFamily="34" charset="0"/>
              </a:rPr>
              <a:t>Estudios de evaluación de impacto de la formación profesional.</a:t>
            </a: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Char char="•"/>
            </a:pP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r>
              <a:rPr lang="es-ES_tradnl" sz="1600" b="1" dirty="0">
                <a:latin typeface="Calibri" pitchFamily="34" charset="0"/>
              </a:rPr>
              <a:t>			</a:t>
            </a:r>
          </a:p>
          <a:p>
            <a:pPr marL="609600" indent="-609600" algn="just">
              <a:spcBef>
                <a:spcPct val="20000"/>
              </a:spcBef>
              <a:buFontTx/>
              <a:buAutoNum type="arabicPeriod"/>
            </a:pPr>
            <a:endParaRPr lang="es-ES_tradnl" sz="16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endParaRPr lang="es-ES" sz="24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endParaRPr lang="es-ES" sz="2400" b="1" dirty="0">
              <a:latin typeface="Calibri" pitchFamily="34" charset="0"/>
            </a:endParaRPr>
          </a:p>
          <a:p>
            <a:pPr marL="609600" indent="-609600" algn="just">
              <a:spcBef>
                <a:spcPct val="20000"/>
              </a:spcBef>
              <a:buFont typeface="Arial" charset="0"/>
              <a:buNone/>
            </a:pPr>
            <a:endParaRPr lang="es-ES" sz="2400" dirty="0">
              <a:latin typeface="Calibri" pitchFamily="34" charset="0"/>
            </a:endParaRPr>
          </a:p>
        </p:txBody>
      </p:sp>
      <p:sp>
        <p:nvSpPr>
          <p:cNvPr id="92163" name="Rectangle 2"/>
          <p:cNvSpPr>
            <a:spLocks noChangeArrowheads="1"/>
          </p:cNvSpPr>
          <p:nvPr/>
        </p:nvSpPr>
        <p:spPr bwMode="auto">
          <a:xfrm>
            <a:off x="492919" y="260648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MX" b="1" dirty="0">
                <a:solidFill>
                  <a:schemeClr val="accent2"/>
                </a:solidFill>
                <a:latin typeface="Calibri" pitchFamily="34" charset="0"/>
              </a:rPr>
              <a:t/>
            </a:r>
            <a:br>
              <a:rPr lang="es-MX" b="1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s-MX" b="1" dirty="0">
                <a:solidFill>
                  <a:schemeClr val="accent2"/>
                </a:solidFill>
                <a:latin typeface="Calibri" pitchFamily="34" charset="0"/>
              </a:rPr>
              <a:t/>
            </a:r>
            <a:br>
              <a:rPr lang="es-MX" b="1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s-MX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GENERALIDADES </a:t>
            </a:r>
            <a:r>
              <a:rPr lang="es-MX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GERENCIA DE INVESTIGACIÓN Y ESTUDIOS DE LA FORMACIÓN PROFESIONAL 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3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7504" y="1207293"/>
            <a:ext cx="8928992" cy="481399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77800" indent="-177800" algn="just"/>
            <a:r>
              <a:rPr lang="es-MX" sz="1800" b="1" dirty="0"/>
              <a:t>Fortalecimiento de programas orientados a jóvenes con el tema de </a:t>
            </a:r>
            <a:r>
              <a:rPr lang="es-MX" sz="1800" b="1" dirty="0" err="1"/>
              <a:t>Emprendedurismo</a:t>
            </a:r>
            <a:r>
              <a:rPr lang="es-MX" sz="1800" b="1" dirty="0"/>
              <a:t>.</a:t>
            </a:r>
          </a:p>
          <a:p>
            <a:pPr marL="457200" lvl="5" indent="0" algn="just">
              <a:buNone/>
            </a:pPr>
            <a:r>
              <a:rPr lang="es-MX" sz="1400" dirty="0"/>
              <a:t>(Objetivo 1: Incrementar el índice de trabajo decente a los formados para primer empleo, autoempleo y/o reconversión, E1.3: Coordinación y acompañamiento de creación de empleo y autoempleo del GOES).</a:t>
            </a:r>
          </a:p>
          <a:p>
            <a:pPr marL="457200" lvl="5" indent="0" algn="just">
              <a:buNone/>
            </a:pPr>
            <a:r>
              <a:rPr lang="es-MX" sz="1400" dirty="0" smtClean="0"/>
              <a:t>(</a:t>
            </a:r>
            <a:r>
              <a:rPr lang="es-MX" sz="1400" dirty="0"/>
              <a:t>Objetivo 5: Mejorar la productividad y competitividad de las empresas, E5.3: Establecer cursos sobre productividad y competitividad</a:t>
            </a:r>
            <a:r>
              <a:rPr lang="es-MX" sz="1400" dirty="0" smtClean="0"/>
              <a:t>).</a:t>
            </a:r>
          </a:p>
          <a:p>
            <a:pPr marL="457200" lvl="3" indent="0" algn="just">
              <a:buNone/>
            </a:pPr>
            <a:endParaRPr lang="es-MX" sz="900" dirty="0"/>
          </a:p>
          <a:p>
            <a:pPr marL="177800" indent="-177800" algn="just"/>
            <a:r>
              <a:rPr lang="es-MX" sz="1800" b="1" dirty="0"/>
              <a:t>Mayor articulación proactiva con </a:t>
            </a:r>
            <a:r>
              <a:rPr lang="es-MX" sz="1800" b="1" dirty="0" smtClean="0"/>
              <a:t>otras entidades </a:t>
            </a:r>
            <a:r>
              <a:rPr lang="es-MX" sz="1800" b="1" dirty="0"/>
              <a:t>del GOES </a:t>
            </a:r>
            <a:r>
              <a:rPr lang="es-MX" sz="1800" b="1" dirty="0" smtClean="0"/>
              <a:t>(FISDL, INJUVE, MINEC, MINED, MTPS, PROESA, CONAMYPE, STPP, entre otros), ONG y Organismos de Cooperación Internacional </a:t>
            </a:r>
            <a:r>
              <a:rPr lang="es-MX" sz="1800" b="1" dirty="0"/>
              <a:t>para </a:t>
            </a:r>
            <a:r>
              <a:rPr lang="es-MX" sz="1800" b="1" dirty="0" smtClean="0"/>
              <a:t>establecer estrategias </a:t>
            </a:r>
            <a:r>
              <a:rPr lang="es-MX" sz="1800" b="1" dirty="0"/>
              <a:t>de Formación </a:t>
            </a:r>
            <a:r>
              <a:rPr lang="es-MX" sz="1800" b="1" dirty="0" smtClean="0"/>
              <a:t>Profesional. </a:t>
            </a:r>
            <a:endParaRPr lang="es-MX" sz="1800" b="1" dirty="0"/>
          </a:p>
          <a:p>
            <a:pPr marL="400050" lvl="1" indent="0" algn="just">
              <a:buNone/>
            </a:pPr>
            <a:r>
              <a:rPr lang="es-MX" sz="1400" dirty="0"/>
              <a:t>[Objetivo 4: Contribuir a la atracción de inversión con valor agregado, E4.1: Establecimiento de alianzas con entidades que promuevan el establecimiento de empresas de alto valor agregado (Ej.: PROESA, Secretaría Técnica y de Planificación de la Presidencia, etc</a:t>
            </a:r>
            <a:r>
              <a:rPr lang="es-MX" sz="1400" dirty="0" smtClean="0"/>
              <a:t>.)]</a:t>
            </a:r>
          </a:p>
          <a:p>
            <a:pPr marL="400050" lvl="1" indent="0" algn="just">
              <a:buNone/>
            </a:pPr>
            <a:endParaRPr lang="es-MX" sz="900" dirty="0"/>
          </a:p>
          <a:p>
            <a:pPr marL="177800" lvl="5" indent="-177800" algn="just"/>
            <a:r>
              <a:rPr lang="es-MX" sz="1800" b="1" dirty="0"/>
              <a:t>Realización de </a:t>
            </a:r>
            <a:r>
              <a:rPr lang="es-MX" sz="1800" b="1" dirty="0" smtClean="0"/>
              <a:t>Estudios </a:t>
            </a:r>
            <a:r>
              <a:rPr lang="es-MX" sz="1800" b="1" dirty="0"/>
              <a:t>de </a:t>
            </a:r>
            <a:r>
              <a:rPr lang="es-MX" sz="1800" b="1" dirty="0" smtClean="0"/>
              <a:t>Impacto / Seguimiento de </a:t>
            </a:r>
            <a:r>
              <a:rPr lang="es-MX" sz="1800" b="1" dirty="0"/>
              <a:t>la Formación </a:t>
            </a:r>
            <a:r>
              <a:rPr lang="es-MX" sz="1800" b="1" dirty="0" smtClean="0"/>
              <a:t>Profesional </a:t>
            </a:r>
            <a:endParaRPr lang="es-MX" sz="1800" b="1" dirty="0"/>
          </a:p>
          <a:p>
            <a:pPr marL="400050" lvl="1" indent="0" algn="just">
              <a:buNone/>
            </a:pPr>
            <a:r>
              <a:rPr lang="es-MX" sz="1400" dirty="0"/>
              <a:t>[Objetivo 1: Incrementar el índice de trabajo decente a los formados para primer empleo, autoempleo y/o reconversión, E1.1: </a:t>
            </a:r>
            <a:r>
              <a:rPr lang="es-SV" sz="1400" dirty="0"/>
              <a:t>Desarrollar metodología de medición de impacto de programas para contribuir a mejorar la calidad de vida del trabajador y su familia (relativo a medición</a:t>
            </a:r>
            <a:r>
              <a:rPr lang="es-SV" sz="1400" dirty="0" smtClean="0"/>
              <a:t>)].</a:t>
            </a:r>
          </a:p>
          <a:p>
            <a:pPr marL="400050" lvl="1" indent="0" algn="just">
              <a:buNone/>
            </a:pPr>
            <a:r>
              <a:rPr lang="es-MX" sz="1400" dirty="0"/>
              <a:t>(Objetivo 5: Mejorar la productividad y competitividad de las empresas, E5.3: </a:t>
            </a:r>
            <a:r>
              <a:rPr lang="es-MX" sz="1400" dirty="0" smtClean="0"/>
              <a:t>Dar seguimiento a empresas que se han beneficiado de capacitaciones de productividad y competitividad.</a:t>
            </a:r>
            <a:endParaRPr lang="es-MX" sz="900" dirty="0" smtClean="0"/>
          </a:p>
          <a:p>
            <a:pPr marL="400050" lvl="1" indent="0" algn="just">
              <a:buNone/>
            </a:pPr>
            <a:endParaRPr lang="es-MX" sz="900" dirty="0"/>
          </a:p>
          <a:p>
            <a:pPr marL="400050" lvl="1" indent="0" algn="just">
              <a:buNone/>
            </a:pPr>
            <a:endParaRPr lang="es-MX" sz="900" dirty="0"/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6" name="3 Título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LOGROS </a:t>
            </a:r>
            <a:r>
              <a:rPr lang="es-MX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POA </a:t>
            </a: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</a:t>
            </a:r>
            <a:r>
              <a:rPr lang="es-MX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AVANCES PLAN ESTRATÉGICO 2011 - 2014</a:t>
            </a:r>
            <a:endParaRPr lang="es-SV" sz="27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614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312307"/>
            <a:ext cx="8712968" cy="47089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es-SV" sz="2000" dirty="0"/>
              <a:t>Se </a:t>
            </a:r>
            <a:r>
              <a:rPr lang="es-SV" sz="2000" dirty="0" smtClean="0"/>
              <a:t>apoyó </a:t>
            </a:r>
            <a:r>
              <a:rPr lang="es-SV" sz="2000" dirty="0"/>
              <a:t>a las Gerencias de Formación Inicial y de Formación Continua en los procesos de licitación, para sustentar técnicamente sus propuestas de programas de capacitación.</a:t>
            </a:r>
          </a:p>
          <a:p>
            <a:pPr algn="just"/>
            <a:r>
              <a:rPr lang="es-SV" sz="2000" dirty="0"/>
              <a:t> 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SV" sz="2000" dirty="0"/>
              <a:t>Se realizaron 4 estudios de seguimiento a los programas de formación continua: Área Técnica, Gerenciales, Cerrados y Programas Patentados del Centro de Capacitación de la Cámara de Comercio e Industria.</a:t>
            </a:r>
          </a:p>
          <a:p>
            <a:pPr algn="just"/>
            <a:r>
              <a:rPr lang="es-SV" sz="2000" dirty="0"/>
              <a:t> 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SV" sz="2000" dirty="0"/>
              <a:t>Se </a:t>
            </a:r>
            <a:r>
              <a:rPr lang="es-SV" sz="2000" dirty="0" smtClean="0"/>
              <a:t>diseñó </a:t>
            </a:r>
            <a:r>
              <a:rPr lang="es-SV" sz="2000" dirty="0"/>
              <a:t>una metodología para realizar diagnósticos rápidos de necesidades de capacitación de las empresas: “Escáner Empresarial</a:t>
            </a:r>
            <a:r>
              <a:rPr lang="es-SV" sz="2000" dirty="0" smtClean="0"/>
              <a:t>”, la que se aplicó en 7 </a:t>
            </a:r>
            <a:r>
              <a:rPr lang="es-SV" sz="2000" dirty="0"/>
              <a:t>diagnósticos en 2014.</a:t>
            </a:r>
          </a:p>
          <a:p>
            <a:pPr algn="just"/>
            <a:r>
              <a:rPr lang="es-SV" sz="2000" dirty="0"/>
              <a:t> 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SV" sz="2000" dirty="0"/>
              <a:t>Se </a:t>
            </a:r>
            <a:r>
              <a:rPr lang="es-SV" sz="2000" dirty="0" smtClean="0"/>
              <a:t>efectuó </a:t>
            </a:r>
            <a:r>
              <a:rPr lang="es-SV" sz="2000" dirty="0"/>
              <a:t>un estudio de Prospectiva de la Formación Profesional en el Sector de Empleos Verdes: Subsector Recolección y Acopio de Materiales Reciclables.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SV" sz="2000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251520" y="261020"/>
            <a:ext cx="8712968" cy="6477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 INVESTIGACIÓN Y ESTUDIOS </a:t>
            </a:r>
            <a:b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FORMACIÓN PROFESIONAL</a:t>
            </a:r>
            <a:r>
              <a:rPr lang="es-MX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SV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LOGROS 2014</a:t>
            </a:r>
            <a:endParaRPr lang="es-SV" sz="1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7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DE INVESTIGACIONES Y ESTUDIOS DE LA FORMACIÓN PROFESIONAL</a:t>
            </a:r>
            <a:b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Programación trimestral </a:t>
            </a:r>
            <a:r>
              <a:rPr lang="es-MX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vrs</a:t>
            </a: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. Ejecución 2014</a:t>
            </a:r>
            <a:endParaRPr lang="es-SV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072131"/>
              </p:ext>
            </p:extLst>
          </p:nvPr>
        </p:nvGraphicFramePr>
        <p:xfrm>
          <a:off x="101126" y="1196752"/>
          <a:ext cx="8928991" cy="4917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8" y="6320614"/>
            <a:ext cx="9144000" cy="537386"/>
          </a:xfrm>
          <a:prstGeom prst="rect">
            <a:avLst/>
          </a:prstGeom>
        </p:spPr>
      </p:pic>
      <p:sp>
        <p:nvSpPr>
          <p:cNvPr id="6" name="Flecha derecha 5">
            <a:hlinkClick r:id="rId4" action="ppaction://hlinksldjump"/>
          </p:cNvPr>
          <p:cNvSpPr/>
          <p:nvPr/>
        </p:nvSpPr>
        <p:spPr>
          <a:xfrm>
            <a:off x="8532440" y="6498456"/>
            <a:ext cx="360040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5412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DE INVESTIGACIONES Y ESTUDIOS DE LA FORMACIÓN PROFESIONAL</a:t>
            </a:r>
            <a:b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Programación trimestral </a:t>
            </a:r>
            <a:r>
              <a:rPr lang="es-MX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vrs</a:t>
            </a: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. Ejecución 2014</a:t>
            </a:r>
            <a:endParaRPr lang="es-SV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8" y="6320614"/>
            <a:ext cx="9144000" cy="537386"/>
          </a:xfrm>
          <a:prstGeom prst="rect">
            <a:avLst/>
          </a:prstGeom>
        </p:spPr>
      </p:pic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461800"/>
              </p:ext>
            </p:extLst>
          </p:nvPr>
        </p:nvGraphicFramePr>
        <p:xfrm>
          <a:off x="83378" y="1268760"/>
          <a:ext cx="89644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1 Elipse"/>
          <p:cNvSpPr/>
          <p:nvPr/>
        </p:nvSpPr>
        <p:spPr>
          <a:xfrm>
            <a:off x="899592" y="4437112"/>
            <a:ext cx="108012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97%</a:t>
            </a:r>
            <a:endParaRPr lang="es-SV" sz="1600" b="1" dirty="0">
              <a:solidFill>
                <a:schemeClr val="tx1"/>
              </a:solidFill>
            </a:endParaRPr>
          </a:p>
        </p:txBody>
      </p:sp>
      <p:sp>
        <p:nvSpPr>
          <p:cNvPr id="8" name="1 Elipse"/>
          <p:cNvSpPr/>
          <p:nvPr/>
        </p:nvSpPr>
        <p:spPr>
          <a:xfrm>
            <a:off x="2555776" y="4235808"/>
            <a:ext cx="108012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80%</a:t>
            </a:r>
            <a:endParaRPr lang="es-SV" sz="1600" b="1" dirty="0">
              <a:solidFill>
                <a:schemeClr val="tx1"/>
              </a:solidFill>
            </a:endParaRPr>
          </a:p>
        </p:txBody>
      </p:sp>
      <p:sp>
        <p:nvSpPr>
          <p:cNvPr id="9" name="1 Elipse"/>
          <p:cNvSpPr/>
          <p:nvPr/>
        </p:nvSpPr>
        <p:spPr>
          <a:xfrm>
            <a:off x="4211960" y="3803760"/>
            <a:ext cx="108012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37%</a:t>
            </a:r>
            <a:endParaRPr lang="es-SV" sz="1600" b="1" dirty="0">
              <a:solidFill>
                <a:schemeClr val="tx1"/>
              </a:solidFill>
            </a:endParaRPr>
          </a:p>
        </p:txBody>
      </p:sp>
      <p:sp>
        <p:nvSpPr>
          <p:cNvPr id="10" name="1 Elipse"/>
          <p:cNvSpPr/>
          <p:nvPr/>
        </p:nvSpPr>
        <p:spPr>
          <a:xfrm>
            <a:off x="5868144" y="3645024"/>
            <a:ext cx="108012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29%</a:t>
            </a:r>
            <a:endParaRPr lang="es-SV" sz="1600" b="1" dirty="0">
              <a:solidFill>
                <a:schemeClr val="tx1"/>
              </a:solidFill>
            </a:endParaRPr>
          </a:p>
        </p:txBody>
      </p:sp>
      <p:sp>
        <p:nvSpPr>
          <p:cNvPr id="11" name="Flecha derecha 10">
            <a:hlinkClick r:id="rId4" action="ppaction://hlinksldjump"/>
          </p:cNvPr>
          <p:cNvSpPr/>
          <p:nvPr/>
        </p:nvSpPr>
        <p:spPr>
          <a:xfrm>
            <a:off x="8532440" y="6498456"/>
            <a:ext cx="360040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0778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4688" y="2492896"/>
            <a:ext cx="7415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Indicadores Institucionales</a:t>
            </a:r>
          </a:p>
          <a:p>
            <a:pPr algn="r"/>
            <a:r>
              <a:rPr lang="es-MX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itchFamily="34" charset="0"/>
              </a:rPr>
              <a:t> 2014</a:t>
            </a:r>
            <a:endParaRPr lang="es-SV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  <a:cs typeface="Arial" pitchFamily="34" charset="0"/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6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1 Título"/>
          <p:cNvSpPr>
            <a:spLocks noGrp="1"/>
          </p:cNvSpPr>
          <p:nvPr>
            <p:ph type="title"/>
          </p:nvPr>
        </p:nvSpPr>
        <p:spPr>
          <a:xfrm>
            <a:off x="457200" y="261143"/>
            <a:ext cx="8229600" cy="86360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 INSTITUCIONALES 2014</a:t>
            </a:r>
            <a:endParaRPr lang="es-SV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289449"/>
              </p:ext>
            </p:extLst>
          </p:nvPr>
        </p:nvGraphicFramePr>
        <p:xfrm>
          <a:off x="299778" y="1124744"/>
          <a:ext cx="8592702" cy="474499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209024"/>
                <a:gridCol w="199314"/>
                <a:gridCol w="1919511"/>
                <a:gridCol w="264853"/>
              </a:tblGrid>
              <a:tr h="420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_tradnl" sz="1800" cap="small" spc="2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INDICADOR</a:t>
                      </a:r>
                      <a:endParaRPr lang="es-SV" sz="1600" b="1" cap="small" spc="25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s-SV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_tradnl" sz="1800" cap="small" spc="2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VALOR </a:t>
                      </a:r>
                      <a:endParaRPr lang="es-SV" sz="1600" b="1" cap="small" spc="25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es-SV" sz="1600" b="1" cap="small" spc="25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</a:tr>
              <a:tr h="57353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MX" sz="1600" kern="1200" cap="small" spc="25" dirty="0" smtClean="0">
                          <a:effectLst/>
                        </a:rPr>
                        <a:t>Indicador</a:t>
                      </a:r>
                      <a:r>
                        <a:rPr lang="es-MX" sz="1600" kern="1200" cap="small" spc="25" baseline="0" dirty="0" smtClean="0">
                          <a:effectLst/>
                        </a:rPr>
                        <a:t> 1. Proporción Ejecutada de Gastos Fijos, Gerenciales y Administrativos</a:t>
                      </a:r>
                      <a:endParaRPr lang="es-SV" sz="1600" kern="1200" cap="small" spc="25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 </a:t>
                      </a:r>
                      <a:endParaRPr lang="es-SV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</a:rPr>
                        <a:t>11%</a:t>
                      </a:r>
                      <a:endParaRPr lang="es-SV" sz="1600" b="0" dirty="0">
                        <a:solidFill>
                          <a:srgbClr val="71717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600" b="0" kern="1200" dirty="0">
                        <a:solidFill>
                          <a:srgbClr val="71717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600" cap="small" spc="25" dirty="0" smtClean="0">
                          <a:effectLst/>
                        </a:rPr>
                        <a:t>Indicador 2. Ejecución Presupuestaria de Egresos</a:t>
                      </a:r>
                      <a:endParaRPr lang="es-SV" sz="1600" cap="small" spc="25" dirty="0">
                        <a:effectLst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 </a:t>
                      </a:r>
                      <a:endParaRPr lang="es-SV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</a:rPr>
                        <a:t>83%</a:t>
                      </a:r>
                      <a:endParaRPr lang="es-SV" sz="1600" b="0" dirty="0" smtClean="0">
                        <a:solidFill>
                          <a:srgbClr val="71717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SV" sz="1600" b="0" baseline="0" dirty="0" smtClean="0">
                        <a:solidFill>
                          <a:srgbClr val="717171"/>
                        </a:solidFill>
                        <a:effectLst/>
                      </a:endParaRPr>
                    </a:p>
                  </a:txBody>
                  <a:tcPr marL="68584" marR="68584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7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600" cap="small" spc="25" dirty="0" smtClean="0">
                          <a:effectLst/>
                        </a:rPr>
                        <a:t>Indicador 3. Cumplimiento del Plan de Trabajo del Período</a:t>
                      </a:r>
                    </a:p>
                    <a:p>
                      <a:pPr algn="just">
                        <a:lnSpc>
                          <a:spcPct val="5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600" cap="small" spc="25" dirty="0" smtClean="0">
                          <a:effectLst/>
                        </a:rPr>
                        <a:t>(Cumplimiento</a:t>
                      </a:r>
                      <a:r>
                        <a:rPr lang="es-ES" sz="1600" cap="small" spc="25" baseline="0" dirty="0" smtClean="0">
                          <a:effectLst/>
                        </a:rPr>
                        <a:t> de Metas en Personas Capacitadas)</a:t>
                      </a: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 </a:t>
                      </a:r>
                      <a:endParaRPr lang="es-SV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MX" sz="1600" dirty="0" smtClean="0">
                          <a:effectLst/>
                        </a:rPr>
                        <a:t>87%</a:t>
                      </a:r>
                      <a:endParaRPr lang="es-SV" sz="1600" b="0" dirty="0" smtClean="0">
                        <a:solidFill>
                          <a:srgbClr val="71717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SV" sz="1600" b="0" baseline="0" dirty="0" smtClean="0">
                        <a:solidFill>
                          <a:srgbClr val="717171"/>
                        </a:solidFill>
                        <a:effectLst/>
                        <a:latin typeface="+mn-lt"/>
                      </a:endParaRPr>
                    </a:p>
                  </a:txBody>
                  <a:tcPr marL="68584" marR="68584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cap="small" spc="25" dirty="0" smtClean="0">
                          <a:effectLst/>
                        </a:rPr>
                        <a:t>Indicador 4. Atención a Trabajadores de las Empresas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1600" cap="small" spc="25" dirty="0" smtClean="0">
                          <a:effectLst/>
                        </a:rPr>
                        <a:t>Indicador 5. Atención a Población en Condiciones de Vulnerabilidad</a:t>
                      </a:r>
                      <a:endParaRPr lang="es-ES" sz="1600" cap="small" spc="25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 </a:t>
                      </a: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MX" sz="1600" dirty="0" smtClean="0">
                          <a:effectLst/>
                        </a:rPr>
                        <a:t>58%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s-MX" sz="1600" dirty="0" smtClean="0">
                        <a:effectLst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MX" sz="1600" dirty="0" smtClean="0">
                          <a:effectLst/>
                        </a:rPr>
                        <a:t>42%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s-MX" sz="1600" b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s-MX" sz="1600" b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MX" sz="1600" cap="small" spc="25" dirty="0" smtClean="0">
                          <a:effectLst/>
                        </a:rPr>
                        <a:t>Indicador 6.</a:t>
                      </a:r>
                      <a:r>
                        <a:rPr lang="es-MX" sz="1600" cap="small" spc="25" baseline="0" dirty="0" smtClean="0">
                          <a:effectLst/>
                        </a:rPr>
                        <a:t> Inversión en Trabajadores de las Empresas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cap="small" spc="25" baseline="0" dirty="0" smtClean="0">
                          <a:effectLst/>
                        </a:rPr>
                        <a:t>Indicador 7. Inversión en Población en Condiciones de Vulnerabilidad</a:t>
                      </a:r>
                      <a:endParaRPr lang="es-MX" sz="1600" cap="small" spc="25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MX" sz="1600" dirty="0" smtClean="0">
                          <a:effectLst/>
                        </a:rPr>
                        <a:t>46%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s-MX" sz="1600" dirty="0" smtClean="0">
                        <a:effectLst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s-MX" sz="1600" dirty="0" smtClean="0">
                          <a:effectLst/>
                        </a:rPr>
                        <a:t>54%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s-MX" sz="1600" b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s-MX" sz="1600" b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MX" sz="1600" cap="small" spc="25" dirty="0" smtClean="0">
                          <a:effectLst/>
                        </a:rPr>
                        <a:t>Indicador 8. Personas Capacitadas por Sexo</a:t>
                      </a:r>
                      <a:endParaRPr lang="es-SV" sz="1600" cap="small" spc="25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SV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177800" lvl="1" indent="-1778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600" baseline="0" dirty="0" smtClean="0">
                          <a:effectLst/>
                        </a:rPr>
                        <a:t>53% mujeres</a:t>
                      </a:r>
                    </a:p>
                    <a:p>
                      <a:pPr marL="177800" lvl="1" indent="-1778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600" baseline="0" dirty="0" smtClean="0">
                          <a:effectLst/>
                        </a:rPr>
                        <a:t>47% hombres</a:t>
                      </a:r>
                      <a:endParaRPr lang="es-SV" sz="1600" b="0" dirty="0">
                        <a:solidFill>
                          <a:srgbClr val="71717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marL="742950" lvl="1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s-SV" sz="16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</a:tr>
            </a:tbl>
          </a:graphicData>
        </a:graphic>
      </p:graphicFrame>
      <p:sp>
        <p:nvSpPr>
          <p:cNvPr id="2" name="Cerrar llave 1"/>
          <p:cNvSpPr/>
          <p:nvPr/>
        </p:nvSpPr>
        <p:spPr>
          <a:xfrm>
            <a:off x="7884368" y="3331234"/>
            <a:ext cx="216024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Cerrar llave 5"/>
          <p:cNvSpPr/>
          <p:nvPr/>
        </p:nvSpPr>
        <p:spPr>
          <a:xfrm>
            <a:off x="7884368" y="4293096"/>
            <a:ext cx="216024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" name="CuadroTexto 2"/>
          <p:cNvSpPr txBox="1"/>
          <p:nvPr/>
        </p:nvSpPr>
        <p:spPr>
          <a:xfrm>
            <a:off x="8073096" y="364502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dirty="0" smtClean="0"/>
              <a:t>100%</a:t>
            </a:r>
            <a:endParaRPr lang="es-SV" sz="1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8090512" y="458112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dirty="0" smtClean="0"/>
              <a:t>100%</a:t>
            </a:r>
            <a:endParaRPr lang="es-SV" sz="1600" dirty="0"/>
          </a:p>
        </p:txBody>
      </p:sp>
      <p:pic>
        <p:nvPicPr>
          <p:cNvPr id="8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1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 bwMode="auto">
          <a:xfrm>
            <a:off x="0" y="188913"/>
            <a:ext cx="91440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CONTINUA</a:t>
            </a:r>
            <a:b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DE PERSONAS EMPLEADAS CAPACITADAS POR DEPARTAMENTO</a:t>
            </a:r>
          </a:p>
          <a:p>
            <a:pPr>
              <a:lnSpc>
                <a:spcPct val="80000"/>
              </a:lnSpc>
              <a:defRPr/>
            </a:pPr>
            <a:r>
              <a:rPr lang="es-MX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ENERO – DICIEMBRE 2014</a:t>
            </a:r>
            <a:endParaRPr lang="es-SV" sz="2000" i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073956"/>
              </p:ext>
            </p:extLst>
          </p:nvPr>
        </p:nvGraphicFramePr>
        <p:xfrm>
          <a:off x="179388" y="1095375"/>
          <a:ext cx="8856661" cy="4992199"/>
        </p:xfrm>
        <a:graphic>
          <a:graphicData uri="http://schemas.openxmlformats.org/drawingml/2006/table">
            <a:tbl>
              <a:tblPr firstRow="1" bandRow="1"/>
              <a:tblGrid>
                <a:gridCol w="1872141"/>
                <a:gridCol w="1396904"/>
                <a:gridCol w="1396904"/>
                <a:gridCol w="1396904"/>
                <a:gridCol w="1396904"/>
                <a:gridCol w="1396904"/>
              </a:tblGrid>
              <a:tr h="665316">
                <a:tc rowSpan="2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DEPARTAMENTO</a:t>
                      </a:r>
                    </a:p>
                  </a:txBody>
                  <a:tcPr marL="7112" marR="7112" marT="71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PERSONAS</a:t>
                      </a:r>
                    </a:p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EMPLEADAS CAPACITADAS</a:t>
                      </a:r>
                    </a:p>
                  </a:txBody>
                  <a:tcPr marL="7112" marR="7112" marT="711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PERSONAS EMPLEADAS DE EMPRESAS COTIZANTES  AL INSAFORP*</a:t>
                      </a:r>
                    </a:p>
                  </a:txBody>
                  <a:tcPr marL="7112" marR="7112" marT="711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% PERSONAS EMPLEADAS CAPACITADAS</a:t>
                      </a:r>
                    </a:p>
                  </a:txBody>
                  <a:tcPr marL="7112" marR="7112" marT="711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526246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(a) </a:t>
                      </a:r>
                    </a:p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CANTIDAD</a:t>
                      </a:r>
                    </a:p>
                  </a:txBody>
                  <a:tcPr marL="7112" marR="7112" marT="711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(b) </a:t>
                      </a:r>
                    </a:p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%</a:t>
                      </a:r>
                    </a:p>
                  </a:txBody>
                  <a:tcPr marL="7112" marR="7112" marT="711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(c) </a:t>
                      </a:r>
                    </a:p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CANTIDAD</a:t>
                      </a:r>
                    </a:p>
                  </a:txBody>
                  <a:tcPr marL="7112" marR="7112" marT="711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(d)</a:t>
                      </a:r>
                    </a:p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%</a:t>
                      </a:r>
                    </a:p>
                  </a:txBody>
                  <a:tcPr marL="7112" marR="7112" marT="711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(a/c</a:t>
                      </a:r>
                      <a:r>
                        <a:rPr lang="es-SV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)</a:t>
                      </a:r>
                    </a:p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%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112" marR="7112" marT="711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SALVADOR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105,025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67.18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471,589</a:t>
                      </a: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61.5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LIBERTAD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20,788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13.32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158,010</a:t>
                      </a: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MIGUEL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7,045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30,777</a:t>
                      </a: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SONSONATE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8,244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5.28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15,716</a:t>
                      </a: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ANA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6,716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33,593</a:t>
                      </a: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PAZ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2,659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16,583</a:t>
                      </a: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AHUACHAPAN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1,578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6,070</a:t>
                      </a: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UNION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0.39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5,168</a:t>
                      </a: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CUSCATLAN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3,935</a:t>
                      </a: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USULUTAN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0.51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8,375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CHALATENANGO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0.26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4,597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VICENTE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6,171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MORAZAN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0.36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3,124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CABAÑAS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0.16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2,939</a:t>
                      </a: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12" marR="7112" marT="7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3303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TOTAL</a:t>
                      </a:r>
                    </a:p>
                  </a:txBody>
                  <a:tcPr marL="7112" marR="7112" marT="71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156,043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100.00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766,647</a:t>
                      </a:r>
                    </a:p>
                  </a:txBody>
                  <a:tcPr marL="7112" marR="7112" marT="711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90000"/>
                        </a:lnSpc>
                      </a:pPr>
                      <a:r>
                        <a:rPr lang="es-SV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100.0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112" marR="7112" marT="711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/>
                        </a:rPr>
                        <a:t>20.35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0" y="6320614"/>
            <a:ext cx="9144000" cy="537386"/>
          </a:xfrm>
          <a:prstGeom prst="rect">
            <a:avLst/>
          </a:prstGeom>
        </p:spPr>
      </p:pic>
      <p:sp>
        <p:nvSpPr>
          <p:cNvPr id="4239" name="8 CuadroTexto"/>
          <p:cNvSpPr txBox="1">
            <a:spLocks noChangeArrowheads="1"/>
          </p:cNvSpPr>
          <p:nvPr/>
        </p:nvSpPr>
        <p:spPr bwMode="auto">
          <a:xfrm>
            <a:off x="243907" y="6448070"/>
            <a:ext cx="17287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MX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*Datos a Junio - </a:t>
            </a:r>
            <a:r>
              <a:rPr lang="es-MX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endParaRPr lang="es-SV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512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323475"/>
              </p:ext>
            </p:extLst>
          </p:nvPr>
        </p:nvGraphicFramePr>
        <p:xfrm>
          <a:off x="60325" y="1247775"/>
          <a:ext cx="9036049" cy="4997452"/>
        </p:xfrm>
        <a:graphic>
          <a:graphicData uri="http://schemas.openxmlformats.org/drawingml/2006/table">
            <a:tbl>
              <a:tblPr/>
              <a:tblGrid>
                <a:gridCol w="1475582"/>
                <a:gridCol w="1296080"/>
                <a:gridCol w="864053"/>
                <a:gridCol w="1008062"/>
                <a:gridCol w="733194"/>
                <a:gridCol w="936379"/>
                <a:gridCol w="864348"/>
                <a:gridCol w="1121143"/>
                <a:gridCol w="737208"/>
              </a:tblGrid>
              <a:tr h="44064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DEPARTAM.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INVERSION (US$)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PERSONAS CAPACIT.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HOMBRES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MUJERES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CANT. EMPRESAS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%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SALVADOR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7,387,692.64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53,415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51,609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LIBERTAD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1,866,318.24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20,788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MIGUEL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271,176.92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SONSONATE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416,173.06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SANTA ANA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368,828.13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PAZ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194,341.58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AHUACHAPAN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90,878.34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UNION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44,628.44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CUSCATLAN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51,320.35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USULUTAN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42,252.00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CHALATENANGO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28,141.67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VICENTE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32,180.81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MORAZAN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38,279.06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CABAÑAS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10,562.76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3913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10842,774.00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100.00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156,043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100.00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82,279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73,764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3,730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100.00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98108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CONTINUA</a:t>
            </a:r>
            <a:r>
              <a:rPr lang="es-MX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DE PERSONAS EMPLEADAS CAPACITADAS, % DE </a:t>
            </a:r>
            <a:br>
              <a:rPr lang="es-MX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INVERSIÓN Y % DE EMPRESAS BENEFICIADAS (POR DEPARTAMENTO)</a:t>
            </a:r>
            <a:r>
              <a:rPr lang="es-MX" sz="2800" dirty="0"/>
              <a:t/>
            </a:r>
            <a:br>
              <a:rPr lang="es-MX" sz="2800" dirty="0"/>
            </a:br>
            <a:endParaRPr lang="es-SV" sz="1600" i="1" dirty="0"/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0" y="6320614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3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03466"/>
              </p:ext>
            </p:extLst>
          </p:nvPr>
        </p:nvGraphicFramePr>
        <p:xfrm>
          <a:off x="107950" y="1215682"/>
          <a:ext cx="8928100" cy="5021630"/>
        </p:xfrm>
        <a:graphic>
          <a:graphicData uri="http://schemas.openxmlformats.org/drawingml/2006/table">
            <a:tbl>
              <a:tblPr/>
              <a:tblGrid>
                <a:gridCol w="416552"/>
                <a:gridCol w="2679346"/>
                <a:gridCol w="1224149"/>
                <a:gridCol w="824959"/>
                <a:gridCol w="1283781"/>
                <a:gridCol w="683427"/>
                <a:gridCol w="982781"/>
                <a:gridCol w="833105"/>
              </a:tblGrid>
              <a:tr h="54213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No.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ÁREA DE CAPACITACION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INVERSION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PERSONAS CAPACITADAS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HOMBRES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MUJERES</a:t>
                      </a: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5090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80000"/>
                        </a:lnSpc>
                      </a:pPr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MERCADEO Y VENTAS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2,469,929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36,478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18,604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17,875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90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80000"/>
                        </a:lnSpc>
                      </a:pPr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ADMINISTRACION DE OPERACIONES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2,314,074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32,292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19,840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12,452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090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80000"/>
                        </a:lnSpc>
                      </a:pPr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GERENCIA Y MANDOS MEDIOS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1,276,906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28,293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16,693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90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80000"/>
                        </a:lnSpc>
                      </a:pPr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DESARROLLO EMOCIONAL HUMANO APLICADO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663,888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18,743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11,520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090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80000"/>
                        </a:lnSpc>
                      </a:pPr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INFORMATICA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1,039,780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90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80000"/>
                        </a:lnSpc>
                      </a:pPr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TECNOLOGIAS, TECNICAS Y SUS APLICACIONES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1,127,261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090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80000"/>
                        </a:lnSpc>
                      </a:pPr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IDIOMAS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328,756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90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80000"/>
                        </a:lnSpc>
                      </a:pPr>
                      <a:r>
                        <a:rPr lang="es-SV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FINANZAS, CONTABILIDAD Y AUDITORIA</a:t>
                      </a:r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609,533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090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80000"/>
                        </a:lnSpc>
                      </a:pPr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ADMINISTRACION DE RECURSOS HUMANOS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653,767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90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80000"/>
                        </a:lnSpc>
                      </a:pPr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DESARROLLO DE INSTRUCTORES, DOCENTES Y SUPERVISORES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179,730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090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">
                        <a:lnSpc>
                          <a:spcPct val="80000"/>
                        </a:lnSpc>
                      </a:pPr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EXPORTACIONES E IMPORTACIONES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170,887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9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10,842,540</a:t>
                      </a:r>
                      <a:endParaRPr lang="es-SV" sz="16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156,043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82,279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73,764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09792"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4445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CONTINUA</a:t>
            </a:r>
            <a:b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DE PERSONAS EMPLEADAS CAPACITADAS</a:t>
            </a:r>
            <a:br>
              <a:rPr lang="es-MX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% DE INVERSIÓN (POR ÁREA FORMATIVA</a:t>
            </a:r>
            <a:r>
              <a:rPr lang="es-MX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SV" sz="1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0" y="6320614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3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INICIAL</a:t>
            </a:r>
            <a:b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DE PERSONAS DESEMPLEADAS CAPACITADAS POR DEPARTAMENTO</a:t>
            </a:r>
            <a:r>
              <a:rPr lang="es-SV" sz="2400" i="1" dirty="0" smtClean="0"/>
              <a:t/>
            </a:r>
            <a:br>
              <a:rPr lang="es-SV" sz="2400" i="1" dirty="0" smtClean="0"/>
            </a:br>
            <a:r>
              <a:rPr lang="es-SV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ENERO – DICIEMBRE 2014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929738"/>
              </p:ext>
            </p:extLst>
          </p:nvPr>
        </p:nvGraphicFramePr>
        <p:xfrm>
          <a:off x="0" y="1052730"/>
          <a:ext cx="9036492" cy="51125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3650"/>
                <a:gridCol w="840093"/>
                <a:gridCol w="840093"/>
                <a:gridCol w="840093"/>
                <a:gridCol w="1152128"/>
                <a:gridCol w="792088"/>
                <a:gridCol w="1152128"/>
                <a:gridCol w="792088"/>
                <a:gridCol w="1224131"/>
              </a:tblGrid>
              <a:tr h="432054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(a)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DEPARTAM.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906" marR="8906" marT="89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MX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PERSONAS</a:t>
                      </a:r>
                      <a:r>
                        <a:rPr lang="es-MX" sz="1600" b="1" i="0" u="none" strike="noStrike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 CAPACITADAS POR </a:t>
                      </a:r>
                      <a:r>
                        <a:rPr lang="es-MX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PROGRAMA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906" marR="8906" marT="8906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PERSONAS CAPACITADAS</a:t>
                      </a:r>
                    </a:p>
                  </a:txBody>
                  <a:tcPr marL="8906" marR="8906" marT="8906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PERSONAS DESEMPLEADAS*</a:t>
                      </a:r>
                    </a:p>
                  </a:txBody>
                  <a:tcPr marL="8906" marR="8906" marT="8906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% </a:t>
                      </a: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PERS. DESEMPLEAD. CAPACIT.</a:t>
                      </a:r>
                      <a:endParaRPr lang="es-SV" sz="20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906" marR="8906" marT="8906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61183">
                <a:tc vMerge="1">
                  <a:txBody>
                    <a:bodyPr/>
                    <a:lstStyle/>
                    <a:p>
                      <a:pPr algn="l" fontAlgn="b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(b)</a:t>
                      </a:r>
                      <a:r>
                        <a:rPr lang="es-SV" sz="1600" b="1" i="0" u="none" strike="noStrike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HTP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906" marR="8906" marT="89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(c)</a:t>
                      </a:r>
                      <a:r>
                        <a:rPr lang="es-SV" sz="1600" b="1" i="0" u="none" strike="noStrike" kern="12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C</a:t>
                      </a:r>
                      <a:r>
                        <a:rPr lang="es-SV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. MUJER</a:t>
                      </a:r>
                    </a:p>
                  </a:txBody>
                  <a:tcPr marL="8906" marR="8906" marT="89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(d) 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PATI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906" marR="8906" marT="89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(e) 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CANTIDAD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906" marR="8906" marT="89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(f) 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%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906" marR="8906" marT="89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(g) CANTIDAD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906" marR="8906" marT="89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(h)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%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906" marR="8906" marT="89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% = (e/g)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906" marR="8906" marT="890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>
                          <a:effectLst/>
                        </a:rPr>
                        <a:t>SAN SALVADOR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13,203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453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1,191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14,847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31.26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47,412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28.62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31.31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>
                          <a:effectLst/>
                        </a:rPr>
                        <a:t>LA LIBERTAD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3,161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1,121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1,704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5,986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12.60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19,020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11.48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31.47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>
                          <a:effectLst/>
                        </a:rPr>
                        <a:t>USULUTAN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1,620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2,202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321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4,143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8.72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9,259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5.59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44.75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>
                          <a:effectLst/>
                        </a:rPr>
                        <a:t>SONSONATE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2,419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734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984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4,137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8.71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12,844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7.75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32.21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>
                          <a:effectLst/>
                        </a:rPr>
                        <a:t>SANTA ANA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1,038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952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2,076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4,066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8.56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14,516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8.76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28.01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>
                          <a:effectLst/>
                        </a:rPr>
                        <a:t>AHUACHAPAN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1,807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673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1,400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3,880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8.17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11,562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6.98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33.56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>
                          <a:effectLst/>
                        </a:rPr>
                        <a:t>SAN MIGUEL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715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1,874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1,199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3,788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7.98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9,538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5.76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39.71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>
                          <a:effectLst/>
                        </a:rPr>
                        <a:t>MORAZAN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410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1,328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1,738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3.66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5,329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3.22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32.61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>
                          <a:effectLst/>
                        </a:rPr>
                        <a:t>LA UNION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553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529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185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1,267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2.67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7,817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4.72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16.21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>
                          <a:effectLst/>
                        </a:rPr>
                        <a:t>LA PAZ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494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171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353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1,018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2.14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8,245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4.98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12.35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>
                          <a:effectLst/>
                        </a:rPr>
                        <a:t>SAN VICENTE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170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533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149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852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1.79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5,017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3.03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16.98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>
                          <a:effectLst/>
                        </a:rPr>
                        <a:t>CHALATENANGO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658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141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799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1.68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4,344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2.62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18.39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>
                          <a:effectLst/>
                        </a:rPr>
                        <a:t>CUSCATLAN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254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519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773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1.63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6,472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3.91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11.94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98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>
                          <a:effectLst/>
                        </a:rPr>
                        <a:t>CABAÑAS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168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35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203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0.43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4,274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2.58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4.75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6" marR="8906" marT="89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69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TOTALES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906" marR="8906" marT="89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26,670</a:t>
                      </a:r>
                    </a:p>
                  </a:txBody>
                  <a:tcPr marL="8906" marR="8906" marT="89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11,265</a:t>
                      </a:r>
                    </a:p>
                  </a:txBody>
                  <a:tcPr marL="8906" marR="8906" marT="89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9,562</a:t>
                      </a:r>
                    </a:p>
                  </a:txBody>
                  <a:tcPr marL="8906" marR="8906" marT="89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47,497</a:t>
                      </a:r>
                    </a:p>
                  </a:txBody>
                  <a:tcPr marL="8906" marR="8906" marT="89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8906" marR="8906" marT="89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165,649</a:t>
                      </a:r>
                    </a:p>
                  </a:txBody>
                  <a:tcPr marL="8906" marR="8906" marT="89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100.00</a:t>
                      </a:r>
                    </a:p>
                  </a:txBody>
                  <a:tcPr marL="8906" marR="8906" marT="89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90000"/>
                        </a:lnSpc>
                      </a:pPr>
                      <a:r>
                        <a:rPr lang="es-SV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28.67</a:t>
                      </a:r>
                    </a:p>
                  </a:txBody>
                  <a:tcPr marL="8906" marR="8906" marT="890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97770" y="6479094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Desempleo abierto. Fuente: DIGESTYC, EHPM 2013</a:t>
            </a:r>
            <a:endParaRPr lang="es-SV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243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16438"/>
            <a:ext cx="9144000" cy="234156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09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2728913"/>
            <a:ext cx="499745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itle 4"/>
          <p:cNvSpPr txBox="1">
            <a:spLocks/>
          </p:cNvSpPr>
          <p:nvPr/>
        </p:nvSpPr>
        <p:spPr bwMode="auto">
          <a:xfrm>
            <a:off x="0" y="51514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altLang="es-MX" sz="4000" b="1" dirty="0">
                <a:solidFill>
                  <a:srgbClr val="004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 charset="0"/>
                <a:ea typeface="Futura Condensed" charset="0"/>
                <a:cs typeface="Futura Condensed" charset="0"/>
              </a:rPr>
              <a:t>Liquidación del Presupuesto 2014</a:t>
            </a:r>
            <a:endParaRPr lang="en-US" altLang="es-SV" sz="4000" b="1" dirty="0">
              <a:solidFill>
                <a:srgbClr val="004A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 charset="0"/>
              <a:ea typeface="Futura Condensed" charset="0"/>
              <a:cs typeface="Futura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15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7504" y="1423317"/>
            <a:ext cx="8928992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77800" indent="-177800" algn="just"/>
            <a:r>
              <a:rPr lang="es-MX" sz="1800" b="1" dirty="0"/>
              <a:t>Estudio Prospectivo en Empleos Verdes (Consolidación de metodología)</a:t>
            </a:r>
          </a:p>
          <a:p>
            <a:pPr marL="400050" lvl="2" indent="0" algn="just">
              <a:buNone/>
            </a:pPr>
            <a:r>
              <a:rPr lang="es-MX" sz="1400" dirty="0"/>
              <a:t>(Objetivo 2: Mejorar la gestión operativa, financiera y administrativa de la institución).</a:t>
            </a:r>
          </a:p>
          <a:p>
            <a:pPr marL="400050" lvl="2" indent="0" algn="just">
              <a:buNone/>
            </a:pPr>
            <a:r>
              <a:rPr lang="es-MX" sz="1400" dirty="0"/>
              <a:t>(Objetivo 3: A partir del año 2011, </a:t>
            </a:r>
            <a:r>
              <a:rPr lang="es-MX" sz="1400" dirty="0" smtClean="0"/>
              <a:t>un % </a:t>
            </a:r>
            <a:r>
              <a:rPr lang="es-MX" sz="1400" dirty="0"/>
              <a:t>de los proyectos y acciones de formación incluirán un componente de innovación, E3.1: </a:t>
            </a:r>
            <a:r>
              <a:rPr lang="es-MX" sz="1400" dirty="0" err="1" smtClean="0"/>
              <a:t>Operativización</a:t>
            </a:r>
            <a:r>
              <a:rPr lang="es-MX" sz="1400" dirty="0" smtClean="0"/>
              <a:t> </a:t>
            </a:r>
            <a:r>
              <a:rPr lang="es-MX" sz="1400" dirty="0"/>
              <a:t>del término «innovación» a partir del desarrollo y uso de nuevas tecnologías)</a:t>
            </a:r>
            <a:endParaRPr lang="es-MX" sz="900" dirty="0"/>
          </a:p>
          <a:p>
            <a:pPr marL="400050" lvl="1" indent="0" algn="just">
              <a:buNone/>
            </a:pPr>
            <a:endParaRPr lang="es-MX" sz="900" dirty="0"/>
          </a:p>
          <a:p>
            <a:pPr marL="177800" indent="-177800" algn="just"/>
            <a:r>
              <a:rPr lang="es-MX" sz="1800" b="1" dirty="0"/>
              <a:t>Fortalecimiento del Sistema de Formación Profesional a partir de la incorporación de nuevos  Centros / Entidades de Formación Profesional.</a:t>
            </a:r>
          </a:p>
          <a:p>
            <a:pPr marL="457200" lvl="4" indent="0" algn="just">
              <a:buNone/>
            </a:pPr>
            <a:r>
              <a:rPr lang="es-MX" sz="1400" dirty="0"/>
              <a:t>(Objetivo 2: Mejorar la gestión operativa, financiera y administrativa de la institución</a:t>
            </a:r>
            <a:r>
              <a:rPr lang="es-MX" sz="1400" dirty="0" smtClean="0"/>
              <a:t>).</a:t>
            </a:r>
          </a:p>
          <a:p>
            <a:pPr marL="457200" lvl="4" indent="0" algn="just">
              <a:buNone/>
            </a:pPr>
            <a:endParaRPr lang="es-MX" sz="1400" dirty="0"/>
          </a:p>
          <a:p>
            <a:pPr marL="177800" indent="-177800" algn="just"/>
            <a:r>
              <a:rPr lang="es-MX" sz="1800" b="1" dirty="0" smtClean="0"/>
              <a:t>Puesta </a:t>
            </a:r>
            <a:r>
              <a:rPr lang="es-MX" sz="1800" b="1" dirty="0"/>
              <a:t>en Operación de Clínica Empresarial</a:t>
            </a:r>
          </a:p>
          <a:p>
            <a:pPr marL="457200" lvl="3" indent="0">
              <a:buNone/>
            </a:pPr>
            <a:r>
              <a:rPr lang="es-MX" sz="1400" dirty="0"/>
              <a:t>(Objetivo 2: Mejorar la gestión operativa, financiera y administrativa de la institución</a:t>
            </a:r>
            <a:r>
              <a:rPr lang="es-MX" sz="1400" dirty="0" smtClean="0"/>
              <a:t>).</a:t>
            </a:r>
          </a:p>
          <a:p>
            <a:pPr marL="457200" lvl="3" indent="0">
              <a:buNone/>
            </a:pPr>
            <a:endParaRPr lang="es-MX" sz="900" dirty="0"/>
          </a:p>
          <a:p>
            <a:pPr marL="177800" lvl="1" indent="-177800" algn="just">
              <a:buFont typeface="Arial" pitchFamily="34" charset="0"/>
              <a:buChar char="•"/>
            </a:pPr>
            <a:r>
              <a:rPr lang="es-MX" sz="1800" b="1" dirty="0"/>
              <a:t>Plan Operativo Trianual para la implementación del Plan Institucional Igualdad y Equidad de Género </a:t>
            </a:r>
          </a:p>
          <a:p>
            <a:pPr marL="400050" lvl="1" indent="0" algn="just">
              <a:buNone/>
            </a:pPr>
            <a:r>
              <a:rPr lang="es-MX" sz="1400" dirty="0"/>
              <a:t>(Objetivo 2: Mejorar la gestión operativa, financiera y administrativa de la institución).</a:t>
            </a:r>
          </a:p>
          <a:p>
            <a:pPr marL="400050" lvl="1" indent="0" algn="just">
              <a:buNone/>
            </a:pPr>
            <a:r>
              <a:rPr lang="es-MX" sz="1400" dirty="0"/>
              <a:t>Reconocimiento de la </a:t>
            </a:r>
            <a:r>
              <a:rPr lang="es-MX" sz="1400" dirty="0" smtClean="0"/>
              <a:t>OIT</a:t>
            </a:r>
            <a:r>
              <a:rPr lang="es-MX" sz="1400" dirty="0"/>
              <a:t> </a:t>
            </a:r>
            <a:r>
              <a:rPr lang="es-MX" sz="1400" dirty="0" smtClean="0"/>
              <a:t>y ofrecimiento de asistencia técnica en diseño curricular con enfoque de género y en incremento de la incorporación de las mujeres en ocupaciones no tradicionales para su sexo.</a:t>
            </a:r>
          </a:p>
          <a:p>
            <a:pPr marL="400050" lvl="1" indent="0" algn="just">
              <a:buNone/>
            </a:pPr>
            <a:endParaRPr lang="es-MX" sz="900" dirty="0"/>
          </a:p>
          <a:p>
            <a:pPr marL="457200" lvl="4" indent="0" algn="just">
              <a:buNone/>
            </a:pPr>
            <a:endParaRPr lang="es-MX" sz="900" dirty="0"/>
          </a:p>
          <a:p>
            <a:pPr lvl="1" algn="just"/>
            <a:endParaRPr lang="es-SV" sz="1600" dirty="0"/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6" name="3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LOGROS </a:t>
            </a:r>
            <a:r>
              <a:rPr lang="es-MX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POA </a:t>
            </a: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</a:t>
            </a:r>
            <a:r>
              <a:rPr lang="es-MX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AVANCES PLAN ESTRATÉGICO 2011 - 2014</a:t>
            </a:r>
            <a:endParaRPr lang="es-SV" sz="27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341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91440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4"/>
          <p:cNvSpPr>
            <a:spLocks noGrp="1"/>
          </p:cNvSpPr>
          <p:nvPr>
            <p:ph type="title"/>
          </p:nvPr>
        </p:nvSpPr>
        <p:spPr>
          <a:xfrm>
            <a:off x="487363" y="-266700"/>
            <a:ext cx="8229600" cy="7635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SV" altLang="es-MX" sz="2800" dirty="0" smtClean="0"/>
              <a:t/>
            </a:r>
            <a:br>
              <a:rPr lang="es-SV" altLang="es-MX" sz="2800" dirty="0" smtClean="0"/>
            </a:br>
            <a:r>
              <a:rPr lang="es-SV" altLang="es-MX" sz="2800" b="1" dirty="0" smtClean="0">
                <a:solidFill>
                  <a:srgbClr val="004A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 charset="0"/>
              </a:rPr>
              <a:t>Liquidación Presupuesto 2014</a:t>
            </a:r>
            <a:endParaRPr lang="en-US" altLang="es-SV" sz="2800" b="1" dirty="0" smtClean="0">
              <a:solidFill>
                <a:srgbClr val="004A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 charset="0"/>
              <a:ea typeface="Futura Condensed" charset="0"/>
              <a:cs typeface="Futura Condensed" charset="0"/>
            </a:endParaRPr>
          </a:p>
        </p:txBody>
      </p:sp>
      <p:sp>
        <p:nvSpPr>
          <p:cNvPr id="9" name="Text Box 220"/>
          <p:cNvSpPr txBox="1">
            <a:spLocks noChangeArrowheads="1"/>
          </p:cNvSpPr>
          <p:nvPr/>
        </p:nvSpPr>
        <p:spPr bwMode="auto">
          <a:xfrm>
            <a:off x="609600" y="6267824"/>
            <a:ext cx="853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  <a:defRPr/>
            </a:pPr>
            <a:r>
              <a:rPr lang="es-SV" altLang="es-SV" sz="1200" kern="0" dirty="0" smtClean="0">
                <a:solidFill>
                  <a:schemeClr val="bg1"/>
                </a:solidFill>
                <a:latin typeface="Arial" panose="020B0604020202020204" pitchFamily="34" charset="0"/>
              </a:rPr>
              <a:t>Nota: . Presupuesto 2014 = US$ 35,103,875 mas refuerzo presupuestario US$ 500,869.00,  total presupuesto US$ 35,604,744 pero  para efectos de proyección sólo se consideran US$105,500 de indemnizaciones de US$1,514, 000. Presupuesto 2013 = US$32,887,500</a:t>
            </a:r>
            <a:r>
              <a:rPr lang="es-SV" altLang="es-SV" sz="1200" kern="0" dirty="0" smtClean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712309"/>
              </p:ext>
            </p:extLst>
          </p:nvPr>
        </p:nvGraphicFramePr>
        <p:xfrm>
          <a:off x="304324" y="551330"/>
          <a:ext cx="8664865" cy="5426766"/>
        </p:xfrm>
        <a:graphic>
          <a:graphicData uri="http://schemas.openxmlformats.org/drawingml/2006/table">
            <a:tbl>
              <a:tblPr/>
              <a:tblGrid>
                <a:gridCol w="2883531"/>
                <a:gridCol w="805104"/>
                <a:gridCol w="710890"/>
                <a:gridCol w="847930"/>
                <a:gridCol w="710890"/>
                <a:gridCol w="984968"/>
                <a:gridCol w="608110"/>
                <a:gridCol w="668065"/>
                <a:gridCol w="445377"/>
              </a:tblGrid>
              <a:tr h="31466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Concepto 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386184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Aprobado (*)</a:t>
                      </a:r>
                    </a:p>
                  </a:txBody>
                  <a:tcPr marL="6003" marR="6003" marT="6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Ejecutado</a:t>
                      </a:r>
                    </a:p>
                  </a:txBody>
                  <a:tcPr marL="6003" marR="6003" marT="6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Aprobado (*)</a:t>
                      </a:r>
                    </a:p>
                  </a:txBody>
                  <a:tcPr marL="6003" marR="6003" marT="6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Ejecutado</a:t>
                      </a:r>
                    </a:p>
                  </a:txBody>
                  <a:tcPr marL="6003" marR="6003" marT="6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07394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INGRESOS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11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Contribuciones patronales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25,135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25,576 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26,400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26,966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50304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Ingresos financieros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651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1,646 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1,321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1,799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00244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ingresos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25,786 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27,223 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27,721 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28,765 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00244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Refuerzo Presupuestario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5,857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347 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6,475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07394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TOTAL FUENTES FINANCIAMIENTO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    31,643 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     27,570 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        34,196 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28,765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71759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EGRESOS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44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Total Ejecución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31,643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27,570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34,196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28,216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50304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FORMACIÓN PROFESIONAL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759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Formación Continua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13,815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9,783 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13,588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10,843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244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Formación Inicial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11,251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11,084 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11,822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10,823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244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Bartolo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1,712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672 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1,348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947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244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Ciudad Mujer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1,926 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1,211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1,084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244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Formación Profesional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26,778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23,465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27,969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23,697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71637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INVESTIGACION Y DESARROLLO  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44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Gerencia Técnica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714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498 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1,150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855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244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Investigación y Estudios FP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268 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536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244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Monitoreo y Evaluación FP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335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7394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Investigación y Desarrollo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1,064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766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2,021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1,275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71637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OPERACIÓN/FUNCIONAMIENTO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44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3,801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3,339 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4,206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3,244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0244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Operación/Funcionamiento</a:t>
                      </a:r>
                    </a:p>
                  </a:txBody>
                  <a:tcPr marL="6003" marR="6003" marT="60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3,801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3,339 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4,206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3,244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6003" marR="6003" marT="60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11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91440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ítulo 1"/>
          <p:cNvSpPr>
            <a:spLocks noGrp="1"/>
          </p:cNvSpPr>
          <p:nvPr>
            <p:ph type="title"/>
          </p:nvPr>
        </p:nvSpPr>
        <p:spPr>
          <a:xfrm>
            <a:off x="457200" y="146050"/>
            <a:ext cx="8229600" cy="1143000"/>
          </a:xfrm>
        </p:spPr>
        <p:txBody>
          <a:bodyPr/>
          <a:lstStyle/>
          <a:p>
            <a:pPr eaLnBrk="1" hangingPunct="1"/>
            <a:r>
              <a:rPr lang="es-MX" alt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  <a:cs typeface="Arial" panose="020B0604020202020204" pitchFamily="34" charset="0"/>
              </a:rPr>
              <a:t>Movimiento Superávit al 31 de diciembre de 2015</a:t>
            </a:r>
            <a:r>
              <a:rPr lang="es-ES" altLang="es-SV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SV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SV" altLang="es-SV" sz="2400" dirty="0" smtClean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919039"/>
              </p:ext>
            </p:extLst>
          </p:nvPr>
        </p:nvGraphicFramePr>
        <p:xfrm>
          <a:off x="2044700" y="941388"/>
          <a:ext cx="5627688" cy="4951405"/>
        </p:xfrm>
        <a:graphic>
          <a:graphicData uri="http://schemas.openxmlformats.org/drawingml/2006/table">
            <a:tbl>
              <a:tblPr/>
              <a:tblGrid>
                <a:gridCol w="4117820"/>
                <a:gridCol w="1509868"/>
              </a:tblGrid>
              <a:tr h="220432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Conceptos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US $ 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Inicial  de Recursos Propios al 1 de enero de 2014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37,520,130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Ingresos x Contribuciones, Productos Financieros y otros 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29,330,363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Recursos disponibles período 2014 (*)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66,850,493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Presupuesto Ejecutado </a:t>
                      </a:r>
                      <a:r>
                        <a:rPr lang="es-S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28,216,184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Recursos disponibles al 31 de diciembre de 2014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38,634,309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(-) Reserva </a:t>
                      </a:r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Laboral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1,575,975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(-) Fondo </a:t>
                      </a:r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Garantía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15,069,658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Recursos disponibles para Ejecución 2015 - 2017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21,988,676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(+) Reserva Laboral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1,575,975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(-) Refuerzo Presupuestario 2015 (Incluye Reserva)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13,931,100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87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9778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Recursos Estimados al 31 de diciembre de 2015</a:t>
                      </a:r>
                    </a:p>
                  </a:txBody>
                  <a:tcPr marL="7050" marR="7050" marT="705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S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9,633,551</a:t>
                      </a:r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50" marR="7050" marT="70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881">
                <a:tc>
                  <a:txBody>
                    <a:bodyPr/>
                    <a:lstStyle/>
                    <a:p>
                      <a:pPr algn="l" rtl="0" fontAlgn="b"/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(*) Incluye Reintegro PATI por US$591,452</a:t>
                      </a:r>
                    </a:p>
                  </a:txBody>
                  <a:tcPr marL="7050" marR="7050" marT="70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50" marR="7050" marT="70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30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76776"/>
            <a:ext cx="9144000" cy="278122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528" y="5090401"/>
            <a:ext cx="5092945" cy="9111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800" y="3149600"/>
            <a:ext cx="21844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FORMACIÓN CONTINUA</a:t>
            </a:r>
            <a:endParaRPr lang="es-SV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 txBox="1">
            <a:spLocks/>
          </p:cNvSpPr>
          <p:nvPr/>
        </p:nvSpPr>
        <p:spPr>
          <a:xfrm>
            <a:off x="457200" y="44624"/>
            <a:ext cx="82296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EJECUCIÓN 2014</a:t>
            </a:r>
            <a:b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PROGRAMAS GERENCIA DE FORMACIÓN CONTINUA</a:t>
            </a:r>
            <a:endParaRPr lang="es-SV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sp>
        <p:nvSpPr>
          <p:cNvPr id="5" name="4 Flecha derecha">
            <a:hlinkClick r:id="rId2" action="ppaction://hlinksldjump"/>
          </p:cNvPr>
          <p:cNvSpPr/>
          <p:nvPr/>
        </p:nvSpPr>
        <p:spPr>
          <a:xfrm flipH="1">
            <a:off x="8676456" y="620688"/>
            <a:ext cx="432048" cy="207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90508"/>
              </p:ext>
            </p:extLst>
          </p:nvPr>
        </p:nvGraphicFramePr>
        <p:xfrm>
          <a:off x="107254" y="876792"/>
          <a:ext cx="9001125" cy="5360520"/>
        </p:xfrm>
        <a:graphic>
          <a:graphicData uri="http://schemas.openxmlformats.org/drawingml/2006/table">
            <a:tbl>
              <a:tblPr/>
              <a:tblGrid>
                <a:gridCol w="3311525"/>
                <a:gridCol w="949325"/>
                <a:gridCol w="947738"/>
                <a:gridCol w="947737"/>
                <a:gridCol w="947738"/>
                <a:gridCol w="947737"/>
                <a:gridCol w="949325"/>
              </a:tblGrid>
              <a:tr h="279184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PROGRAMAS Y CURSOS</a:t>
                      </a:r>
                    </a:p>
                  </a:txBody>
                  <a:tcPr marL="4864" marR="4864" marT="486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Enero a Diciembre 2014</a:t>
                      </a:r>
                      <a:endParaRPr kumimoji="0" lang="es-SV" alt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7918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PERSONAS</a:t>
                      </a:r>
                    </a:p>
                  </a:txBody>
                  <a:tcPr marL="4864" marR="4864" marT="486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US$ (miles)</a:t>
                      </a:r>
                    </a:p>
                  </a:txBody>
                  <a:tcPr marL="4864" marR="4864" marT="486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773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4864" marR="4864" marT="486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EJECUCION</a:t>
                      </a:r>
                      <a:endParaRPr kumimoji="0" lang="es-SV" altLang="es-MX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PRESUP.</a:t>
                      </a:r>
                    </a:p>
                  </a:txBody>
                  <a:tcPr marL="4864" marR="4864" marT="486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EJECUCION</a:t>
                      </a:r>
                    </a:p>
                  </a:txBody>
                  <a:tcPr marL="4864" marR="4864" marT="486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270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Dirigidos a trabajadores según necesidades de  empresas (proyectos especiales, cerrados y abiertos)</a:t>
                      </a:r>
                      <a:endParaRPr kumimoji="0" lang="es-SV" alt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89,500</a:t>
                      </a:r>
                      <a:endParaRPr kumimoji="0" lang="es-ES" alt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82,710</a:t>
                      </a:r>
                      <a:endParaRPr kumimoji="0" lang="es-ES" alt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4,982</a:t>
                      </a:r>
                      <a:endParaRPr kumimoji="0" lang="es-ES" alt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5,013</a:t>
                      </a:r>
                      <a:endParaRPr kumimoji="0" lang="es-ES" alt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101%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0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Técnicos y en acompañamiento al Asocio para el Crecimiento (APC).</a:t>
                      </a:r>
                      <a:endParaRPr kumimoji="0" lang="es-SV" alt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45,500</a:t>
                      </a:r>
                      <a:endParaRPr kumimoji="0" lang="es-ES" alt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29,008</a:t>
                      </a:r>
                      <a:endParaRPr kumimoji="0" lang="es-ES" alt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3,165</a:t>
                      </a:r>
                      <a:endParaRPr kumimoji="0" lang="es-ES" alt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2,101</a:t>
                      </a:r>
                      <a:endParaRPr kumimoji="0" lang="es-ES" alt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0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Sobre productividad, competitividad, innovación y mejora continua en las empresas.</a:t>
                      </a:r>
                      <a:endParaRPr kumimoji="0" lang="es-SV" altLang="es-MX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25,000</a:t>
                      </a:r>
                      <a:endParaRPr kumimoji="0" lang="es-ES" alt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17,298</a:t>
                      </a:r>
                      <a:endParaRPr kumimoji="0" lang="es-ES" alt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2,472</a:t>
                      </a:r>
                      <a:endParaRPr kumimoji="0" lang="es-ES" alt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1,507</a:t>
                      </a:r>
                      <a:endParaRPr kumimoji="0" lang="es-ES" alt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0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Dirigidos a trabajadores de la micro, pequeña y mediana empresa - MIPYME.</a:t>
                      </a:r>
                      <a:endParaRPr kumimoji="0" lang="es-SV" alt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22,000</a:t>
                      </a:r>
                      <a:endParaRPr kumimoji="0" lang="es-ES" alt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17,939</a:t>
                      </a:r>
                      <a:endParaRPr kumimoji="0" lang="es-ES" alt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1,048</a:t>
                      </a:r>
                      <a:endParaRPr kumimoji="0" lang="es-ES" alt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  <a:endParaRPr kumimoji="0" lang="es-ES" alt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24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 temas gerenciales.</a:t>
                      </a:r>
                      <a:endParaRPr kumimoji="0" lang="es-SV" alt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13,050</a:t>
                      </a:r>
                    </a:p>
                  </a:txBody>
                  <a:tcPr marL="9525" marR="9525" marT="952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9,088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1,904</a:t>
                      </a:r>
                    </a:p>
                  </a:txBody>
                  <a:tcPr marL="9525" marR="9525" marT="952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alt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1,528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alt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8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64" marR="4864" marT="4864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195,050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156,043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13,571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10,843</a:t>
                      </a:r>
                      <a:endParaRPr kumimoji="0" lang="es-ES" alt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6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FORMACIÓN INICIAL</a:t>
            </a:r>
            <a:endParaRPr lang="es-SV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8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 txBox="1">
            <a:spLocks/>
          </p:cNvSpPr>
          <p:nvPr/>
        </p:nvSpPr>
        <p:spPr>
          <a:xfrm>
            <a:off x="457200" y="188640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EJECUCIÓN 2014</a:t>
            </a:r>
            <a:b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PROGRAMAS GERENCIA DE FORMACIÓN </a:t>
            </a: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INICIAL</a:t>
            </a:r>
            <a:endParaRPr lang="es-SV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555306"/>
              </p:ext>
            </p:extLst>
          </p:nvPr>
        </p:nvGraphicFramePr>
        <p:xfrm>
          <a:off x="107504" y="1124744"/>
          <a:ext cx="8872060" cy="5003592"/>
        </p:xfrm>
        <a:graphic>
          <a:graphicData uri="http://schemas.openxmlformats.org/drawingml/2006/table">
            <a:tbl>
              <a:tblPr/>
              <a:tblGrid>
                <a:gridCol w="3096344"/>
                <a:gridCol w="948105"/>
                <a:gridCol w="948105"/>
                <a:gridCol w="855170"/>
                <a:gridCol w="1152128"/>
                <a:gridCol w="1008112"/>
                <a:gridCol w="864096"/>
              </a:tblGrid>
              <a:tr h="364820"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es-SV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PROGRAMAS Y CURSOS</a:t>
                      </a:r>
                    </a:p>
                  </a:txBody>
                  <a:tcPr marL="8718" marR="8718" marT="871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alt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Enero a Diciembre 2014</a:t>
                      </a:r>
                      <a:endParaRPr kumimoji="0" lang="es-SV" alt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64820">
                <a:tc vMerge="1">
                  <a:txBody>
                    <a:bodyPr/>
                    <a:lstStyle/>
                    <a:p>
                      <a:pPr algn="ctr" rtl="0" fontAlgn="b"/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18" marR="8718" marT="871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PERSONAS</a:t>
                      </a:r>
                    </a:p>
                  </a:txBody>
                  <a:tcPr marL="4864" marR="4864" marT="4864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US$ (miles)</a:t>
                      </a:r>
                    </a:p>
                  </a:txBody>
                  <a:tcPr marL="4864" marR="4864" marT="4864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54961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META</a:t>
                      </a:r>
                    </a:p>
                  </a:txBody>
                  <a:tcPr marL="4864" marR="4864" marT="4864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EJECUCIÓN</a:t>
                      </a:r>
                      <a:endParaRPr kumimoji="0" lang="es-SV" altLang="es-MX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864" marR="4864" marT="4864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PRESUP.</a:t>
                      </a:r>
                    </a:p>
                  </a:txBody>
                  <a:tcPr marL="4864" marR="4864" marT="4864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alt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4864" marR="4864" marT="4864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94518">
                <a:tc>
                  <a:txBody>
                    <a:bodyPr/>
                    <a:lstStyle/>
                    <a:p>
                      <a:pPr algn="just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Carreras ocupacionales y cursos dirigidos a la juventud.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18" marR="8718" marT="871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65,200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73,071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4,635.88 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3,904.67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518">
                <a:tc>
                  <a:txBody>
                    <a:bodyPr/>
                    <a:lstStyle/>
                    <a:p>
                      <a:pPr algn="just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Programas permanentes y proyectos especiales dirigidos a población en condiciones de vulnerabilidad.</a:t>
                      </a:r>
                    </a:p>
                  </a:txBody>
                  <a:tcPr marL="8718" marR="8718" marT="871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32,000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21,652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5,723.85 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5,047.98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518">
                <a:tc>
                  <a:txBody>
                    <a:bodyPr/>
                    <a:lstStyle/>
                    <a:p>
                      <a:pPr algn="just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Programas en el marco del proyecto gubernamental Asocio para el Crecimiento (APC).</a:t>
                      </a:r>
                    </a:p>
                  </a:txBody>
                  <a:tcPr marL="8718" marR="8718" marT="871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362.00 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881.55 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518">
                <a:tc>
                  <a:txBody>
                    <a:bodyPr/>
                    <a:lstStyle/>
                    <a:p>
                      <a:pPr algn="just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Programas en el marco de programas presidenciales.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18" marR="8718" marT="871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9,450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12,454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1,231.38 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1,083.78 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518">
                <a:tc>
                  <a:txBody>
                    <a:bodyPr/>
                    <a:lstStyle/>
                    <a:p>
                      <a:pPr algn="just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Programas en apoyo a formación agrícola.</a:t>
                      </a:r>
                    </a:p>
                  </a:txBody>
                  <a:tcPr marL="8718" marR="8718" marT="871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197%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1,080.70 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988.33 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961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TOTAL</a:t>
                      </a:r>
                    </a:p>
                  </a:txBody>
                  <a:tcPr marL="8718" marR="8718" marT="871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108,690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109,572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101%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13,033.82 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11,906.31 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8" name="7 Flecha derecha">
            <a:hlinkClick r:id="rId2" action="ppaction://hlinksldjump"/>
          </p:cNvPr>
          <p:cNvSpPr/>
          <p:nvPr/>
        </p:nvSpPr>
        <p:spPr>
          <a:xfrm flipH="1">
            <a:off x="8676456" y="620688"/>
            <a:ext cx="432048" cy="207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6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3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2348880"/>
            <a:ext cx="8424936" cy="1470025"/>
          </a:xfrm>
        </p:spPr>
        <p:txBody>
          <a:bodyPr>
            <a:noAutofit/>
          </a:bodyPr>
          <a:lstStyle/>
          <a:p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CENTRO DE </a:t>
            </a:r>
            <a:r>
              <a:rPr lang="es-MX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/>
            </a:r>
            <a:br>
              <a:rPr lang="es-MX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FORMACIÓN PROFESIONAL </a:t>
            </a:r>
            <a:br>
              <a:rPr lang="es-MX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DE </a:t>
            </a:r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SAN BARTOLO</a:t>
            </a:r>
            <a:endParaRPr lang="es-SV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3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63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602148"/>
              </p:ext>
            </p:extLst>
          </p:nvPr>
        </p:nvGraphicFramePr>
        <p:xfrm>
          <a:off x="32350" y="1397275"/>
          <a:ext cx="9073013" cy="4624013"/>
        </p:xfrm>
        <a:graphic>
          <a:graphicData uri="http://schemas.openxmlformats.org/drawingml/2006/table">
            <a:tbl>
              <a:tblPr/>
              <a:tblGrid>
                <a:gridCol w="3376303"/>
                <a:gridCol w="1008112"/>
                <a:gridCol w="1008112"/>
                <a:gridCol w="936104"/>
                <a:gridCol w="1008112"/>
                <a:gridCol w="864096"/>
                <a:gridCol w="872174"/>
              </a:tblGrid>
              <a:tr h="29432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PROGRAMAS Y CURSOS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i="0" kern="1200" spc="3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ENERO A DICIEMBRE 2014</a:t>
                      </a:r>
                      <a:endParaRPr lang="es-SV" sz="2000" spc="3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9432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PERSONAS</a:t>
                      </a:r>
                      <a:endParaRPr kumimoji="0" lang="es-S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US$ </a:t>
                      </a: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(miles</a:t>
                      </a: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)</a:t>
                      </a:r>
                      <a:endParaRPr kumimoji="0" lang="es-S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294323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META 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EJECUCIÓN</a:t>
                      </a:r>
                      <a:endParaRPr kumimoji="0" lang="es-SV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PRESUP.</a:t>
                      </a:r>
                      <a:endParaRPr kumimoji="0" lang="es-SV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EJECUCIÓN </a:t>
                      </a:r>
                    </a:p>
                  </a:txBody>
                  <a:tcPr marL="9525" marR="9525" marT="9525" marB="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794742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Cursos técnicos de habilitación por demanda (incluye módulo EMPRENDEDURISMO)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19" marR="8919" marT="891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3,000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3,484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341.78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Cursos</a:t>
                      </a:r>
                      <a:r>
                        <a:rPr lang="es-E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técnicos permanentes de habilitación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19" marR="8919" marT="891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1,270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Complementación técnica a trabajadores de empresas y jóvenes del Programa Empresa - Centro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19" marR="8919" marT="891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500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55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Cursos técnicos de Ofimática y Software aplicado – CETI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19" marR="8919" marT="8919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1,520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Carreras de Empresa Centro para la industria del plástico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397.21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03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TOTAL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6,370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6,516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102%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1,421.78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946.7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7613" y="351327"/>
            <a:ext cx="910850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EJECUCIÓN 2014</a:t>
            </a:r>
          </a:p>
          <a:p>
            <a:pPr algn="ctr">
              <a:lnSpc>
                <a:spcPct val="80000"/>
              </a:lnSpc>
            </a:pPr>
            <a:r>
              <a:rPr 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CENTRO DE FORMACIÓN PROFESIONAL DE SAN BARTOLO</a:t>
            </a:r>
            <a:endParaRPr lang="es-SV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sp>
        <p:nvSpPr>
          <p:cNvPr id="4" name="3 Flecha derecha">
            <a:hlinkClick r:id="rId2" action="ppaction://hlinksldjump"/>
          </p:cNvPr>
          <p:cNvSpPr/>
          <p:nvPr/>
        </p:nvSpPr>
        <p:spPr>
          <a:xfrm flipH="1">
            <a:off x="8604448" y="144026"/>
            <a:ext cx="432048" cy="207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67544" y="2463031"/>
            <a:ext cx="8352928" cy="1470025"/>
          </a:xfrm>
        </p:spPr>
        <p:txBody>
          <a:bodyPr>
            <a:noAutofit/>
          </a:bodyPr>
          <a:lstStyle/>
          <a:p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UNIDAD DE MONITOREO Y EVALUACIÓN </a:t>
            </a:r>
            <a:b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DE LA FORMACIÓN PROFESIONAL</a:t>
            </a:r>
            <a:endParaRPr lang="es-SV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5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48245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77800" indent="-177800" algn="just"/>
            <a:r>
              <a:rPr lang="es-MX" sz="1800" b="1" dirty="0" smtClean="0"/>
              <a:t>Reducción </a:t>
            </a:r>
            <a:r>
              <a:rPr lang="es-MX" sz="1800" b="1" dirty="0"/>
              <a:t>del tiempo de revisión de Informes de Servicios Formativos en la GFI desde 76 a 20 días.</a:t>
            </a:r>
          </a:p>
          <a:p>
            <a:pPr marL="400050" lvl="1" indent="0" algn="just">
              <a:buNone/>
            </a:pPr>
            <a:r>
              <a:rPr lang="es-MX" sz="1400" dirty="0"/>
              <a:t>(Objetivo 2: Mejorar la gestión operativa, financiera y administrativa de la institución).</a:t>
            </a:r>
          </a:p>
          <a:p>
            <a:pPr marL="400050" lvl="1" indent="0" algn="just">
              <a:buNone/>
            </a:pPr>
            <a:r>
              <a:rPr lang="es-MX" sz="1400" dirty="0"/>
              <a:t>(Objetivo 3: A partir del año 2011, </a:t>
            </a:r>
            <a:r>
              <a:rPr lang="es-MX" sz="1400" dirty="0" smtClean="0"/>
              <a:t>un % </a:t>
            </a:r>
            <a:r>
              <a:rPr lang="es-MX" sz="1400" dirty="0"/>
              <a:t>de los proyectos y acciones de formación incluirán un componente de innovación, E3.1: </a:t>
            </a:r>
            <a:r>
              <a:rPr lang="es-MX" sz="1400" dirty="0" err="1" smtClean="0"/>
              <a:t>Operativización</a:t>
            </a:r>
            <a:r>
              <a:rPr lang="es-MX" sz="1400" dirty="0" smtClean="0"/>
              <a:t> </a:t>
            </a:r>
            <a:r>
              <a:rPr lang="es-MX" sz="1400" dirty="0"/>
              <a:t>del término «innovación» a partir de la disminución de </a:t>
            </a:r>
            <a:r>
              <a:rPr lang="es-MX" sz="1400" dirty="0" smtClean="0"/>
              <a:t>costos.</a:t>
            </a:r>
          </a:p>
          <a:p>
            <a:pPr marL="400050" lvl="1" indent="0" algn="just">
              <a:buNone/>
            </a:pPr>
            <a:endParaRPr lang="es-MX" sz="900" dirty="0"/>
          </a:p>
          <a:p>
            <a:pPr marL="177800" indent="-177800" algn="just"/>
            <a:r>
              <a:rPr lang="es-MX" sz="1800" b="1" dirty="0" smtClean="0"/>
              <a:t>  Implementación del Congreso </a:t>
            </a:r>
            <a:r>
              <a:rPr lang="es-MX" sz="1800" b="1" dirty="0"/>
              <a:t>de la Formación </a:t>
            </a:r>
            <a:r>
              <a:rPr lang="es-MX" sz="1800" b="1" dirty="0" smtClean="0"/>
              <a:t>Profesional.</a:t>
            </a:r>
          </a:p>
          <a:p>
            <a:pPr marL="400050" lvl="5" indent="0" algn="just">
              <a:buNone/>
            </a:pPr>
            <a:r>
              <a:rPr lang="es-MX" sz="1400" dirty="0" smtClean="0"/>
              <a:t>(Objetivo 2: Mejorar la gestión operativa, financiera y administrativa de la institución).</a:t>
            </a:r>
          </a:p>
          <a:p>
            <a:pPr marL="400050" lvl="5" indent="0" algn="just">
              <a:buNone/>
            </a:pPr>
            <a:endParaRPr lang="es-MX" sz="1400" dirty="0" smtClean="0"/>
          </a:p>
          <a:p>
            <a:pPr marL="285750" lvl="4" indent="-285750" algn="just">
              <a:buFont typeface="Arial" pitchFamily="34" charset="0"/>
              <a:buChar char="•"/>
            </a:pPr>
            <a:r>
              <a:rPr lang="es-MX" sz="1800" b="1" dirty="0"/>
              <a:t>Actitud proactiva para una buena relación laboral INSAFORP – SITRAINSAFORP</a:t>
            </a:r>
          </a:p>
          <a:p>
            <a:pPr marL="400050" lvl="5" indent="0" algn="just">
              <a:buNone/>
            </a:pPr>
            <a:r>
              <a:rPr lang="es-MX" sz="1400" dirty="0"/>
              <a:t>(Objetivo 2: Mejorar la gestión operativa, financiera y administrativa de la institución).</a:t>
            </a:r>
          </a:p>
          <a:p>
            <a:pPr marL="400050" lvl="5" indent="0" algn="just">
              <a:buNone/>
            </a:pPr>
            <a:endParaRPr lang="es-MX" sz="1400" dirty="0"/>
          </a:p>
          <a:p>
            <a:pPr marL="285750" lvl="4" indent="-285750" algn="just">
              <a:buFont typeface="Arial" panose="020B0604020202020204" pitchFamily="34" charset="0"/>
              <a:buChar char="•"/>
            </a:pPr>
            <a:r>
              <a:rPr lang="es-MX" sz="1800" b="1" dirty="0" smtClean="0"/>
              <a:t>Institucionalización de la Política Salarial.</a:t>
            </a:r>
          </a:p>
          <a:p>
            <a:pPr marL="400050" lvl="1" indent="0" algn="just">
              <a:buNone/>
            </a:pPr>
            <a:r>
              <a:rPr lang="es-MX" sz="1400" dirty="0" smtClean="0"/>
              <a:t>(Objetivo </a:t>
            </a:r>
            <a:r>
              <a:rPr lang="es-MX" sz="1400" dirty="0"/>
              <a:t>2: Mejorar la gestión operativa, financiera y administrativa de la institución).</a:t>
            </a:r>
          </a:p>
          <a:p>
            <a:pPr marL="0" lvl="4" indent="0" algn="just">
              <a:buNone/>
            </a:pPr>
            <a:endParaRPr lang="es-MX" sz="1400" dirty="0"/>
          </a:p>
          <a:p>
            <a:pPr marL="285750" lvl="4" indent="-285750" algn="just">
              <a:buFont typeface="Arial" pitchFamily="34" charset="0"/>
              <a:buChar char="•"/>
            </a:pPr>
            <a:r>
              <a:rPr lang="es-MX" sz="1800" b="1" dirty="0" smtClean="0"/>
              <a:t>Indicadores Institucionales </a:t>
            </a:r>
          </a:p>
          <a:p>
            <a:pPr marL="400050" lvl="1" indent="0" algn="just">
              <a:buNone/>
            </a:pPr>
            <a:r>
              <a:rPr lang="es-MX" sz="1400" dirty="0"/>
              <a:t>(Objetivo 2: Mejorar la gestión operativa, financiera y administrativa de la institución).</a:t>
            </a:r>
          </a:p>
          <a:p>
            <a:pPr marL="285750" lvl="4" indent="-285750" algn="just">
              <a:buFont typeface="Arial" pitchFamily="34" charset="0"/>
              <a:buChar char="•"/>
            </a:pPr>
            <a:endParaRPr lang="es-MX" sz="1800" b="1" dirty="0" smtClean="0"/>
          </a:p>
          <a:p>
            <a:pPr lvl="1" algn="just"/>
            <a:endParaRPr lang="es-SV" sz="1600" dirty="0"/>
          </a:p>
        </p:txBody>
      </p:sp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6" name="3 Título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LOGROS </a:t>
            </a:r>
            <a:r>
              <a:rPr lang="es-MX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POA </a:t>
            </a: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</a:t>
            </a:r>
            <a:r>
              <a:rPr lang="es-MX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AVANCES PLAN ESTRATÉGICO 2011 - 2014</a:t>
            </a:r>
            <a:endParaRPr lang="es-SV" sz="27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650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332656"/>
            <a:ext cx="87849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EJECUCIÓN MAYO – DICIEMBRE 2014</a:t>
            </a:r>
          </a:p>
          <a:p>
            <a:pPr algn="ctr"/>
            <a:r>
              <a:rPr lang="es-SV" sz="2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DE MONITOREO Y EVALUACIÓN DE LA FORMACIÓN PROFESIONAL</a:t>
            </a:r>
            <a:endParaRPr lang="es-SV" sz="2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888620"/>
              </p:ext>
            </p:extLst>
          </p:nvPr>
        </p:nvGraphicFramePr>
        <p:xfrm>
          <a:off x="35497" y="1311963"/>
          <a:ext cx="9073004" cy="474655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33164"/>
                <a:gridCol w="553320"/>
                <a:gridCol w="553320"/>
                <a:gridCol w="420635"/>
                <a:gridCol w="576064"/>
                <a:gridCol w="576064"/>
                <a:gridCol w="504056"/>
                <a:gridCol w="689781"/>
                <a:gridCol w="553320"/>
                <a:gridCol w="553320"/>
                <a:gridCol w="553320"/>
                <a:gridCol w="553320"/>
                <a:gridCol w="553320"/>
              </a:tblGrid>
              <a:tr h="31683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PROGRAMAS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i="0" u="none" strike="noStrike" spc="40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ACUMULADO</a:t>
                      </a:r>
                      <a:r>
                        <a:rPr lang="es-MX" sz="1800" b="1" i="0" u="none" strike="noStrike" spc="400" baseline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MAYO </a:t>
                      </a:r>
                      <a:r>
                        <a:rPr lang="es-MX" sz="1800" b="1" i="0" u="none" strike="noStrike" spc="4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 DICIEMBRE 2014</a:t>
                      </a:r>
                      <a:endParaRPr lang="es-SV" sz="1800" b="1" i="0" u="none" strike="noStrike" spc="4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554757">
                <a:tc vMerge="1">
                  <a:txBody>
                    <a:bodyPr/>
                    <a:lstStyle/>
                    <a:p>
                      <a:pPr algn="ctr" fontAlgn="ctr"/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PRODUCTOS </a:t>
                      </a:r>
                      <a:endParaRPr lang="es-SV" sz="1800" b="1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INVERSIÓN </a:t>
                      </a:r>
                      <a:r>
                        <a:rPr lang="es-SV" sz="18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(Miles </a:t>
                      </a:r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US$) </a:t>
                      </a:r>
                      <a:endParaRPr lang="es-SV" sz="1800" b="1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9986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VISITAS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DOCUMENTOS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VISITAS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DOCUMENTOS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9986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META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EJEC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META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EJEC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META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EJEC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META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EJEC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930331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Monitoreo y evaluación de las acciones formativas de los programas de Formación Profesional.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2,252</a:t>
                      </a: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325.7 </a:t>
                      </a:r>
                      <a:r>
                        <a:rPr lang="es-SV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</a:t>
                      </a:r>
                      <a:endParaRPr lang="es-SV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Presentación de informes y comunicación de los resultados de los procesos de monitoreo y evaluación de las acciones formativas.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lang="es-SV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</a:t>
                      </a:r>
                      <a:endParaRPr lang="es-SV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68702">
                <a:tc>
                  <a:txBody>
                    <a:bodyPr/>
                    <a:lstStyle/>
                    <a:p>
                      <a:pPr algn="just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Asesorías metodológicas a los actores que intervienen en las acciones de la Formación Profesional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  <a:r>
                        <a:rPr lang="es-SV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(1)</a:t>
                      </a:r>
                      <a:endParaRPr lang="es-SV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869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2,000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2,252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1" i="0" u="none" strike="noStrike" kern="120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113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1" i="0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325.7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151.4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46.5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9.4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10.2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109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79512" y="6453336"/>
            <a:ext cx="856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aseline="30000" dirty="0" smtClean="0">
                <a:solidFill>
                  <a:schemeClr val="bg1"/>
                </a:solidFill>
              </a:rPr>
              <a:t>(1)</a:t>
            </a:r>
            <a:r>
              <a:rPr lang="es-MX" sz="1400" dirty="0" smtClean="0">
                <a:solidFill>
                  <a:schemeClr val="bg1"/>
                </a:solidFill>
              </a:rPr>
              <a:t> La UMEFP inició operaciones en mayo 2014</a:t>
            </a:r>
            <a:endParaRPr lang="es-SV" sz="1400" dirty="0">
              <a:solidFill>
                <a:schemeClr val="bg1"/>
              </a:solidFill>
            </a:endParaRPr>
          </a:p>
        </p:txBody>
      </p:sp>
      <p:sp>
        <p:nvSpPr>
          <p:cNvPr id="6" name="Flecha derecha 5">
            <a:hlinkClick r:id="rId3" action="ppaction://hlinksldjump"/>
          </p:cNvPr>
          <p:cNvSpPr/>
          <p:nvPr/>
        </p:nvSpPr>
        <p:spPr>
          <a:xfrm rot="10800000">
            <a:off x="8532440" y="6525344"/>
            <a:ext cx="360040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945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TÉCNICA</a:t>
            </a:r>
            <a:endParaRPr lang="es-SV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8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2 Título"/>
          <p:cNvSpPr>
            <a:spLocks noGrp="1"/>
          </p:cNvSpPr>
          <p:nvPr>
            <p:ph type="title" idx="4294967295"/>
          </p:nvPr>
        </p:nvSpPr>
        <p:spPr>
          <a:xfrm>
            <a:off x="457200" y="44624"/>
            <a:ext cx="8229600" cy="7920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EJECUCIÓN 2014</a:t>
            </a:r>
            <a:b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TÉCNICA</a:t>
            </a:r>
            <a:endParaRPr lang="es-SV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7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806838"/>
              </p:ext>
            </p:extLst>
          </p:nvPr>
        </p:nvGraphicFramePr>
        <p:xfrm>
          <a:off x="35498" y="980728"/>
          <a:ext cx="9073004" cy="512466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33164"/>
                <a:gridCol w="553320"/>
                <a:gridCol w="553320"/>
                <a:gridCol w="553320"/>
                <a:gridCol w="553320"/>
                <a:gridCol w="553320"/>
                <a:gridCol w="553320"/>
                <a:gridCol w="553320"/>
                <a:gridCol w="553320"/>
                <a:gridCol w="553320"/>
                <a:gridCol w="553320"/>
                <a:gridCol w="553320"/>
                <a:gridCol w="553320"/>
              </a:tblGrid>
              <a:tr h="30958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PROGRAMAS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spc="4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EJECUTADO 2014</a:t>
                      </a:r>
                      <a:endParaRPr lang="es-SV" sz="1800" b="1" i="0" u="none" strike="noStrike" spc="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PRODUCTOS </a:t>
                      </a:r>
                      <a:endParaRPr lang="es-SV" sz="1800" b="1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INVERSIÓN </a:t>
                      </a:r>
                      <a:r>
                        <a:rPr lang="es-SV" sz="18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(Miles </a:t>
                      </a:r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US$) </a:t>
                      </a:r>
                      <a:endParaRPr lang="es-SV" sz="1800" b="1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9986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PERSONAS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DOCUMENTOS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PERSONAS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DOCUMENTOS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9986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META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EJEC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META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EJEC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META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EJEC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META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EJEC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930331">
                <a:tc>
                  <a:txBody>
                    <a:bodyPr/>
                    <a:lstStyle/>
                    <a:p>
                      <a:pPr algn="just" rtl="0" fontAlgn="b"/>
                      <a:r>
                        <a:rPr lang="es-SV" sz="1600" u="none" strike="noStrike" dirty="0">
                          <a:effectLst/>
                        </a:rPr>
                        <a:t>Formación y evaluación de los actores del sistema de formación profesional.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4,270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-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-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-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700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675.2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96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 </a:t>
                      </a:r>
                      <a:r>
                        <a:rPr lang="es-SV" sz="1600" u="none" strike="noStrike" dirty="0" smtClean="0">
                          <a:effectLst/>
                        </a:rPr>
                        <a:t>-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 smtClean="0">
                          <a:effectLst/>
                        </a:rPr>
                        <a:t>-</a:t>
                      </a:r>
                      <a:r>
                        <a:rPr lang="es-SV" sz="1600" u="none" strike="noStrike" dirty="0">
                          <a:effectLst/>
                        </a:rPr>
                        <a:t> 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 smtClean="0">
                          <a:effectLst/>
                        </a:rPr>
                        <a:t>-</a:t>
                      </a:r>
                      <a:r>
                        <a:rPr lang="es-SV" sz="1600" u="none" strike="noStrike" dirty="0">
                          <a:effectLst/>
                        </a:rPr>
                        <a:t> 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just" rtl="0" fontAlgn="b"/>
                      <a:r>
                        <a:rPr lang="es-SV" sz="1600" u="none" strike="noStrike" dirty="0">
                          <a:effectLst/>
                        </a:rPr>
                        <a:t>Documentos para la formación y evaluación de competencias laborales en el sistema de formación profesional.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-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-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-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-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-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-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288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120.8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42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313110">
                <a:tc>
                  <a:txBody>
                    <a:bodyPr/>
                    <a:lstStyle/>
                    <a:p>
                      <a:pPr algn="just" rtl="0" fontAlgn="b"/>
                      <a:r>
                        <a:rPr lang="es-SV" sz="1600" u="none" strike="noStrike" dirty="0">
                          <a:effectLst/>
                        </a:rPr>
                        <a:t>Validación técnica, acreditación metodológica y certificados de competencias laborales emitido a los actores del sistema de formación profesional.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-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-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-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1,184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-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-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u="none" strike="noStrike" dirty="0">
                          <a:effectLst/>
                        </a:rPr>
                        <a:t>-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146.5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58.8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es-SV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869">
                <a:tc>
                  <a:txBody>
                    <a:bodyPr/>
                    <a:lstStyle/>
                    <a:p>
                      <a:pPr algn="ctr" rtl="0" fontAlgn="b"/>
                      <a:r>
                        <a:rPr lang="es-SV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3,100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4,270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138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1,350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1,565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131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700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675.2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SV" sz="1600" b="1" i="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96</a:t>
                      </a:r>
                      <a:endParaRPr lang="es-SV" sz="16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434.5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179.6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41.3</a:t>
                      </a:r>
                      <a:endParaRPr lang="es-SV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Flecha derecha 5">
            <a:hlinkClick r:id="rId3" action="ppaction://hlinksldjump"/>
          </p:cNvPr>
          <p:cNvSpPr/>
          <p:nvPr/>
        </p:nvSpPr>
        <p:spPr>
          <a:xfrm rot="10800000">
            <a:off x="8532440" y="6525343"/>
            <a:ext cx="360040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3701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DE </a:t>
            </a:r>
            <a:b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INVESTIGACIÓN Y ESTUDIOS </a:t>
            </a:r>
            <a:b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DE LA FORMACIÓN PROFESIONAL</a:t>
            </a:r>
            <a:endParaRPr lang="es-SV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pic>
        <p:nvPicPr>
          <p:cNvPr id="3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008112"/>
          </a:xfrm>
        </p:spPr>
        <p:txBody>
          <a:bodyPr>
            <a:noAutofit/>
          </a:bodyPr>
          <a:lstStyle/>
          <a:p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EJECUCIÓN 2014</a:t>
            </a: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400" b="1" spc="-11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 DE INVESTIGACIÓN Y ESTUDIOS DE LA FORMACIÓN PROFESIONAL</a:t>
            </a:r>
            <a:endParaRPr lang="es-SV" sz="2000" spc="-110" dirty="0">
              <a:solidFill>
                <a:schemeClr val="tx2"/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154105"/>
              </p:ext>
            </p:extLst>
          </p:nvPr>
        </p:nvGraphicFramePr>
        <p:xfrm>
          <a:off x="107504" y="1052736"/>
          <a:ext cx="8928988" cy="5090380"/>
        </p:xfrm>
        <a:graphic>
          <a:graphicData uri="http://schemas.openxmlformats.org/drawingml/2006/table">
            <a:tbl>
              <a:tblPr/>
              <a:tblGrid>
                <a:gridCol w="2749183"/>
                <a:gridCol w="1080120"/>
                <a:gridCol w="1008112"/>
                <a:gridCol w="897464"/>
                <a:gridCol w="1064703"/>
                <a:gridCol w="1064703"/>
                <a:gridCol w="1064703"/>
              </a:tblGrid>
              <a:tr h="22691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SV" sz="2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PROGRAMAS</a:t>
                      </a:r>
                    </a:p>
                  </a:txBody>
                  <a:tcPr marL="9077" marR="9077" marT="90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74902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spc="4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EJECUTADO 2014</a:t>
                      </a:r>
                      <a:endParaRPr lang="es-SV" sz="1800" b="1" i="0" u="none" strike="noStrike" spc="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077" marR="9077" marT="907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74902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SV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077" marR="9077" marT="9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26919">
                <a:tc vMerge="1">
                  <a:txBody>
                    <a:bodyPr/>
                    <a:lstStyle/>
                    <a:p>
                      <a:pPr algn="ctr" fontAlgn="ctr"/>
                      <a:endParaRPr lang="es-SV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077" marR="9077" marT="9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PRODUCTOS</a:t>
                      </a:r>
                    </a:p>
                  </a:txBody>
                  <a:tcPr marL="9077" marR="9077" marT="907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74902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INVERSIÓN</a:t>
                      </a:r>
                      <a:r>
                        <a:rPr lang="es-SV" sz="1800" b="1" i="0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US</a:t>
                      </a:r>
                      <a:r>
                        <a:rPr lang="es-SV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$ </a:t>
                      </a:r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(Miles)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077" marR="9077" marT="9077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74902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345718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META</a:t>
                      </a:r>
                      <a:endParaRPr lang="es-SV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74902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EJECUTADO</a:t>
                      </a:r>
                      <a:endParaRPr lang="es-SV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74902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META</a:t>
                      </a:r>
                      <a:endParaRPr lang="es-SV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74902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EJECUTADO</a:t>
                      </a:r>
                      <a:endParaRPr lang="es-SV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74902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740597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80000"/>
                        </a:lnSpc>
                      </a:pPr>
                      <a:r>
                        <a:rPr lang="es-SV" sz="1800" b="0" i="0" u="none" strike="noStrike" spc="-12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Actualización e implementación de la clasificación de las ocupaciones de la formación profesional</a:t>
                      </a:r>
                      <a:endParaRPr lang="es-SV" sz="1800" b="0" i="0" u="none" strike="noStrike" spc="-120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077" marR="9077" marT="90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166.7</a:t>
                      </a:r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96.8%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740597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80000"/>
                        </a:lnSpc>
                      </a:pPr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Apoyo a la gestión institucional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077" marR="9077" marT="90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125%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91.5%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740597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80000"/>
                        </a:lnSpc>
                      </a:pPr>
                      <a:r>
                        <a:rPr lang="es-SV" sz="1800" b="0" i="0" u="none" strike="noStrike" spc="-11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Apoyo a proyectos interinstitucionales relacionados con la formación profesional</a:t>
                      </a:r>
                      <a:endParaRPr lang="es-SV" sz="1800" b="0" i="0" u="none" strike="noStrike" spc="-110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077" marR="9077" marT="90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125%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$26.4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156%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740597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80000"/>
                        </a:lnSpc>
                      </a:pPr>
                      <a:r>
                        <a:rPr lang="es-SV" sz="1800" b="0" i="0" u="none" strike="noStrike" spc="-11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Diagnósticos para identificación de necesidades de capacitación</a:t>
                      </a:r>
                      <a:endParaRPr lang="es-SV" sz="1800" b="0" i="0" u="none" strike="noStrike" spc="-110" baseline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077" marR="9077" marT="90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81.3%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104.2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40.9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39.3%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740597">
                <a:tc>
                  <a:txBody>
                    <a:bodyPr/>
                    <a:lstStyle/>
                    <a:p>
                      <a:pPr algn="just" rtl="0" fontAlgn="ctr">
                        <a:lnSpc>
                          <a:spcPct val="80000"/>
                        </a:lnSpc>
                      </a:pPr>
                      <a:r>
                        <a:rPr lang="es-SV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Estudios e investigaciones</a:t>
                      </a:r>
                      <a:endParaRPr lang="es-SV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077" marR="9077" marT="90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87.5%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265.5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33.1%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328579">
                <a:tc>
                  <a:txBody>
                    <a:bodyPr/>
                    <a:lstStyle/>
                    <a:p>
                      <a:pPr algn="r" rtl="0" fontAlgn="ctr"/>
                      <a:r>
                        <a:rPr lang="es-SV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s-SV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077" marR="9077" marT="90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7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7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7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97.4%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7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460.4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7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224.9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7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48.9%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74902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8" y="6320614"/>
            <a:ext cx="9144000" cy="537386"/>
          </a:xfrm>
          <a:prstGeom prst="rect">
            <a:avLst/>
          </a:prstGeom>
        </p:spPr>
      </p:pic>
      <p:sp>
        <p:nvSpPr>
          <p:cNvPr id="8" name="Flecha derecha 7">
            <a:hlinkClick r:id="rId3" action="ppaction://hlinksldjump"/>
          </p:cNvPr>
          <p:cNvSpPr/>
          <p:nvPr/>
        </p:nvSpPr>
        <p:spPr>
          <a:xfrm rot="10800000">
            <a:off x="8532440" y="6498456"/>
            <a:ext cx="360040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3884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2 Título"/>
          <p:cNvSpPr>
            <a:spLocks noGrp="1"/>
          </p:cNvSpPr>
          <p:nvPr>
            <p:ph type="title" idx="4294967295"/>
          </p:nvPr>
        </p:nvSpPr>
        <p:spPr>
          <a:xfrm>
            <a:off x="899592" y="-40017"/>
            <a:ext cx="7200800" cy="792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EJECUCIÓN 2014</a:t>
            </a:r>
            <a:r>
              <a:rPr lang="es-MX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 </a:t>
            </a: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/>
            </a:r>
            <a:b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GERENCIA </a:t>
            </a: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DE INVESTIGACIÓN Y ESTUDIOS</a:t>
            </a:r>
            <a:endParaRPr lang="es-SV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graphicFrame>
        <p:nvGraphicFramePr>
          <p:cNvPr id="4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630103"/>
              </p:ext>
            </p:extLst>
          </p:nvPr>
        </p:nvGraphicFramePr>
        <p:xfrm>
          <a:off x="35364" y="642838"/>
          <a:ext cx="9073011" cy="5671838"/>
        </p:xfrm>
        <a:graphic>
          <a:graphicData uri="http://schemas.openxmlformats.org/drawingml/2006/table">
            <a:tbl>
              <a:tblPr/>
              <a:tblGrid>
                <a:gridCol w="3816556"/>
                <a:gridCol w="786915"/>
                <a:gridCol w="893908"/>
                <a:gridCol w="911465"/>
                <a:gridCol w="876351"/>
                <a:gridCol w="893908"/>
                <a:gridCol w="893908"/>
              </a:tblGrid>
              <a:tr h="1205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PROGRAMAS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PRODUCTOS</a:t>
                      </a:r>
                      <a:endParaRPr kumimoji="0" lang="es-S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US$ (Miles)</a:t>
                      </a:r>
                      <a:endParaRPr kumimoji="0" lang="es-SV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S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202955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META</a:t>
                      </a:r>
                      <a:endParaRPr kumimoji="0" lang="es-SV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PRODUCTOS </a:t>
                      </a:r>
                      <a:r>
                        <a:rPr kumimoji="0" lang="es-SV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META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+mn-cs"/>
                        </a:rPr>
                        <a:t>EJECUCIÓN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405342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es-SV" sz="1600" b="0" i="0" u="none" strike="noStrike" spc="-11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 de la oferta y demanda de formación </a:t>
                      </a:r>
                      <a:r>
                        <a:rPr lang="es-SV" sz="1600" b="0" i="0" u="none" strike="noStrike" spc="-11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continua..</a:t>
                      </a:r>
                      <a:endParaRPr lang="es-SV" sz="1600" b="0" i="0" u="none" strike="noStrike" spc="-11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proceso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264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es-SV" sz="1600" b="0" i="0" u="none" strike="noStrike" spc="-11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Estadísticas </a:t>
                      </a:r>
                      <a:r>
                        <a:rPr lang="es-SV" sz="1600" b="0" i="0" u="none" strike="noStrike" spc="-11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Institucionales.</a:t>
                      </a:r>
                      <a:endParaRPr lang="es-SV" sz="1600" b="0" i="0" u="none" strike="noStrike" spc="-11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proceso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6180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es-SV" sz="1600" b="0" i="0" u="none" strike="noStrike" spc="-11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técnico a la gestión institucional, mediante la investigación de oportunidades de empleo vinculadas a la formación </a:t>
                      </a:r>
                      <a:r>
                        <a:rPr lang="es-SV" sz="1600" b="0" i="0" u="none" strike="noStrike" spc="-11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profesional.</a:t>
                      </a:r>
                      <a:endParaRPr lang="es-SV" sz="1600" b="0" i="0" u="none" strike="noStrike" spc="-11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125%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186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es-SV" sz="1600" b="0" i="0" u="none" strike="noStrike" spc="-11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proyectos interinstitucionales relacionados con el empleo y la formación </a:t>
                      </a:r>
                      <a:r>
                        <a:rPr lang="es-SV" sz="1600" b="0" i="0" u="none" strike="noStrike" spc="-11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profesional.</a:t>
                      </a:r>
                      <a:endParaRPr lang="es-SV" sz="1600" b="0" i="0" u="none" strike="noStrike" spc="-11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125%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1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es-SV" sz="1600" b="0" i="0" u="none" strike="noStrike" spc="-11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Actualización e implementación de la clasificación de ocupaciones para la Formación </a:t>
                      </a:r>
                      <a:r>
                        <a:rPr lang="es-SV" sz="1600" b="0" i="0" u="none" strike="noStrike" spc="-11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Profesional.</a:t>
                      </a:r>
                      <a:endParaRPr lang="es-SV" sz="1600" b="0" i="0" u="none" strike="noStrike" spc="-11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166.7%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1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es-SV" sz="1600" b="0" i="0" u="none" strike="noStrike" spc="-11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de Prospectiva de la Formación </a:t>
                      </a:r>
                      <a:r>
                        <a:rPr lang="es-SV" sz="1600" b="0" i="0" u="none" strike="noStrike" spc="-11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Profesional.</a:t>
                      </a:r>
                      <a:endParaRPr lang="es-SV" sz="1600" b="0" i="0" u="none" strike="noStrike" spc="-11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168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es-SV" sz="1600" b="0" i="0" u="none" strike="noStrike" spc="-11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Diagnósticos rápidos a empresas para la identificación de necesidades de capacitación (Scanner empresarial</a:t>
                      </a:r>
                      <a:r>
                        <a:rPr lang="es-SV" sz="1600" b="0" i="0" u="none" strike="noStrike" spc="-11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).</a:t>
                      </a:r>
                      <a:endParaRPr lang="es-SV" sz="1600" b="0" i="0" u="none" strike="noStrike" spc="-11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64.8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264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es-SV" sz="1600" b="0" i="0" u="none" strike="noStrike" spc="-11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de seguimiento de la Formación </a:t>
                      </a:r>
                      <a:r>
                        <a:rPr lang="es-SV" sz="1600" b="0" i="0" u="none" strike="noStrike" spc="-11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Profesional.</a:t>
                      </a:r>
                      <a:endParaRPr lang="es-SV" sz="1600" b="0" i="0" u="none" strike="noStrike" spc="-11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500%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59.4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186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es-SV" sz="1600" b="0" i="0" u="none" strike="noStrike" spc="-11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de evaluación de impacto de la formación </a:t>
                      </a:r>
                      <a:r>
                        <a:rPr lang="es-SV" sz="1600" b="0" i="0" u="none" strike="noStrike" spc="-11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profesional.</a:t>
                      </a:r>
                      <a:endParaRPr lang="es-SV" sz="1600" b="0" i="0" u="none" strike="noStrike" spc="-11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33.3%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103.9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417">
                <a:tc>
                  <a:txBody>
                    <a:bodyPr/>
                    <a:lstStyle/>
                    <a:p>
                      <a:pPr algn="just" fontAlgn="ctr">
                        <a:lnSpc>
                          <a:spcPct val="80000"/>
                        </a:lnSpc>
                      </a:pPr>
                      <a:r>
                        <a:rPr lang="es-SV" sz="1600" b="0" i="0" u="none" strike="noStrike" spc="-11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Diagnósticos en el marco del Programa de Apoyo Temporal al Ingreso (PATI</a:t>
                      </a:r>
                      <a:r>
                        <a:rPr lang="es-SV" sz="1600" b="0" i="0" u="none" strike="noStrike" spc="-11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).</a:t>
                      </a:r>
                      <a:endParaRPr lang="es-SV" sz="1600" b="0" i="0" u="none" strike="noStrike" spc="-11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84.2%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</a:t>
                      </a:r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</a:p>
                  </a:txBody>
                  <a:tcPr marL="9525" marR="9525" marT="9525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78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76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97.4%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460.4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224.9</a:t>
                      </a:r>
                      <a:endParaRPr lang="es-SV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sp>
        <p:nvSpPr>
          <p:cNvPr id="7" name="Flecha derecha 6">
            <a:hlinkClick r:id="rId3" action="ppaction://hlinksldjump"/>
          </p:cNvPr>
          <p:cNvSpPr/>
          <p:nvPr/>
        </p:nvSpPr>
        <p:spPr>
          <a:xfrm rot="10800000">
            <a:off x="8532440" y="6498456"/>
            <a:ext cx="360040" cy="21602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0629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MX" sz="2800" dirty="0" smtClean="0"/>
              <a:t>2014 – MONTOS CONTRATADOS POR TRIMESTRE PROGRAMAS DE FORMACIÓN PROFESIONAL </a:t>
            </a:r>
            <a:br>
              <a:rPr lang="es-MX" sz="2800" dirty="0" smtClean="0"/>
            </a:br>
            <a:r>
              <a:rPr lang="es-MX" sz="2800" dirty="0" smtClean="0"/>
              <a:t>(miles US$)</a:t>
            </a:r>
            <a:endParaRPr lang="es-SV" sz="2800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506039"/>
              </p:ext>
            </p:extLst>
          </p:nvPr>
        </p:nvGraphicFramePr>
        <p:xfrm>
          <a:off x="179512" y="1393247"/>
          <a:ext cx="8712970" cy="484406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23525"/>
                <a:gridCol w="756595"/>
                <a:gridCol w="1080120"/>
                <a:gridCol w="936104"/>
                <a:gridCol w="374442"/>
                <a:gridCol w="921702"/>
                <a:gridCol w="388844"/>
                <a:gridCol w="907300"/>
                <a:gridCol w="403246"/>
                <a:gridCol w="964906"/>
                <a:gridCol w="345640"/>
                <a:gridCol w="950504"/>
                <a:gridCol w="360042"/>
              </a:tblGrid>
              <a:tr h="434613">
                <a:tc gridSpan="2">
                  <a:txBody>
                    <a:bodyPr/>
                    <a:lstStyle/>
                    <a:p>
                      <a:pPr algn="l" fontAlgn="b"/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b="1" u="none" strike="noStrike" dirty="0">
                          <a:effectLst/>
                        </a:rPr>
                        <a:t>PERÍODO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2014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</a:tr>
              <a:tr h="43461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1400" b="1" u="none" strike="noStrike" dirty="0">
                          <a:effectLst/>
                        </a:rPr>
                        <a:t>FORMA DE </a:t>
                      </a:r>
                      <a:r>
                        <a:rPr lang="es-SV" sz="1400" b="1" u="none" strike="noStrike" dirty="0" smtClean="0">
                          <a:effectLst/>
                        </a:rPr>
                        <a:t>CONTRAT.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T I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%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T II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%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T III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%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T IV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%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u="none" strike="noStrike" dirty="0">
                          <a:effectLst/>
                        </a:rPr>
                        <a:t>TOTALES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1349">
                <a:tc rowSpan="5"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>
                          <a:effectLst/>
                        </a:rPr>
                        <a:t>FORMACIÓN CONTINUA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LICITACIÓN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1,145.20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40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6,765.50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86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0.00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1,481.84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64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9,392.54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67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</a:tr>
              <a:tr h="36134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MERCADO BURSÁTIL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0.00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0.00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0.00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0.00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0.00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</a:tr>
              <a:tr h="36134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CONTRATACIÓN DIRECTA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565.30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20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0.00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0.00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0.00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565.30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4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</a:tr>
              <a:tr h="36134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LIBRE GESTIÓN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1,165.00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41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1,133.80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14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1,007.30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850.71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36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4,156.81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29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</a:tr>
              <a:tr h="36134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SUBTOTAL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2,875.50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100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7,899.30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100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1,007.30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100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2,332.55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14,114.65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1349">
                <a:tc rowSpan="5"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>
                          <a:effectLst/>
                        </a:rPr>
                        <a:t>FORMACIÓN INICIAL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LICITACIÓN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4,881.10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73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0.00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4,354.60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75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0.00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9,235.70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70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</a:tr>
              <a:tr h="36134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MERCADO BURSÁTIL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530.40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8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303.60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73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1,323.10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23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138.88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57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2,295.98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18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</a:tr>
              <a:tr h="36134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CONTRATACIÓN DIRECTA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1,171.50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18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0.00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0.00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0.00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1,171.50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9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</a:tr>
              <a:tr h="36134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SV" sz="1400" u="none" strike="noStrike" dirty="0">
                          <a:effectLst/>
                        </a:rPr>
                        <a:t>LIBRE GESTIÓN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87.10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110.80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27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96.10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2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103.38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43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397.38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893" marR="7893" marT="7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3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/>
                </a:tc>
              </a:tr>
              <a:tr h="36134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SV" sz="1400" u="none" strike="noStrike" dirty="0">
                          <a:effectLst/>
                        </a:rPr>
                        <a:t>SUBTOTAL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6,670.10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414.40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5,773.80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100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242.26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13,100.56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100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134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1400" u="none" strike="noStrike" dirty="0">
                          <a:effectLst/>
                        </a:rPr>
                        <a:t>TOTAL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9,545.60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8,313.70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effectLst/>
                        </a:rPr>
                        <a:t>6,781.10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effectLst/>
                        </a:rPr>
                        <a:t>2,574.81</a:t>
                      </a:r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27,215.21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93" marR="7893" marT="789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5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78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EJECUCIÓN 2014</a:t>
            </a: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(Comparación con 2013)</a:t>
            </a:r>
            <a:endParaRPr lang="es-SV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583292"/>
              </p:ext>
            </p:extLst>
          </p:nvPr>
        </p:nvGraphicFramePr>
        <p:xfrm>
          <a:off x="107504" y="836712"/>
          <a:ext cx="8856982" cy="5256541"/>
        </p:xfrm>
        <a:graphic>
          <a:graphicData uri="http://schemas.openxmlformats.org/drawingml/2006/table">
            <a:tbl>
              <a:tblPr/>
              <a:tblGrid>
                <a:gridCol w="3384376"/>
                <a:gridCol w="912101"/>
                <a:gridCol w="912101"/>
                <a:gridCol w="912101"/>
                <a:gridCol w="912101"/>
                <a:gridCol w="912101"/>
                <a:gridCol w="912101"/>
              </a:tblGrid>
              <a:tr h="57606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GRUPOS BENEFICIARIOS / PROGRAMAS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PERSONAS CAPACITADAS </a:t>
                      </a: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(Miles)</a:t>
                      </a:r>
                      <a:endParaRPr kumimoji="0" lang="es-SV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INVERSIÓN US$ (Millones)</a:t>
                      </a:r>
                      <a:endParaRPr kumimoji="0" lang="es-SV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504056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2013</a:t>
                      </a:r>
                      <a:endParaRPr kumimoji="0" lang="es-SV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2014</a:t>
                      </a:r>
                      <a:endParaRPr kumimoji="0" lang="es-SV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% </a:t>
                      </a:r>
                      <a:endParaRPr kumimoji="0" lang="es-SV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2013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2014</a:t>
                      </a:r>
                      <a:endParaRPr kumimoji="0" lang="es-SV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% </a:t>
                      </a:r>
                      <a:endParaRPr kumimoji="0" lang="es-SV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90488" marR="0" lvl="0" indent="0" algn="just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Trabajadores de las Empresas </a:t>
                      </a:r>
                    </a:p>
                    <a:p>
                      <a:pPr marL="90488" marR="0" lvl="0" indent="0" algn="just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(Formación Continua)</a:t>
                      </a:r>
                      <a:endParaRPr kumimoji="0" lang="es-SV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166.8</a:t>
                      </a:r>
                      <a:endParaRPr kumimoji="0" lang="es-SV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157.6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94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9.9</a:t>
                      </a:r>
                      <a:endParaRPr kumimoji="0" lang="es-SV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10.9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90488" marR="0" lvl="0" indent="0" algn="just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Jóvenes, mujeres, población en condiciones de vulnerabilidad (Formación Inicial)</a:t>
                      </a:r>
                      <a:endParaRPr kumimoji="0" lang="es-SV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114.0</a:t>
                      </a:r>
                      <a:endParaRPr kumimoji="0" lang="es-SV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114.5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13.3</a:t>
                      </a:r>
                      <a:endParaRPr kumimoji="0" lang="es-SV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12.8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2215">
                <a:tc>
                  <a:txBody>
                    <a:bodyPr/>
                    <a:lstStyle/>
                    <a:p>
                      <a:pPr marL="0" marR="0" lvl="0" indent="90488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TOTAL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280.8</a:t>
                      </a:r>
                      <a:endParaRPr kumimoji="0" lang="es-SV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272.1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97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23.2</a:t>
                      </a:r>
                      <a:endParaRPr kumimoji="0" lang="es-SV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23.7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722215">
                <a:tc>
                  <a:txBody>
                    <a:bodyPr/>
                    <a:lstStyle/>
                    <a:p>
                      <a:pPr marL="90488" marR="0" lvl="0" indent="0" algn="just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Programa de Apoyo Temporal al Ingreso (PATI)</a:t>
                      </a:r>
                      <a:endParaRPr kumimoji="0" lang="es-SV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18.6</a:t>
                      </a:r>
                      <a:endParaRPr kumimoji="0" lang="es-SV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3.2 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2215">
                <a:tc>
                  <a:txBody>
                    <a:bodyPr/>
                    <a:lstStyle/>
                    <a:p>
                      <a:pPr marL="0" marR="0" lvl="0" indent="90488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Arial" charset="0"/>
                        </a:rPr>
                        <a:t>GRAN TOTAL</a:t>
                      </a:r>
                      <a:endParaRPr kumimoji="0" lang="es-SV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299.4</a:t>
                      </a:r>
                      <a:endParaRPr kumimoji="0" lang="es-SV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281.7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26.4</a:t>
                      </a:r>
                      <a:endParaRPr kumimoji="0" lang="es-SV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25.1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7788" marR="7788" marT="778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988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Comparación Personas Capacitadas </a:t>
            </a:r>
            <a:b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</a:b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2011- </a:t>
            </a: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2014 (</a:t>
            </a:r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miles</a:t>
            </a:r>
            <a:r>
              <a:rPr lang="es-MX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)</a:t>
            </a:r>
            <a:endParaRPr lang="es-SV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graphicFrame>
        <p:nvGraphicFramePr>
          <p:cNvPr id="3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495316"/>
              </p:ext>
            </p:extLst>
          </p:nvPr>
        </p:nvGraphicFramePr>
        <p:xfrm>
          <a:off x="147427" y="1092483"/>
          <a:ext cx="896448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8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4360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s-SV" altLang="es-SV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Ejecución Presupuestaria en Formación Profesional </a:t>
            </a:r>
            <a:r>
              <a:rPr lang="es-SV" alt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2011 - 2014 </a:t>
            </a:r>
            <a:r>
              <a:rPr lang="es-SV" altLang="es-SV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(US</a:t>
            </a:r>
            <a:r>
              <a:rPr lang="es-SV" altLang="es-SV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$ miles</a:t>
            </a:r>
            <a:r>
              <a:rPr lang="es-SV" altLang="es-SV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/>
              </a:rPr>
              <a:t>)</a:t>
            </a:r>
            <a:endParaRPr lang="es-SV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/>
            </a:endParaRPr>
          </a:p>
        </p:txBody>
      </p:sp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7775"/>
            <a:ext cx="9144000" cy="537386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778435"/>
              </p:ext>
            </p:extLst>
          </p:nvPr>
        </p:nvGraphicFramePr>
        <p:xfrm>
          <a:off x="0" y="908720"/>
          <a:ext cx="91440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425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7300"/>
            <a:ext cx="91440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4"/>
          <p:cNvSpPr>
            <a:spLocks noGrp="1"/>
          </p:cNvSpPr>
          <p:nvPr>
            <p:ph type="title"/>
          </p:nvPr>
        </p:nvSpPr>
        <p:spPr>
          <a:xfrm>
            <a:off x="487363" y="21608"/>
            <a:ext cx="8229600" cy="7635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SV" altLang="es-MX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 charset="0"/>
              </a:rPr>
              <a:t>Egresos </a:t>
            </a:r>
            <a:r>
              <a:rPr lang="es-SV" altLang="es-MX" sz="27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 charset="0"/>
              </a:rPr>
              <a:t>vrs</a:t>
            </a:r>
            <a:r>
              <a:rPr lang="es-SV" altLang="es-MX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 charset="0"/>
              </a:rPr>
              <a:t>. Ingresos </a:t>
            </a:r>
            <a:r>
              <a:rPr lang="es-SV" altLang="es-MX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 charset="0"/>
              </a:rPr>
              <a:t/>
            </a:r>
            <a:br>
              <a:rPr lang="es-SV" altLang="es-MX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 charset="0"/>
              </a:rPr>
            </a:br>
            <a:r>
              <a:rPr lang="es-SV" altLang="es-MX" sz="2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Condensed" charset="0"/>
              </a:rPr>
              <a:t>2005 - 2014 (US$ millones)</a:t>
            </a:r>
            <a:endParaRPr lang="en-US" altLang="es-SV" sz="27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Condensed" charset="0"/>
              <a:ea typeface="Futura Condensed" charset="0"/>
              <a:cs typeface="Futura Condensed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522365"/>
              </p:ext>
            </p:extLst>
          </p:nvPr>
        </p:nvGraphicFramePr>
        <p:xfrm>
          <a:off x="251520" y="764704"/>
          <a:ext cx="8784976" cy="5495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Conector recto 2"/>
          <p:cNvCxnSpPr/>
          <p:nvPr/>
        </p:nvCxnSpPr>
        <p:spPr>
          <a:xfrm flipV="1">
            <a:off x="6372200" y="785196"/>
            <a:ext cx="0" cy="4444004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99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Institucional Insafo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 Informe Ciclo Fondos_Inversiones e Ingresos" id="{2943D1E2-4452-4F09-98E2-AF22373A1FF6}" vid="{C031C310-FE52-4590-9576-5C5A2D3BD0B4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21807</TotalTime>
  <Words>5524</Words>
  <Application>Microsoft Office PowerPoint</Application>
  <PresentationFormat>Presentación en pantalla (4:3)</PresentationFormat>
  <Paragraphs>1851</Paragraphs>
  <Slides>67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67</vt:i4>
      </vt:variant>
    </vt:vector>
  </HeadingPairs>
  <TitlesOfParts>
    <vt:vector size="76" baseType="lpstr">
      <vt:lpstr>Arial</vt:lpstr>
      <vt:lpstr>Calibri</vt:lpstr>
      <vt:lpstr>Futura Condensed</vt:lpstr>
      <vt:lpstr>Times New Roman</vt:lpstr>
      <vt:lpstr>Wingdings</vt:lpstr>
      <vt:lpstr>Tema de Office</vt:lpstr>
      <vt:lpstr>Office Theme</vt:lpstr>
      <vt:lpstr>1_Office Theme</vt:lpstr>
      <vt:lpstr>Tema Institucional Insaforp</vt:lpstr>
      <vt:lpstr>Presentación de PowerPoint</vt:lpstr>
      <vt:lpstr>Informe de Ejecución / Liquidación Presupuestaria  2014</vt:lpstr>
      <vt:lpstr>LOGROS POA 2014 - AVANCES PLAN ESTRATÉGICO 2011 - 2014</vt:lpstr>
      <vt:lpstr>LOGROS POA 2014 - AVANCES PLAN ESTRATÉGICO 2011 - 2014</vt:lpstr>
      <vt:lpstr>LOGROS POA 2014 - AVANCES PLAN ESTRATÉGICO 2011 - 2014</vt:lpstr>
      <vt:lpstr>LOGROS POA 2014 - AVANCES PLAN ESTRATÉGICO 2011 - 2014</vt:lpstr>
      <vt:lpstr>Comparación Personas Capacitadas  2011- 2014 (miles)</vt:lpstr>
      <vt:lpstr>Ejecución Presupuestaria en Formación Profesional 2011 - 2014 (US$ miles)</vt:lpstr>
      <vt:lpstr>Egresos vrs. Ingresos  2005 - 2014 (US$ millones)</vt:lpstr>
      <vt:lpstr>EJECUCIÓN 2014 </vt:lpstr>
      <vt:lpstr>Presentación de PowerPoint</vt:lpstr>
      <vt:lpstr>Presentación de PowerPoint</vt:lpstr>
      <vt:lpstr>Presentación de PowerPoint</vt:lpstr>
      <vt:lpstr>GERENCIA DE FORMACIÓN CONTINUA Programación trimestral vrs. Ejecución 2014</vt:lpstr>
      <vt:lpstr>Presentación de PowerPoint</vt:lpstr>
      <vt:lpstr>Presentación de PowerPoint</vt:lpstr>
      <vt:lpstr>Presentación de PowerPoint</vt:lpstr>
      <vt:lpstr>GERENCIA DE FORMACIÓN INICIAL LOGROS 2014 </vt:lpstr>
      <vt:lpstr>GERENCIA DE FORMACIÓN INICIAL Programación trimestral vrs. Ejecución 2014</vt:lpstr>
      <vt:lpstr>Presentación de PowerPoint</vt:lpstr>
      <vt:lpstr>Presentación de PowerPoint</vt:lpstr>
      <vt:lpstr>Presentación de PowerPoint</vt:lpstr>
      <vt:lpstr>Presentación de PowerPoint</vt:lpstr>
      <vt:lpstr>CENTRO DE FORMACIÓN PROFESIONAL  DE SAN BARTOLO Programación trimestral vrs. Ejecución 2014</vt:lpstr>
      <vt:lpstr>EJECUCIÓN 2014 CENTRO DE FORMACIÓN PROFESIONAL DE SAN BARTOLO </vt:lpstr>
      <vt:lpstr>Presentación de PowerPoint</vt:lpstr>
      <vt:lpstr>Presentación de PowerPoint</vt:lpstr>
      <vt:lpstr>LOGROS  UNIDAD DE MONITOREO Y EVALUACIÓN DE F.P.</vt:lpstr>
      <vt:lpstr>UNIDAD DE MONITOREO Y EVALUACIÓN Programación trimestral vrs. Ejecución 2014</vt:lpstr>
      <vt:lpstr>UNIDAD DE MONITOREO Y EVALUACIÓN Programación trimestral vrs. Ejecución 2014</vt:lpstr>
      <vt:lpstr>UNIDAD DE MONITOREO Y EVALUACIÓN Programación trimestral vrs. Ejecución 2014</vt:lpstr>
      <vt:lpstr>Presentación de PowerPoint</vt:lpstr>
      <vt:lpstr>Presentación de PowerPoint</vt:lpstr>
      <vt:lpstr>LOGROS  GERENCIA TÉCNICA</vt:lpstr>
      <vt:lpstr>GERENCIA TÉCNICA Programación trimestral vrs. Ejecución 2014</vt:lpstr>
      <vt:lpstr>GERENCIA TÉCNICA Programación trimestral vrs. Ejecución 2014</vt:lpstr>
      <vt:lpstr>GERENCIA TÉCNICA Programación trimestral vrs. Ejecución 2014</vt:lpstr>
      <vt:lpstr>Presentación de PowerPoint</vt:lpstr>
      <vt:lpstr>Presentación de PowerPoint</vt:lpstr>
      <vt:lpstr>Presentación de PowerPoint</vt:lpstr>
      <vt:lpstr>GERENCIA DE INVESTIGACIONES Y ESTUDIOS DE LA FORMACIÓN PROFESIONAL Programación trimestral vrs. Ejecución 2014</vt:lpstr>
      <vt:lpstr>GERENCIA DE INVESTIGACIONES Y ESTUDIOS DE LA FORMACIÓN PROFESIONAL Programación trimestral vrs. Ejecución 2014</vt:lpstr>
      <vt:lpstr>Presentación de PowerPoint</vt:lpstr>
      <vt:lpstr>INDICADORES INSTITUCIONALES 2014</vt:lpstr>
      <vt:lpstr>Presentación de PowerPoint</vt:lpstr>
      <vt:lpstr>FORMACIÓN CONTINUA % DE PERSONAS EMPLEADAS CAPACITADAS, % DE  INVERSIÓN Y % DE EMPRESAS BENEFICIADAS (POR DEPARTAMENTO) </vt:lpstr>
      <vt:lpstr>FORMACIÓN CONTINUA % DE PERSONAS EMPLEADAS CAPACITADAS  Y % DE INVERSIÓN (POR ÁREA FORMATIVA)</vt:lpstr>
      <vt:lpstr>FORMACIÓN INICIAL % DE PERSONAS DESEMPLEADAS CAPACITADAS POR DEPARTAMENTO ENERO – DICIEMBRE 2014</vt:lpstr>
      <vt:lpstr>Presentación de PowerPoint</vt:lpstr>
      <vt:lpstr> Liquidación Presupuesto 2014</vt:lpstr>
      <vt:lpstr>Movimiento Superávit al 31 de diciembre de 2015 </vt:lpstr>
      <vt:lpstr>Presentación de PowerPoint</vt:lpstr>
      <vt:lpstr>FORMACIÓN CONTINUA</vt:lpstr>
      <vt:lpstr>Presentación de PowerPoint</vt:lpstr>
      <vt:lpstr>FORMACIÓN INICIAL</vt:lpstr>
      <vt:lpstr>Presentación de PowerPoint</vt:lpstr>
      <vt:lpstr>CENTRO DE  FORMACIÓN PROFESIONAL  DE SAN BARTOLO</vt:lpstr>
      <vt:lpstr>Presentación de PowerPoint</vt:lpstr>
      <vt:lpstr>UNIDAD DE MONITOREO Y EVALUACIÓN  DE LA FORMACIÓN PROFESIONAL</vt:lpstr>
      <vt:lpstr>Presentación de PowerPoint</vt:lpstr>
      <vt:lpstr>GERENCIA TÉCNICA</vt:lpstr>
      <vt:lpstr>EJECUCIÓN 2014 GERENCIA TÉCNICA</vt:lpstr>
      <vt:lpstr>GERENCIA DE  INVESTIGACIÓN Y ESTUDIOS  DE LA FORMACIÓN PROFESIONAL</vt:lpstr>
      <vt:lpstr>EJECUCIÓN 2014 GERENCIA DE INVESTIGACIÓN Y ESTUDIOS DE LA FORMACIÓN PROFESIONAL</vt:lpstr>
      <vt:lpstr>EJECUCIÓN 2014  GERENCIA DE INVESTIGACIÓN Y ESTUDIOS</vt:lpstr>
      <vt:lpstr>2014 – MONTOS CONTRATADOS POR TRIMESTRE PROGRAMAS DE FORMACIÓN PROFESIONAL  (miles US$)</vt:lpstr>
      <vt:lpstr>EJECUCIÓN 2014 (Comparación con 2013)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Mario Martinez</dc:creator>
  <cp:lastModifiedBy>gl_morena</cp:lastModifiedBy>
  <cp:revision>1211</cp:revision>
  <cp:lastPrinted>2015-02-11T20:39:50Z</cp:lastPrinted>
  <dcterms:created xsi:type="dcterms:W3CDTF">2014-05-07T17:24:38Z</dcterms:created>
  <dcterms:modified xsi:type="dcterms:W3CDTF">2015-04-24T17:53:16Z</dcterms:modified>
</cp:coreProperties>
</file>