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32"/>
  </p:notesMasterIdLst>
  <p:handoutMasterIdLst>
    <p:handoutMasterId r:id="rId33"/>
  </p:handoutMasterIdLst>
  <p:sldIdLst>
    <p:sldId id="456" r:id="rId4"/>
    <p:sldId id="443" r:id="rId5"/>
    <p:sldId id="454" r:id="rId6"/>
    <p:sldId id="429" r:id="rId7"/>
    <p:sldId id="414" r:id="rId8"/>
    <p:sldId id="415" r:id="rId9"/>
    <p:sldId id="416" r:id="rId10"/>
    <p:sldId id="421" r:id="rId11"/>
    <p:sldId id="418" r:id="rId12"/>
    <p:sldId id="419" r:id="rId13"/>
    <p:sldId id="423" r:id="rId14"/>
    <p:sldId id="401" r:id="rId15"/>
    <p:sldId id="430" r:id="rId16"/>
    <p:sldId id="452" r:id="rId17"/>
    <p:sldId id="455" r:id="rId18"/>
    <p:sldId id="433" r:id="rId19"/>
    <p:sldId id="434" r:id="rId20"/>
    <p:sldId id="435" r:id="rId21"/>
    <p:sldId id="436" r:id="rId22"/>
    <p:sldId id="437" r:id="rId23"/>
    <p:sldId id="438" r:id="rId24"/>
    <p:sldId id="439" r:id="rId25"/>
    <p:sldId id="440" r:id="rId26"/>
    <p:sldId id="441" r:id="rId27"/>
    <p:sldId id="442" r:id="rId28"/>
    <p:sldId id="447" r:id="rId29"/>
    <p:sldId id="444" r:id="rId30"/>
    <p:sldId id="453" r:id="rId31"/>
  </p:sldIdLst>
  <p:sldSz cx="9144000" cy="6858000" type="screen4x3"/>
  <p:notesSz cx="7010400" cy="9296400"/>
  <p:defaultTextStyle>
    <a:defPPr>
      <a:defRPr lang="es-SV"/>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878" autoAdjust="0"/>
    <p:restoredTop sz="94728" autoAdjust="0"/>
  </p:normalViewPr>
  <p:slideViewPr>
    <p:cSldViewPr>
      <p:cViewPr>
        <p:scale>
          <a:sx n="70" d="100"/>
          <a:sy n="70" d="100"/>
        </p:scale>
        <p:origin x="-120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s-ES"/>
          </a:p>
        </p:txBody>
      </p:sp>
      <p:sp>
        <p:nvSpPr>
          <p:cNvPr id="33795" name="Rectangle 3"/>
          <p:cNvSpPr>
            <a:spLocks noGrp="1" noChangeArrowheads="1"/>
          </p:cNvSpPr>
          <p:nvPr>
            <p:ph type="dt" sz="quarter" idx="1"/>
          </p:nvPr>
        </p:nvSpPr>
        <p:spPr bwMode="auto">
          <a:xfrm>
            <a:off x="3970339"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fld id="{1CEA480A-FABC-400F-A4F3-C3F20ABDAD31}" type="datetimeFigureOut">
              <a:rPr lang="es-ES"/>
              <a:pPr>
                <a:defRPr/>
              </a:pPr>
              <a:t>26/02/2015</a:t>
            </a:fld>
            <a:endParaRPr lang="es-ES"/>
          </a:p>
        </p:txBody>
      </p:sp>
      <p:sp>
        <p:nvSpPr>
          <p:cNvPr id="33796" name="Rectangle 4"/>
          <p:cNvSpPr>
            <a:spLocks noGrp="1" noChangeArrowheads="1"/>
          </p:cNvSpPr>
          <p:nvPr>
            <p:ph type="ftr" sz="quarter" idx="2"/>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s-ES"/>
          </a:p>
        </p:txBody>
      </p:sp>
      <p:sp>
        <p:nvSpPr>
          <p:cNvPr id="33797" name="Rectangle 5"/>
          <p:cNvSpPr>
            <a:spLocks noGrp="1" noChangeArrowheads="1"/>
          </p:cNvSpPr>
          <p:nvPr>
            <p:ph type="sldNum" sz="quarter" idx="3"/>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41ABE04C-878D-4430-8135-6BD7405FBD35}" type="slidenum">
              <a:rPr lang="es-ES"/>
              <a:pPr>
                <a:defRPr/>
              </a:pPr>
              <a:t>‹Nº›</a:t>
            </a:fld>
            <a:endParaRPr lang="es-ES"/>
          </a:p>
        </p:txBody>
      </p:sp>
    </p:spTree>
    <p:extLst>
      <p:ext uri="{BB962C8B-B14F-4D97-AF65-F5344CB8AC3E}">
        <p14:creationId xmlns:p14="http://schemas.microsoft.com/office/powerpoint/2010/main" val="1284265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pPr>
              <a:defRPr/>
            </a:pPr>
            <a:endParaRPr lang="es-SV"/>
          </a:p>
        </p:txBody>
      </p:sp>
      <p:sp>
        <p:nvSpPr>
          <p:cNvPr id="3" name="2 Marcador de fecha"/>
          <p:cNvSpPr>
            <a:spLocks noGrp="1"/>
          </p:cNvSpPr>
          <p:nvPr>
            <p:ph type="dt" idx="1"/>
          </p:nvPr>
        </p:nvSpPr>
        <p:spPr>
          <a:xfrm>
            <a:off x="3970339" y="1"/>
            <a:ext cx="3038475" cy="465138"/>
          </a:xfrm>
          <a:prstGeom prst="rect">
            <a:avLst/>
          </a:prstGeom>
        </p:spPr>
        <p:txBody>
          <a:bodyPr vert="horz" lIns="91440" tIns="45720" rIns="91440" bIns="45720" rtlCol="0"/>
          <a:lstStyle>
            <a:lvl1pPr algn="r">
              <a:defRPr sz="1200"/>
            </a:lvl1pPr>
          </a:lstStyle>
          <a:p>
            <a:pPr>
              <a:defRPr/>
            </a:pPr>
            <a:fld id="{641B6184-8FBF-45EE-9CBB-5E7F9740D364}" type="datetimeFigureOut">
              <a:rPr lang="es-SV"/>
              <a:pPr>
                <a:defRPr/>
              </a:pPr>
              <a:t>26/02/2015</a:t>
            </a:fld>
            <a:endParaRPr lang="es-SV"/>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s-SV" noProof="0" smtClean="0"/>
          </a:p>
        </p:txBody>
      </p:sp>
      <p:sp>
        <p:nvSpPr>
          <p:cNvPr id="5" name="4 Marcador de notas"/>
          <p:cNvSpPr>
            <a:spLocks noGrp="1"/>
          </p:cNvSpPr>
          <p:nvPr>
            <p:ph type="body" sz="quarter" idx="3"/>
          </p:nvPr>
        </p:nvSpPr>
        <p:spPr>
          <a:xfrm>
            <a:off x="701676" y="4416426"/>
            <a:ext cx="5607050" cy="4183063"/>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SV" noProof="0" smtClean="0"/>
          </a:p>
        </p:txBody>
      </p:sp>
      <p:sp>
        <p:nvSpPr>
          <p:cNvPr id="6" name="5 Marcador de pie de página"/>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pPr>
              <a:defRPr/>
            </a:pPr>
            <a:endParaRPr lang="es-SV"/>
          </a:p>
        </p:txBody>
      </p:sp>
      <p:sp>
        <p:nvSpPr>
          <p:cNvPr id="7" name="6 Marcador de número de diapositiva"/>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pPr>
              <a:defRPr/>
            </a:pPr>
            <a:fld id="{427BA37F-F1C0-4E9A-9847-1DC0DD45F8CC}" type="slidenum">
              <a:rPr lang="es-SV"/>
              <a:pPr>
                <a:defRPr/>
              </a:pPr>
              <a:t>‹Nº›</a:t>
            </a:fld>
            <a:endParaRPr lang="es-SV"/>
          </a:p>
        </p:txBody>
      </p:sp>
    </p:spTree>
    <p:extLst>
      <p:ext uri="{BB962C8B-B14F-4D97-AF65-F5344CB8AC3E}">
        <p14:creationId xmlns:p14="http://schemas.microsoft.com/office/powerpoint/2010/main" val="2727667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t>Unidad Financiera</a:t>
            </a:r>
          </a:p>
        </p:txBody>
      </p:sp>
      <p:sp>
        <p:nvSpPr>
          <p:cNvPr id="5" name="Rectangle 6"/>
          <p:cNvSpPr>
            <a:spLocks noGrp="1" noChangeArrowheads="1"/>
          </p:cNvSpPr>
          <p:nvPr>
            <p:ph type="ftr" sz="quarter" idx="4"/>
          </p:nvPr>
        </p:nvSpPr>
        <p:spPr>
          <a:ln/>
        </p:spPr>
        <p:txBody>
          <a:bodyPr/>
          <a:lstStyle/>
          <a:p>
            <a:endParaRPr lang="es-ES"/>
          </a:p>
        </p:txBody>
      </p:sp>
      <p:sp>
        <p:nvSpPr>
          <p:cNvPr id="6" name="Rectangle 7"/>
          <p:cNvSpPr>
            <a:spLocks noGrp="1" noChangeArrowheads="1"/>
          </p:cNvSpPr>
          <p:nvPr>
            <p:ph type="sldNum" sz="quarter" idx="5"/>
          </p:nvPr>
        </p:nvSpPr>
        <p:spPr>
          <a:ln/>
        </p:spPr>
        <p:txBody>
          <a:bodyPr/>
          <a:lstStyle/>
          <a:p>
            <a:fld id="{00BCADD7-1E53-4AD8-B079-4E24DF514315}" type="slidenum">
              <a:rPr lang="es-ES"/>
              <a:pPr/>
              <a:t>28</a:t>
            </a:fld>
            <a:endParaRPr lang="es-E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s-S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92922B76-1ACA-42C4-82EA-1631BD3AC7A5}"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35D653CF-60A1-4D5D-BDDD-BF481E3B4547}" type="slidenum">
              <a:rPr lang="es-SV"/>
              <a:pPr>
                <a:defRPr/>
              </a:pPr>
              <a:t>‹Nº›</a:t>
            </a:fld>
            <a:endParaRPr lang="es-SV"/>
          </a:p>
        </p:txBody>
      </p:sp>
    </p:spTree>
    <p:extLst>
      <p:ext uri="{BB962C8B-B14F-4D97-AF65-F5344CB8AC3E}">
        <p14:creationId xmlns:p14="http://schemas.microsoft.com/office/powerpoint/2010/main" val="184382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4A355A41-2809-425C-8A42-2902EFA410B8}"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114B8A3C-7DFA-466B-ADA9-BB521648A2D8}" type="slidenum">
              <a:rPr lang="es-SV"/>
              <a:pPr>
                <a:defRPr/>
              </a:pPr>
              <a:t>‹Nº›</a:t>
            </a:fld>
            <a:endParaRPr lang="es-SV"/>
          </a:p>
        </p:txBody>
      </p:sp>
    </p:spTree>
    <p:extLst>
      <p:ext uri="{BB962C8B-B14F-4D97-AF65-F5344CB8AC3E}">
        <p14:creationId xmlns:p14="http://schemas.microsoft.com/office/powerpoint/2010/main" val="331355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618235A5-B497-426E-BAFF-5A3DD42AD691}"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9A86FF34-AE0F-4762-9C80-8F7077D12273}" type="slidenum">
              <a:rPr lang="es-SV"/>
              <a:pPr>
                <a:defRPr/>
              </a:pPr>
              <a:t>‹Nº›</a:t>
            </a:fld>
            <a:endParaRPr lang="es-SV"/>
          </a:p>
        </p:txBody>
      </p:sp>
    </p:spTree>
    <p:extLst>
      <p:ext uri="{BB962C8B-B14F-4D97-AF65-F5344CB8AC3E}">
        <p14:creationId xmlns:p14="http://schemas.microsoft.com/office/powerpoint/2010/main" val="147099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13FCF42A-58D7-4818-ABC0-8B0DDC7C076C}"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23140900-7100-450D-B944-5A2CD8A4F41C}" type="slidenum">
              <a:rPr lang="es-SV"/>
              <a:pPr>
                <a:defRPr/>
              </a:pPr>
              <a:t>‹Nº›</a:t>
            </a:fld>
            <a:endParaRPr lang="es-SV"/>
          </a:p>
        </p:txBody>
      </p:sp>
    </p:spTree>
    <p:extLst>
      <p:ext uri="{BB962C8B-B14F-4D97-AF65-F5344CB8AC3E}">
        <p14:creationId xmlns:p14="http://schemas.microsoft.com/office/powerpoint/2010/main" val="3300661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F8238F6B-452F-4094-998A-1970CBCD4B32}"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60497BCF-9A32-4952-9ABE-AA000598D171}" type="slidenum">
              <a:rPr lang="es-SV"/>
              <a:pPr>
                <a:defRPr/>
              </a:pPr>
              <a:t>‹Nº›</a:t>
            </a:fld>
            <a:endParaRPr lang="es-SV"/>
          </a:p>
        </p:txBody>
      </p:sp>
    </p:spTree>
    <p:extLst>
      <p:ext uri="{BB962C8B-B14F-4D97-AF65-F5344CB8AC3E}">
        <p14:creationId xmlns:p14="http://schemas.microsoft.com/office/powerpoint/2010/main" val="3611005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B883006-231B-4511-8E74-4972919A7F97}"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79738D77-EB35-407D-8DE6-249F2E96D122}" type="slidenum">
              <a:rPr lang="es-SV"/>
              <a:pPr>
                <a:defRPr/>
              </a:pPr>
              <a:t>‹Nº›</a:t>
            </a:fld>
            <a:endParaRPr lang="es-SV"/>
          </a:p>
        </p:txBody>
      </p:sp>
    </p:spTree>
    <p:extLst>
      <p:ext uri="{BB962C8B-B14F-4D97-AF65-F5344CB8AC3E}">
        <p14:creationId xmlns:p14="http://schemas.microsoft.com/office/powerpoint/2010/main" val="3321065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A5D63F5D-0C01-4149-9253-E826BDCA8523}" type="datetimeFigureOut">
              <a:rPr lang="es-SV"/>
              <a:pPr>
                <a:defRPr/>
              </a:pPr>
              <a:t>26/02/2015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36F61AF-9FAF-4242-9F69-8599364C809E}" type="slidenum">
              <a:rPr lang="es-SV"/>
              <a:pPr>
                <a:defRPr/>
              </a:pPr>
              <a:t>‹Nº›</a:t>
            </a:fld>
            <a:endParaRPr lang="es-SV"/>
          </a:p>
        </p:txBody>
      </p:sp>
    </p:spTree>
    <p:extLst>
      <p:ext uri="{BB962C8B-B14F-4D97-AF65-F5344CB8AC3E}">
        <p14:creationId xmlns:p14="http://schemas.microsoft.com/office/powerpoint/2010/main" val="4079006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56F59A33-0237-462A-AB0B-05620A3C74C6}" type="datetimeFigureOut">
              <a:rPr lang="es-SV"/>
              <a:pPr>
                <a:defRPr/>
              </a:pPr>
              <a:t>26/02/2015</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2D48CB3E-24A0-4432-BDD7-41FCEFE9EA07}" type="slidenum">
              <a:rPr lang="es-SV"/>
              <a:pPr>
                <a:defRPr/>
              </a:pPr>
              <a:t>‹Nº›</a:t>
            </a:fld>
            <a:endParaRPr lang="es-SV"/>
          </a:p>
        </p:txBody>
      </p:sp>
    </p:spTree>
    <p:extLst>
      <p:ext uri="{BB962C8B-B14F-4D97-AF65-F5344CB8AC3E}">
        <p14:creationId xmlns:p14="http://schemas.microsoft.com/office/powerpoint/2010/main" val="3211762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CF95C087-A46B-4B9D-84CE-0DE0559B8E8D}" type="datetimeFigureOut">
              <a:rPr lang="es-SV"/>
              <a:pPr>
                <a:defRPr/>
              </a:pPr>
              <a:t>26/02/2015</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3F032EED-31AC-450A-BA0A-7B30E2141F81}" type="slidenum">
              <a:rPr lang="es-SV"/>
              <a:pPr>
                <a:defRPr/>
              </a:pPr>
              <a:t>‹Nº›</a:t>
            </a:fld>
            <a:endParaRPr lang="es-SV"/>
          </a:p>
        </p:txBody>
      </p:sp>
    </p:spTree>
    <p:extLst>
      <p:ext uri="{BB962C8B-B14F-4D97-AF65-F5344CB8AC3E}">
        <p14:creationId xmlns:p14="http://schemas.microsoft.com/office/powerpoint/2010/main" val="2015364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55A802C-CDAF-4378-B99C-4B5962D2DE9C}" type="datetimeFigureOut">
              <a:rPr lang="es-SV"/>
              <a:pPr>
                <a:defRPr/>
              </a:pPr>
              <a:t>26/02/2015</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78211595-390A-4C2C-AEBE-F13EC71B74CD}" type="slidenum">
              <a:rPr lang="es-SV"/>
              <a:pPr>
                <a:defRPr/>
              </a:pPr>
              <a:t>‹Nº›</a:t>
            </a:fld>
            <a:endParaRPr lang="es-SV"/>
          </a:p>
        </p:txBody>
      </p:sp>
    </p:spTree>
    <p:extLst>
      <p:ext uri="{BB962C8B-B14F-4D97-AF65-F5344CB8AC3E}">
        <p14:creationId xmlns:p14="http://schemas.microsoft.com/office/powerpoint/2010/main" val="4240184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135A8F2-30C6-41ED-9FF7-D3711413D9EA}" type="datetimeFigureOut">
              <a:rPr lang="es-SV"/>
              <a:pPr>
                <a:defRPr/>
              </a:pPr>
              <a:t>26/02/2015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2F78D829-21AD-458F-9DE6-26E10F8A622D}" type="slidenum">
              <a:rPr lang="es-SV"/>
              <a:pPr>
                <a:defRPr/>
              </a:pPr>
              <a:t>‹Nº›</a:t>
            </a:fld>
            <a:endParaRPr lang="es-SV"/>
          </a:p>
        </p:txBody>
      </p:sp>
    </p:spTree>
    <p:extLst>
      <p:ext uri="{BB962C8B-B14F-4D97-AF65-F5344CB8AC3E}">
        <p14:creationId xmlns:p14="http://schemas.microsoft.com/office/powerpoint/2010/main" val="427557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F1B299D6-6261-4A55-A20A-44CAFBEA352E}"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1A932693-18C7-4B2F-BD8A-D2C80A544B77}" type="slidenum">
              <a:rPr lang="es-SV"/>
              <a:pPr>
                <a:defRPr/>
              </a:pPr>
              <a:t>‹Nº›</a:t>
            </a:fld>
            <a:endParaRPr lang="es-SV"/>
          </a:p>
        </p:txBody>
      </p:sp>
    </p:spTree>
    <p:extLst>
      <p:ext uri="{BB962C8B-B14F-4D97-AF65-F5344CB8AC3E}">
        <p14:creationId xmlns:p14="http://schemas.microsoft.com/office/powerpoint/2010/main" val="37413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7DBA57A-B763-48BB-8BEB-C3C0B55F342D}" type="datetimeFigureOut">
              <a:rPr lang="es-SV"/>
              <a:pPr>
                <a:defRPr/>
              </a:pPr>
              <a:t>26/02/2015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E43AEA88-8774-48E9-A46E-7AC2D389B1A0}" type="slidenum">
              <a:rPr lang="es-SV"/>
              <a:pPr>
                <a:defRPr/>
              </a:pPr>
              <a:t>‹Nº›</a:t>
            </a:fld>
            <a:endParaRPr lang="es-SV"/>
          </a:p>
        </p:txBody>
      </p:sp>
    </p:spTree>
    <p:extLst>
      <p:ext uri="{BB962C8B-B14F-4D97-AF65-F5344CB8AC3E}">
        <p14:creationId xmlns:p14="http://schemas.microsoft.com/office/powerpoint/2010/main" val="1850470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D2C6F68F-545F-4C66-AA38-EE72CFE03068}"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EC55CCE3-970B-4F05-8DC3-D7B73AC0DA20}" type="slidenum">
              <a:rPr lang="es-SV"/>
              <a:pPr>
                <a:defRPr/>
              </a:pPr>
              <a:t>‹Nº›</a:t>
            </a:fld>
            <a:endParaRPr lang="es-SV"/>
          </a:p>
        </p:txBody>
      </p:sp>
    </p:spTree>
    <p:extLst>
      <p:ext uri="{BB962C8B-B14F-4D97-AF65-F5344CB8AC3E}">
        <p14:creationId xmlns:p14="http://schemas.microsoft.com/office/powerpoint/2010/main" val="1753929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13063200-ED37-4353-9AE0-114854660F12}"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65B6C37C-71BD-4DDB-AF08-EA91E4B26464}" type="slidenum">
              <a:rPr lang="es-SV"/>
              <a:pPr>
                <a:defRPr/>
              </a:pPr>
              <a:t>‹Nº›</a:t>
            </a:fld>
            <a:endParaRPr lang="es-SV"/>
          </a:p>
        </p:txBody>
      </p:sp>
    </p:spTree>
    <p:extLst>
      <p:ext uri="{BB962C8B-B14F-4D97-AF65-F5344CB8AC3E}">
        <p14:creationId xmlns:p14="http://schemas.microsoft.com/office/powerpoint/2010/main" val="3365008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D8893E54-BA47-4AE5-A6DF-2D792CCF71AD}"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99DC1FA8-50F0-4F61-BCC0-1CB7E621E9B9}" type="slidenum">
              <a:rPr lang="es-SV"/>
              <a:pPr>
                <a:defRPr/>
              </a:pPr>
              <a:t>‹Nº›</a:t>
            </a:fld>
            <a:endParaRPr lang="es-SV"/>
          </a:p>
        </p:txBody>
      </p:sp>
    </p:spTree>
    <p:extLst>
      <p:ext uri="{BB962C8B-B14F-4D97-AF65-F5344CB8AC3E}">
        <p14:creationId xmlns:p14="http://schemas.microsoft.com/office/powerpoint/2010/main" val="3814049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9AEB0A51-40A0-4CBE-ABA6-C96D8553B7D2}"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B0F6DAAC-2318-4623-A737-E99CC8F9038F}" type="slidenum">
              <a:rPr lang="es-SV"/>
              <a:pPr>
                <a:defRPr/>
              </a:pPr>
              <a:t>‹Nº›</a:t>
            </a:fld>
            <a:endParaRPr lang="es-SV"/>
          </a:p>
        </p:txBody>
      </p:sp>
    </p:spTree>
    <p:extLst>
      <p:ext uri="{BB962C8B-B14F-4D97-AF65-F5344CB8AC3E}">
        <p14:creationId xmlns:p14="http://schemas.microsoft.com/office/powerpoint/2010/main" val="2495069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72688A9-FBA0-4E74-9A59-F9905D7F0480}"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597216A4-063C-4ABA-80E3-879ECA49008E}" type="slidenum">
              <a:rPr lang="es-SV"/>
              <a:pPr>
                <a:defRPr/>
              </a:pPr>
              <a:t>‹Nº›</a:t>
            </a:fld>
            <a:endParaRPr lang="es-SV"/>
          </a:p>
        </p:txBody>
      </p:sp>
    </p:spTree>
    <p:extLst>
      <p:ext uri="{BB962C8B-B14F-4D97-AF65-F5344CB8AC3E}">
        <p14:creationId xmlns:p14="http://schemas.microsoft.com/office/powerpoint/2010/main" val="4278649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3E4156DE-FCA2-4178-AA77-39F87183992B}" type="datetimeFigureOut">
              <a:rPr lang="es-SV"/>
              <a:pPr>
                <a:defRPr/>
              </a:pPr>
              <a:t>26/02/2015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30B1E0CD-0FFD-469F-A0F3-9176A6514CCA}" type="slidenum">
              <a:rPr lang="es-SV"/>
              <a:pPr>
                <a:defRPr/>
              </a:pPr>
              <a:t>‹Nº›</a:t>
            </a:fld>
            <a:endParaRPr lang="es-SV"/>
          </a:p>
        </p:txBody>
      </p:sp>
    </p:spTree>
    <p:extLst>
      <p:ext uri="{BB962C8B-B14F-4D97-AF65-F5344CB8AC3E}">
        <p14:creationId xmlns:p14="http://schemas.microsoft.com/office/powerpoint/2010/main" val="2069512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900302FF-66A2-4122-AF98-8F3413DEBFC3}" type="datetimeFigureOut">
              <a:rPr lang="es-SV"/>
              <a:pPr>
                <a:defRPr/>
              </a:pPr>
              <a:t>26/02/2015</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FB52864B-B81C-44E4-BEF3-8B826D2BAC29}" type="slidenum">
              <a:rPr lang="es-SV"/>
              <a:pPr>
                <a:defRPr/>
              </a:pPr>
              <a:t>‹Nº›</a:t>
            </a:fld>
            <a:endParaRPr lang="es-SV"/>
          </a:p>
        </p:txBody>
      </p:sp>
    </p:spTree>
    <p:extLst>
      <p:ext uri="{BB962C8B-B14F-4D97-AF65-F5344CB8AC3E}">
        <p14:creationId xmlns:p14="http://schemas.microsoft.com/office/powerpoint/2010/main" val="417369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8A7CF1B2-87D9-4F6B-B196-C28AE9608FCA}" type="datetimeFigureOut">
              <a:rPr lang="es-SV"/>
              <a:pPr>
                <a:defRPr/>
              </a:pPr>
              <a:t>26/02/2015</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E91F9AE4-796F-4D99-BE0B-CDA92845CE10}" type="slidenum">
              <a:rPr lang="es-SV"/>
              <a:pPr>
                <a:defRPr/>
              </a:pPr>
              <a:t>‹Nº›</a:t>
            </a:fld>
            <a:endParaRPr lang="es-SV"/>
          </a:p>
        </p:txBody>
      </p:sp>
    </p:spTree>
    <p:extLst>
      <p:ext uri="{BB962C8B-B14F-4D97-AF65-F5344CB8AC3E}">
        <p14:creationId xmlns:p14="http://schemas.microsoft.com/office/powerpoint/2010/main" val="1402110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CE7EF30-892B-4A67-9009-0762CE81D2F0}" type="datetimeFigureOut">
              <a:rPr lang="es-SV"/>
              <a:pPr>
                <a:defRPr/>
              </a:pPr>
              <a:t>26/02/2015</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176559B5-39C4-4910-8454-25AAAA0291FE}" type="slidenum">
              <a:rPr lang="es-SV"/>
              <a:pPr>
                <a:defRPr/>
              </a:pPr>
              <a:t>‹Nº›</a:t>
            </a:fld>
            <a:endParaRPr lang="es-SV"/>
          </a:p>
        </p:txBody>
      </p:sp>
    </p:spTree>
    <p:extLst>
      <p:ext uri="{BB962C8B-B14F-4D97-AF65-F5344CB8AC3E}">
        <p14:creationId xmlns:p14="http://schemas.microsoft.com/office/powerpoint/2010/main" val="325136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4DEB6BC-A190-404F-83C2-EC5E6DDD8058}"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9D3DA809-4291-4495-B7B0-5C31EA9ABE22}" type="slidenum">
              <a:rPr lang="es-SV"/>
              <a:pPr>
                <a:defRPr/>
              </a:pPr>
              <a:t>‹Nº›</a:t>
            </a:fld>
            <a:endParaRPr lang="es-SV"/>
          </a:p>
        </p:txBody>
      </p:sp>
    </p:spTree>
    <p:extLst>
      <p:ext uri="{BB962C8B-B14F-4D97-AF65-F5344CB8AC3E}">
        <p14:creationId xmlns:p14="http://schemas.microsoft.com/office/powerpoint/2010/main" val="1300477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7FC4C9A-B687-4215-BFC6-5CD0684DB788}" type="datetimeFigureOut">
              <a:rPr lang="es-SV"/>
              <a:pPr>
                <a:defRPr/>
              </a:pPr>
              <a:t>26/02/2015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519CCC35-5BA0-42A6-98D1-2D2CF3322034}" type="slidenum">
              <a:rPr lang="es-SV"/>
              <a:pPr>
                <a:defRPr/>
              </a:pPr>
              <a:t>‹Nº›</a:t>
            </a:fld>
            <a:endParaRPr lang="es-SV"/>
          </a:p>
        </p:txBody>
      </p:sp>
    </p:spTree>
    <p:extLst>
      <p:ext uri="{BB962C8B-B14F-4D97-AF65-F5344CB8AC3E}">
        <p14:creationId xmlns:p14="http://schemas.microsoft.com/office/powerpoint/2010/main" val="2745353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DCA9210-456E-429C-A5C3-1A046F9B48B1}" type="datetimeFigureOut">
              <a:rPr lang="es-SV"/>
              <a:pPr>
                <a:defRPr/>
              </a:pPr>
              <a:t>26/02/2015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996B751-B7F7-4D32-9A19-EAD5101A30BD}" type="slidenum">
              <a:rPr lang="es-SV"/>
              <a:pPr>
                <a:defRPr/>
              </a:pPr>
              <a:t>‹Nº›</a:t>
            </a:fld>
            <a:endParaRPr lang="es-SV"/>
          </a:p>
        </p:txBody>
      </p:sp>
    </p:spTree>
    <p:extLst>
      <p:ext uri="{BB962C8B-B14F-4D97-AF65-F5344CB8AC3E}">
        <p14:creationId xmlns:p14="http://schemas.microsoft.com/office/powerpoint/2010/main" val="1148954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596543CC-22F2-4FDD-8EBF-785B96B1CEA4}"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5324EB21-51AA-4BA0-ADC0-C922E6A4B2FA}" type="slidenum">
              <a:rPr lang="es-SV"/>
              <a:pPr>
                <a:defRPr/>
              </a:pPr>
              <a:t>‹Nº›</a:t>
            </a:fld>
            <a:endParaRPr lang="es-SV"/>
          </a:p>
        </p:txBody>
      </p:sp>
    </p:spTree>
    <p:extLst>
      <p:ext uri="{BB962C8B-B14F-4D97-AF65-F5344CB8AC3E}">
        <p14:creationId xmlns:p14="http://schemas.microsoft.com/office/powerpoint/2010/main" val="32815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965F74BF-91B1-4051-A3FE-4D509F40308D}" type="datetimeFigureOut">
              <a:rPr lang="es-SV"/>
              <a:pPr>
                <a:defRPr/>
              </a:pPr>
              <a:t>26/02/2015</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C0C59622-FCAC-49C5-83A9-87C2179392FE}" type="slidenum">
              <a:rPr lang="es-SV"/>
              <a:pPr>
                <a:defRPr/>
              </a:pPr>
              <a:t>‹Nº›</a:t>
            </a:fld>
            <a:endParaRPr lang="es-SV"/>
          </a:p>
        </p:txBody>
      </p:sp>
    </p:spTree>
    <p:extLst>
      <p:ext uri="{BB962C8B-B14F-4D97-AF65-F5344CB8AC3E}">
        <p14:creationId xmlns:p14="http://schemas.microsoft.com/office/powerpoint/2010/main" val="194007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92B39869-7503-4F3E-BD1F-8E3687A0B4E7}" type="datetimeFigureOut">
              <a:rPr lang="es-SV"/>
              <a:pPr>
                <a:defRPr/>
              </a:pPr>
              <a:t>26/02/2015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AC6D76FC-495E-44BB-AFDD-F21FC78C9D47}" type="slidenum">
              <a:rPr lang="es-SV"/>
              <a:pPr>
                <a:defRPr/>
              </a:pPr>
              <a:t>‹Nº›</a:t>
            </a:fld>
            <a:endParaRPr lang="es-SV"/>
          </a:p>
        </p:txBody>
      </p:sp>
    </p:spTree>
    <p:extLst>
      <p:ext uri="{BB962C8B-B14F-4D97-AF65-F5344CB8AC3E}">
        <p14:creationId xmlns:p14="http://schemas.microsoft.com/office/powerpoint/2010/main" val="225776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201EDC64-372E-4B75-849A-226CF23CE031}" type="datetimeFigureOut">
              <a:rPr lang="es-SV"/>
              <a:pPr>
                <a:defRPr/>
              </a:pPr>
              <a:t>26/02/2015</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F4B08177-516D-41E7-BF36-EF7B7A794029}" type="slidenum">
              <a:rPr lang="es-SV"/>
              <a:pPr>
                <a:defRPr/>
              </a:pPr>
              <a:t>‹Nº›</a:t>
            </a:fld>
            <a:endParaRPr lang="es-SV"/>
          </a:p>
        </p:txBody>
      </p:sp>
    </p:spTree>
    <p:extLst>
      <p:ext uri="{BB962C8B-B14F-4D97-AF65-F5344CB8AC3E}">
        <p14:creationId xmlns:p14="http://schemas.microsoft.com/office/powerpoint/2010/main" val="241634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9AB7EFDA-416A-433B-8741-0E50002D02A1}" type="datetimeFigureOut">
              <a:rPr lang="es-SV"/>
              <a:pPr>
                <a:defRPr/>
              </a:pPr>
              <a:t>26/02/2015</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DAF854D7-F2DA-4F1A-A0F5-F9E4A2095592}" type="slidenum">
              <a:rPr lang="es-SV"/>
              <a:pPr>
                <a:defRPr/>
              </a:pPr>
              <a:t>‹Nº›</a:t>
            </a:fld>
            <a:endParaRPr lang="es-SV"/>
          </a:p>
        </p:txBody>
      </p:sp>
    </p:spTree>
    <p:extLst>
      <p:ext uri="{BB962C8B-B14F-4D97-AF65-F5344CB8AC3E}">
        <p14:creationId xmlns:p14="http://schemas.microsoft.com/office/powerpoint/2010/main" val="392658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DA47FC3-2991-40BF-92A8-145B6C43AF11}" type="datetimeFigureOut">
              <a:rPr lang="es-SV"/>
              <a:pPr>
                <a:defRPr/>
              </a:pPr>
              <a:t>26/02/2015</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4CEFA472-7B70-4B38-A0F0-70755641D256}" type="slidenum">
              <a:rPr lang="es-SV"/>
              <a:pPr>
                <a:defRPr/>
              </a:pPr>
              <a:t>‹Nº›</a:t>
            </a:fld>
            <a:endParaRPr lang="es-SV"/>
          </a:p>
        </p:txBody>
      </p:sp>
    </p:spTree>
    <p:extLst>
      <p:ext uri="{BB962C8B-B14F-4D97-AF65-F5344CB8AC3E}">
        <p14:creationId xmlns:p14="http://schemas.microsoft.com/office/powerpoint/2010/main" val="175835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AA77078-BC43-4C89-A940-11E38E2A967F}" type="datetimeFigureOut">
              <a:rPr lang="es-SV"/>
              <a:pPr>
                <a:defRPr/>
              </a:pPr>
              <a:t>26/02/2015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B0571FE0-3AF5-4C08-887F-5937F4F1574D}" type="slidenum">
              <a:rPr lang="es-SV"/>
              <a:pPr>
                <a:defRPr/>
              </a:pPr>
              <a:t>‹Nº›</a:t>
            </a:fld>
            <a:endParaRPr lang="es-SV"/>
          </a:p>
        </p:txBody>
      </p:sp>
    </p:spTree>
    <p:extLst>
      <p:ext uri="{BB962C8B-B14F-4D97-AF65-F5344CB8AC3E}">
        <p14:creationId xmlns:p14="http://schemas.microsoft.com/office/powerpoint/2010/main" val="289018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6B03949-8AEE-48BC-8A78-EAC9184945BF}" type="datetimeFigureOut">
              <a:rPr lang="es-SV"/>
              <a:pPr>
                <a:defRPr/>
              </a:pPr>
              <a:t>26/02/2015</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22FB504D-6EC6-466F-A3D5-74632D2A7DC4}" type="slidenum">
              <a:rPr lang="es-SV"/>
              <a:pPr>
                <a:defRPr/>
              </a:pPr>
              <a:t>‹Nº›</a:t>
            </a:fld>
            <a:endParaRPr lang="es-SV"/>
          </a:p>
        </p:txBody>
      </p:sp>
    </p:spTree>
    <p:extLst>
      <p:ext uri="{BB962C8B-B14F-4D97-AF65-F5344CB8AC3E}">
        <p14:creationId xmlns:p14="http://schemas.microsoft.com/office/powerpoint/2010/main" val="218560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6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1028"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8"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9089F5A8-162F-4FE8-A208-4CE7821FA6E0}" type="datetimeFigureOut">
              <a:rPr lang="es-SV"/>
              <a:pPr>
                <a:defRPr/>
              </a:pPr>
              <a:t>26/02/2015</a:t>
            </a:fld>
            <a:endParaRPr lang="es-SV"/>
          </a:p>
        </p:txBody>
      </p:sp>
      <p:sp>
        <p:nvSpPr>
          <p:cNvPr id="9"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10"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DAC73E-8999-4EEE-937D-7373E9DDF3F0}"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59CE3F1-D455-46EB-BDC5-AE20273BE977}" type="datetimeFigureOut">
              <a:rPr lang="es-SV"/>
              <a:pPr>
                <a:defRPr/>
              </a:pPr>
              <a:t>26/02/2015</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C71364-F2A5-42AD-B030-F77C6B2876FD}"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6 Imagen"/>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3076"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8"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3D8E2181-1712-4D4E-833B-AD9AFFA53DDB}" type="datetimeFigureOut">
              <a:rPr lang="es-SV"/>
              <a:pPr>
                <a:defRPr/>
              </a:pPr>
              <a:t>26/02/2015</a:t>
            </a:fld>
            <a:endParaRPr lang="es-SV"/>
          </a:p>
        </p:txBody>
      </p:sp>
      <p:sp>
        <p:nvSpPr>
          <p:cNvPr id="9"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10"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B1E0F8-18BF-4521-9092-D8703E86815F}"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1 Imagen"/>
          <p:cNvPicPr>
            <a:picLocks noChangeAspect="1"/>
          </p:cNvPicPr>
          <p:nvPr/>
        </p:nvPicPr>
        <p:blipFill rotWithShape="1">
          <a:blip r:embed="rId3" cstate="print">
            <a:extLst>
              <a:ext uri="{28A0092B-C50C-407E-A947-70E740481C1C}">
                <a14:useLocalDpi xmlns:a14="http://schemas.microsoft.com/office/drawing/2010/main" val="0"/>
              </a:ext>
            </a:extLst>
          </a:blip>
          <a:srcRect l="11823" t="17306" r="11087" b="21506"/>
          <a:stretch/>
        </p:blipFill>
        <p:spPr>
          <a:xfrm>
            <a:off x="2987824" y="411656"/>
            <a:ext cx="2495372" cy="1145136"/>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083" y="277563"/>
            <a:ext cx="1584709" cy="1074846"/>
          </a:xfrm>
          <a:prstGeom prst="rect">
            <a:avLst/>
          </a:prstGeom>
        </p:spPr>
      </p:pic>
      <p:sp>
        <p:nvSpPr>
          <p:cNvPr id="5" name="Rectangle 6"/>
          <p:cNvSpPr>
            <a:spLocks/>
          </p:cNvSpPr>
          <p:nvPr/>
        </p:nvSpPr>
        <p:spPr bwMode="auto">
          <a:xfrm>
            <a:off x="0" y="2564904"/>
            <a:ext cx="5896264" cy="2448272"/>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ctr" eaLnBrk="0" hangingPunct="0">
              <a:spcBef>
                <a:spcPct val="20000"/>
              </a:spcBef>
              <a:buFont typeface="Arial" charset="0"/>
              <a:buNone/>
              <a:defRPr/>
            </a:pPr>
            <a:r>
              <a:rPr lang="es-ES_tradnl"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ESTADOS E INFORMES FINANCIEROS BÁSICOS</a:t>
            </a:r>
          </a:p>
          <a:p>
            <a:pPr marL="342900" indent="-342900" algn="ctr" eaLnBrk="0" hangingPunct="0">
              <a:spcBef>
                <a:spcPct val="20000"/>
              </a:spcBef>
              <a:buFont typeface="Arial" charset="0"/>
              <a:buNone/>
              <a:defRPr/>
            </a:pPr>
            <a:r>
              <a:rPr lang="es-ES_tradnl"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al 31 de diciembre del 2014</a:t>
            </a:r>
            <a:endParaRPr lang="es-ES_tradnl"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a:p>
            <a:pPr marL="342900" indent="-342900" algn="ctr" eaLnBrk="0" hangingPunct="0">
              <a:spcBef>
                <a:spcPct val="20000"/>
              </a:spcBef>
              <a:buFont typeface="Arial" charset="0"/>
              <a:buNone/>
              <a:defRPr/>
            </a:pPr>
            <a:r>
              <a:rPr lang="es-ES_tradnl"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 </a:t>
            </a:r>
            <a:endParaRPr lang="es-ES_tradnl"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
        <p:nvSpPr>
          <p:cNvPr id="6" name="Rectangle 8"/>
          <p:cNvSpPr>
            <a:spLocks noChangeArrowheads="1"/>
          </p:cNvSpPr>
          <p:nvPr/>
        </p:nvSpPr>
        <p:spPr bwMode="auto">
          <a:xfrm>
            <a:off x="5896264" y="5661248"/>
            <a:ext cx="1729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1600" b="1" dirty="0" smtClean="0">
                <a:solidFill>
                  <a:schemeClr val="tx2">
                    <a:lumMod val="75000"/>
                  </a:schemeClr>
                </a:solidFill>
                <a:latin typeface="Arial Black" pitchFamily="34" charset="0"/>
              </a:rPr>
              <a:t>Febrero  2015</a:t>
            </a:r>
            <a:endParaRPr lang="es-ES" sz="1600" b="1" dirty="0">
              <a:solidFill>
                <a:schemeClr val="tx2">
                  <a:lumMod val="75000"/>
                </a:schemeClr>
              </a:solidFill>
              <a:latin typeface="Arial Black" pitchFamily="34" charset="0"/>
            </a:endParaRPr>
          </a:p>
        </p:txBody>
      </p:sp>
    </p:spTree>
    <p:extLst>
      <p:ext uri="{BB962C8B-B14F-4D97-AF65-F5344CB8AC3E}">
        <p14:creationId xmlns:p14="http://schemas.microsoft.com/office/powerpoint/2010/main" val="4240187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5"/>
            <a:ext cx="8367326" cy="597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567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488833" cy="450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1520" y="4797152"/>
            <a:ext cx="8712968" cy="1546577"/>
          </a:xfrm>
          <a:prstGeom prst="rect">
            <a:avLst/>
          </a:prstGeom>
        </p:spPr>
        <p:txBody>
          <a:bodyPr wrap="square">
            <a:spAutoFit/>
          </a:bodyPr>
          <a:lstStyle/>
          <a:p>
            <a:r>
              <a:rPr lang="es-SV" sz="1050" b="1" dirty="0"/>
              <a:t>* Los Estados de Ejecución Presupuestaria de Ingresos y Egresos del </a:t>
            </a:r>
            <a:r>
              <a:rPr lang="es-SV" sz="1050" b="1" dirty="0" err="1"/>
              <a:t>SubSistema</a:t>
            </a:r>
            <a:r>
              <a:rPr lang="es-SV" sz="1050" b="1" dirty="0"/>
              <a:t> de Contabilidad  Gubernamental  únicamente identifica los registros correspondientes a la Agrupación Operacional 03 incluidos en la Ley de Presupuestos (Fondos GOES y donación </a:t>
            </a:r>
            <a:r>
              <a:rPr lang="es-SV" sz="1050" b="1" dirty="0" smtClean="0"/>
              <a:t>FOCAP).</a:t>
            </a:r>
            <a:r>
              <a:rPr lang="es-SV" sz="1050" b="1" dirty="0"/>
              <a:t>		</a:t>
            </a:r>
          </a:p>
          <a:p>
            <a:r>
              <a:rPr lang="es-SV" sz="1050" b="1" dirty="0"/>
              <a:t>* De las Transferencias de Capital Us$300,000.00  corresponden al Proyecto de Inversión fondos FOCAP-donación (ejecutados al 100%), y Us$577,895.00 a 3 proyectos de inversión fondos GOES (ejecutados en un 69%).			</a:t>
            </a:r>
          </a:p>
          <a:p>
            <a:r>
              <a:rPr lang="es-SV" sz="1050" b="1" dirty="0"/>
              <a:t>* Los Us$179,069.73 no ejecutados de los 3 proyectos de inversión fondos GOES fueron debido al tiempo que se tardó el proceso de la consultoría para el diseño del proyecto 5893; y debido a la ambigüedad en Artículos de la Política de Ahorro y Austeridad  y a la falta de respuesta oportuna por parte de la Secretaría para Asuntos Legislativos y Jurídicos de la Presidencia de la </a:t>
            </a:r>
            <a:r>
              <a:rPr lang="es-SV" sz="1050" b="1" dirty="0" smtClean="0"/>
              <a:t>República que afectaron la ejecución de los proyectos 5617 Y 5619.</a:t>
            </a:r>
            <a:r>
              <a:rPr lang="es-SV" sz="1050" b="1" dirty="0"/>
              <a:t>	</a:t>
            </a:r>
          </a:p>
          <a:p>
            <a:r>
              <a:rPr lang="es-SV" sz="1050" b="1" dirty="0"/>
              <a:t>* Los </a:t>
            </a:r>
            <a:r>
              <a:rPr lang="es-SV" sz="1050" b="1" dirty="0" err="1"/>
              <a:t>Us$</a:t>
            </a:r>
            <a:r>
              <a:rPr lang="es-SV" sz="1050" b="1" dirty="0"/>
              <a:t> 514.68 de diferencia entre los ingresos y egresos corresponden a ajustes efectuados en la ejecución presupuestaria de ingresos en el Rubro 51 y que forman parte del excedente que se reintegró a la Dirección General de Tesorería mediante recibo de ingreso 09 0459704  del 12/01/2015.	</a:t>
            </a:r>
          </a:p>
        </p:txBody>
      </p:sp>
    </p:spTree>
    <p:extLst>
      <p:ext uri="{BB962C8B-B14F-4D97-AF65-F5344CB8AC3E}">
        <p14:creationId xmlns:p14="http://schemas.microsoft.com/office/powerpoint/2010/main" val="1804492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435270" cy="527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74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1" y="764704"/>
            <a:ext cx="895517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204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p:cNvSpPr>
          <p:nvPr/>
        </p:nvSpPr>
        <p:spPr bwMode="auto">
          <a:xfrm>
            <a:off x="1115616" y="980728"/>
            <a:ext cx="7200800" cy="2736304"/>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ctr" eaLnBrk="0" hangingPunct="0">
              <a:spcBef>
                <a:spcPct val="20000"/>
              </a:spcBef>
              <a:buFont typeface="Arial" charset="0"/>
              <a:buNone/>
              <a:defRPr/>
            </a:pPr>
            <a:r>
              <a:rPr lang="es-ES_tradnl"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INFORMES FINANCIEROS SUBSISTEMA PRESUPUESTARIO</a:t>
            </a:r>
            <a:endParaRPr lang="es-ES_tradnl"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a:p>
            <a:pPr marL="342900" indent="-342900" algn="ctr" eaLnBrk="0" hangingPunct="0">
              <a:spcBef>
                <a:spcPct val="20000"/>
              </a:spcBef>
              <a:buFont typeface="Arial" charset="0"/>
              <a:buNone/>
              <a:defRPr/>
            </a:pPr>
            <a:r>
              <a:rPr lang="es-ES_tradnl" sz="31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 </a:t>
            </a:r>
            <a:endParaRPr lang="es-ES_tradnl"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
        <p:nvSpPr>
          <p:cNvPr id="4" name="3 CuadroTexto"/>
          <p:cNvSpPr txBox="1"/>
          <p:nvPr/>
        </p:nvSpPr>
        <p:spPr>
          <a:xfrm>
            <a:off x="1026834" y="3342471"/>
            <a:ext cx="7488832" cy="2246769"/>
          </a:xfrm>
          <a:prstGeom prst="rect">
            <a:avLst/>
          </a:prstGeom>
          <a:noFill/>
        </p:spPr>
        <p:txBody>
          <a:bodyPr wrap="square" rtlCol="0">
            <a:spAutoFit/>
          </a:bodyPr>
          <a:lstStyle/>
          <a:p>
            <a:r>
              <a:rPr lang="es-SV" sz="2000" b="1" dirty="0" smtClean="0"/>
              <a:t>En este apartado se presentan por separado los informes financieros correspondientes a fondos GOES y los correspondientes a los </a:t>
            </a:r>
            <a:r>
              <a:rPr lang="es-SV" sz="2000" b="1" dirty="0"/>
              <a:t>Us$300,000.00 de transferencias de Capital </a:t>
            </a:r>
            <a:r>
              <a:rPr lang="es-SV" sz="2000" b="1" dirty="0" smtClean="0"/>
              <a:t>para </a:t>
            </a:r>
            <a:r>
              <a:rPr lang="es-SV" sz="2000" b="1" dirty="0"/>
              <a:t>la ejecución del proyecto de inversión de Comunidades Solidarias Urbanas que aparecen en la Ley de Presupuestos para el Ejercicio Financiero Fiscal </a:t>
            </a:r>
            <a:r>
              <a:rPr lang="es-SV" sz="2000" b="1" dirty="0" smtClean="0"/>
              <a:t>2014</a:t>
            </a:r>
            <a:r>
              <a:rPr lang="es-SV" sz="2000" b="1" dirty="0"/>
              <a:t> fondos </a:t>
            </a:r>
            <a:r>
              <a:rPr lang="es-SV" sz="2000" b="1" dirty="0" smtClean="0"/>
              <a:t>FOCAP, que por </a:t>
            </a:r>
            <a:r>
              <a:rPr lang="es-SV" sz="2000" b="1" dirty="0"/>
              <a:t>corresponder a una donación los datos presupuestarios se encuentran en el apartado de las donaciones.</a:t>
            </a:r>
          </a:p>
        </p:txBody>
      </p:sp>
    </p:spTree>
    <p:extLst>
      <p:ext uri="{BB962C8B-B14F-4D97-AF65-F5344CB8AC3E}">
        <p14:creationId xmlns:p14="http://schemas.microsoft.com/office/powerpoint/2010/main" val="2871927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2" y="620688"/>
            <a:ext cx="848561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852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584" y="525174"/>
            <a:ext cx="8476896" cy="556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98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009"/>
            <a:ext cx="8640959" cy="56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878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36" y="548680"/>
            <a:ext cx="8655339"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459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1334"/>
            <a:ext cx="8136904" cy="581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637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p:cNvSpPr>
          <p:nvPr/>
        </p:nvSpPr>
        <p:spPr bwMode="auto">
          <a:xfrm>
            <a:off x="971600" y="332656"/>
            <a:ext cx="7200800" cy="2448272"/>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ctr" eaLnBrk="0" hangingPunct="0">
              <a:spcBef>
                <a:spcPct val="20000"/>
              </a:spcBef>
              <a:buFont typeface="Arial" charset="0"/>
              <a:buNone/>
              <a:defRPr/>
            </a:pPr>
            <a:r>
              <a:rPr lang="es-ES_tradnl"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ESTADOS E INFORMES FINANCIEROS SUBSISTEMA DE CONTABILIDAD GUBERNAMENTAL</a:t>
            </a:r>
            <a:endParaRPr lang="es-ES_tradnl"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a:p>
            <a:pPr marL="342900" indent="-342900" algn="ctr" eaLnBrk="0" hangingPunct="0">
              <a:spcBef>
                <a:spcPct val="20000"/>
              </a:spcBef>
              <a:buFont typeface="Arial" charset="0"/>
              <a:buNone/>
              <a:defRPr/>
            </a:pPr>
            <a:r>
              <a:rPr lang="es-ES_tradnl"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 </a:t>
            </a:r>
            <a:endParaRPr lang="es-ES_tradnl"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
        <p:nvSpPr>
          <p:cNvPr id="4" name="3 CuadroTexto"/>
          <p:cNvSpPr txBox="1"/>
          <p:nvPr/>
        </p:nvSpPr>
        <p:spPr>
          <a:xfrm>
            <a:off x="534871" y="2564904"/>
            <a:ext cx="8357734" cy="3539430"/>
          </a:xfrm>
          <a:prstGeom prst="rect">
            <a:avLst/>
          </a:prstGeom>
          <a:noFill/>
        </p:spPr>
        <p:txBody>
          <a:bodyPr wrap="square" rtlCol="0">
            <a:spAutoFit/>
          </a:bodyPr>
          <a:lstStyle/>
          <a:p>
            <a:r>
              <a:rPr lang="es-SV" sz="1600" dirty="0" smtClean="0"/>
              <a:t>Los Estados e informes Financieros del Subsistema de Contabilidad Gubernamental corresponden a los reportes “Institucionales”, que contienen tanto los fondos del Presupuesto General (fondos GOES), así como las donaciones provenientes de diferentes Organismos donantes entre ellas </a:t>
            </a:r>
            <a:r>
              <a:rPr lang="es-SV" sz="1600" dirty="0"/>
              <a:t>la donación  </a:t>
            </a:r>
            <a:r>
              <a:rPr lang="es-ES_tradnl" sz="1600" dirty="0"/>
              <a:t>del Fondo Común de Apoyo Programático - FOCAP </a:t>
            </a:r>
            <a:r>
              <a:rPr lang="es-ES_tradnl" sz="1600" dirty="0" smtClean="0"/>
              <a:t> </a:t>
            </a:r>
            <a:r>
              <a:rPr lang="es-SV" sz="1600" dirty="0" smtClean="0"/>
              <a:t>incorporada </a:t>
            </a:r>
            <a:r>
              <a:rPr lang="es-SV" sz="1600" dirty="0"/>
              <a:t>en la Ley de </a:t>
            </a:r>
            <a:r>
              <a:rPr lang="es-SV" sz="1600" dirty="0" smtClean="0"/>
              <a:t>Presupuestos </a:t>
            </a:r>
            <a:r>
              <a:rPr lang="es-ES_tradnl" sz="1600" dirty="0"/>
              <a:t>para la ejecución del proyecto de Inversión </a:t>
            </a:r>
            <a:r>
              <a:rPr lang="es-ES_tradnl" sz="1600" dirty="0" smtClean="0"/>
              <a:t>5765 de Comunidades Solidarias Urbanas</a:t>
            </a:r>
            <a:r>
              <a:rPr lang="es-SV" sz="1600" dirty="0" smtClean="0"/>
              <a:t>. </a:t>
            </a:r>
          </a:p>
          <a:p>
            <a:r>
              <a:rPr lang="es-SV" sz="1600" dirty="0"/>
              <a:t>Las asignaciones globales que aparecen en la Ley de Presupuestos para el Ejercicio Financiero Fiscal 2014 son por Us$5,987,245.00 distribuidas así: Transferencias Corrientes de fondos GOES por Us$5,109,350.00, transferencias de Capital fondos GOES </a:t>
            </a:r>
            <a:r>
              <a:rPr lang="es-SV" sz="1600" dirty="0" err="1"/>
              <a:t>Us$</a:t>
            </a:r>
            <a:r>
              <a:rPr lang="es-SV" sz="1600" dirty="0"/>
              <a:t> </a:t>
            </a:r>
            <a:r>
              <a:rPr lang="es-SV" sz="1600" dirty="0" smtClean="0"/>
              <a:t>577,895.00 y </a:t>
            </a:r>
            <a:r>
              <a:rPr lang="es-SV" sz="1600" dirty="0"/>
              <a:t>transferencias de Capital </a:t>
            </a:r>
            <a:r>
              <a:rPr lang="es-SV" sz="1600" dirty="0" smtClean="0"/>
              <a:t>fondos FOCAP (donación) por </a:t>
            </a:r>
            <a:r>
              <a:rPr lang="es-SV" sz="1600" dirty="0" err="1"/>
              <a:t>Us$</a:t>
            </a:r>
            <a:r>
              <a:rPr lang="es-SV" sz="1600" dirty="0"/>
              <a:t> </a:t>
            </a:r>
            <a:r>
              <a:rPr lang="es-SV" sz="1600" dirty="0" smtClean="0"/>
              <a:t>300,000.00.  Con </a:t>
            </a:r>
            <a:r>
              <a:rPr lang="es-SV" sz="1600" dirty="0"/>
              <a:t>fecha 22/12/14 se recibió de la Presidencia de la República el Acuerdo Ejecutivo N°2328 emitido por el Ministerio de Hacienda disminuyendo nuestras asignaciones </a:t>
            </a:r>
            <a:r>
              <a:rPr lang="es-SV" sz="1600" dirty="0" smtClean="0"/>
              <a:t> corrientes </a:t>
            </a:r>
            <a:r>
              <a:rPr lang="es-SV" sz="1600" dirty="0"/>
              <a:t>en Us$240,354.00, las que fueron transferidas para reforzar las asignaciones de la UP 01- Dirección y Administración Institucional de la Presidencia de la </a:t>
            </a:r>
            <a:r>
              <a:rPr lang="es-SV" sz="1600" dirty="0" smtClean="0"/>
              <a:t>República, quedando el presupuesto modificado en Us$5,746,891.00</a:t>
            </a:r>
            <a:endParaRPr lang="es-SV" sz="1600" dirty="0"/>
          </a:p>
        </p:txBody>
      </p:sp>
    </p:spTree>
    <p:extLst>
      <p:ext uri="{BB962C8B-B14F-4D97-AF65-F5344CB8AC3E}">
        <p14:creationId xmlns:p14="http://schemas.microsoft.com/office/powerpoint/2010/main" val="625959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78" y="404664"/>
            <a:ext cx="851018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594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280920" cy="606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781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54" y="476672"/>
            <a:ext cx="8800840" cy="565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959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248283"/>
            <a:ext cx="8064896" cy="612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781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33" y="892478"/>
            <a:ext cx="8714248" cy="498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959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77" y="116632"/>
            <a:ext cx="9023350"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95677" y="4797152"/>
            <a:ext cx="9023350" cy="1700466"/>
          </a:xfrm>
          <a:prstGeom prst="rect">
            <a:avLst/>
          </a:prstGeom>
          <a:solidFill>
            <a:schemeClr val="bg1"/>
          </a:solidFill>
        </p:spPr>
        <p:txBody>
          <a:bodyPr wrap="square">
            <a:spAutoFit/>
          </a:bodyPr>
          <a:lstStyle/>
          <a:p>
            <a:r>
              <a:rPr lang="es-SV" sz="950" dirty="0" smtClean="0"/>
              <a:t>* Las </a:t>
            </a:r>
            <a:r>
              <a:rPr lang="es-SV" sz="950" dirty="0"/>
              <a:t>asignaciones globales que aparecen en la Ley de Presupuestos para el Ejercicio Financiero Fiscal 2014 son por Us$5,987,245.00 distribuidas así: Transferencias Corrientes de fondos GOES por Us$5,109,350.00, transferencias de Capital fondos GOES </a:t>
            </a:r>
            <a:r>
              <a:rPr lang="es-SV" sz="950" dirty="0" smtClean="0"/>
              <a:t>por </a:t>
            </a:r>
            <a:r>
              <a:rPr lang="es-SV" sz="950" dirty="0" err="1" smtClean="0"/>
              <a:t>Us</a:t>
            </a:r>
            <a:r>
              <a:rPr lang="es-SV" sz="950" dirty="0" err="1"/>
              <a:t>$</a:t>
            </a:r>
            <a:r>
              <a:rPr lang="es-SV" sz="950" dirty="0"/>
              <a:t> 577,895.00 y transferencias de Capital fondos FOCAP (donación) por </a:t>
            </a:r>
            <a:r>
              <a:rPr lang="es-SV" sz="950" dirty="0" smtClean="0"/>
              <a:t>Us$300,000.00 (estos últimos por ser donación se reportan en el apartado de las donaciones.  El gráfico incluye únicamente fondos GOES).</a:t>
            </a:r>
          </a:p>
          <a:p>
            <a:r>
              <a:rPr lang="es-SV" sz="950" dirty="0" smtClean="0"/>
              <a:t>* Al </a:t>
            </a:r>
            <a:r>
              <a:rPr lang="es-SV" sz="950" dirty="0"/>
              <a:t>cierre anual no ingresaron para registro financiero  diferentes documentos, entre ellos </a:t>
            </a:r>
            <a:r>
              <a:rPr lang="es-MX" sz="950" dirty="0"/>
              <a:t>la facturación de los servicios de telecomunicaciones con la cual se han tenido problemas desde el año 2012 al devolverse en reiteradas ocasiones por mala facturación  del servicio, así mismo se tenía economías de salarios acumuladas desde el mes de febrero, lo que permitió financiar el </a:t>
            </a:r>
            <a:r>
              <a:rPr lang="es-SV" sz="950" dirty="0"/>
              <a:t>Acuerdo Ejecutivo N°2328 emitido por el Ministerio de Hacienda </a:t>
            </a:r>
            <a:r>
              <a:rPr lang="es-SV" sz="950" dirty="0" smtClean="0"/>
              <a:t> y recibido el 22/12/14 disminuyendo </a:t>
            </a:r>
            <a:r>
              <a:rPr lang="es-SV" sz="950" dirty="0"/>
              <a:t>nuestras asignaciones </a:t>
            </a:r>
            <a:r>
              <a:rPr lang="es-SV" sz="950" dirty="0" smtClean="0"/>
              <a:t>corrientes en Us$240,354.00 las </a:t>
            </a:r>
            <a:r>
              <a:rPr lang="es-SV" sz="950" dirty="0"/>
              <a:t>que fueron transferidas para reforzar las asignaciones de la UP 01- Dirección y Administración Institucional de la Presidencia de la República, quedando el presupuesto modificado en </a:t>
            </a:r>
            <a:r>
              <a:rPr lang="es-SV" sz="950" dirty="0" smtClean="0"/>
              <a:t>Us$5,746,891.00 (Us$5,446,891.00 de fondos GOES y Us$300,000.00 fondos FOCAP).</a:t>
            </a:r>
          </a:p>
          <a:p>
            <a:r>
              <a:rPr lang="es-SV" sz="950" dirty="0" smtClean="0"/>
              <a:t>* Los </a:t>
            </a:r>
            <a:r>
              <a:rPr lang="es-SV" sz="950" dirty="0"/>
              <a:t>Us$179,069.73 no ejecutados de los 3 proyectos de inversión fondos GOES fueron debido al tiempo que se tardó el proceso de la consultoría para el diseño del proyecto 5893; y debido a la ambigüedad en Artículos de la Política de Ahorro y Austeridad  y a la falta de respuesta oportuna por parte de la Secretaría para Asuntos Legislativos y Jurídicos de la Presidencia de la República, que afectaron la ejecución de los proyectos 5617 y 5619.</a:t>
            </a:r>
          </a:p>
        </p:txBody>
      </p:sp>
    </p:spTree>
    <p:extLst>
      <p:ext uri="{BB962C8B-B14F-4D97-AF65-F5344CB8AC3E}">
        <p14:creationId xmlns:p14="http://schemas.microsoft.com/office/powerpoint/2010/main" val="2130781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39752" y="175767"/>
            <a:ext cx="5469511" cy="646331"/>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SV"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DONACIONES FINANCIERAS</a:t>
            </a:r>
            <a:endParaRPr lang="es-SV"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1 Rectángulo"/>
          <p:cNvSpPr/>
          <p:nvPr/>
        </p:nvSpPr>
        <p:spPr>
          <a:xfrm>
            <a:off x="440432" y="5877272"/>
            <a:ext cx="8452048" cy="577081"/>
          </a:xfrm>
          <a:prstGeom prst="rect">
            <a:avLst/>
          </a:prstGeom>
        </p:spPr>
        <p:txBody>
          <a:bodyPr wrap="square">
            <a:spAutoFit/>
          </a:bodyPr>
          <a:lstStyle/>
          <a:p>
            <a:pPr marL="171450" indent="-171450">
              <a:buFont typeface="Arial" charset="0"/>
              <a:buChar char="•"/>
            </a:pPr>
            <a:r>
              <a:rPr lang="es-SV" sz="1050" dirty="0" smtClean="0"/>
              <a:t>El saldo por ejecutar de la donación de la Real Embajada de Noruega corresponde a la auditoría externa, la que se llevará a cabo en el primer trimestre del 2015.</a:t>
            </a:r>
          </a:p>
          <a:p>
            <a:pPr marL="171450" indent="-171450">
              <a:buFont typeface="Arial" charset="0"/>
              <a:buChar char="•"/>
            </a:pPr>
            <a:r>
              <a:rPr lang="es-SV" sz="1050" dirty="0" smtClean="0"/>
              <a:t>En el caso de la donación fondos FOCAP aparece dentro de la Ley de Presupuestos.  Para el 2014 se tenían asignaciones por Us$300,000.00</a:t>
            </a:r>
            <a:endParaRPr lang="es-SV" sz="1050" dirty="0"/>
          </a:p>
        </p:txBody>
      </p:sp>
      <p:pic>
        <p:nvPicPr>
          <p:cNvPr id="49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75072"/>
            <a:ext cx="8839200"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505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71" name="Picture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45" y="692696"/>
            <a:ext cx="870424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781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395287" y="836712"/>
            <a:ext cx="8353425" cy="41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457200" indent="-457200" defTabSz="912813">
              <a:defRPr sz="2400">
                <a:solidFill>
                  <a:schemeClr val="tx1"/>
                </a:solidFill>
                <a:latin typeface="Times New Roman" pitchFamily="18" charset="0"/>
              </a:defRPr>
            </a:lvl1pPr>
            <a:lvl2pPr marL="912813" indent="-455613" defTabSz="912813">
              <a:defRPr sz="2400">
                <a:solidFill>
                  <a:schemeClr val="tx1"/>
                </a:solidFill>
                <a:latin typeface="Times New Roman" pitchFamily="18" charset="0"/>
              </a:defRPr>
            </a:lvl2pPr>
            <a:lvl3pPr marL="1371600" indent="-458788" defTabSz="912813">
              <a:defRPr sz="2400">
                <a:solidFill>
                  <a:schemeClr val="tx1"/>
                </a:solidFill>
                <a:latin typeface="Times New Roman" pitchFamily="18" charset="0"/>
              </a:defRPr>
            </a:lvl3pPr>
            <a:lvl4pPr marL="1828800" indent="-457200" defTabSz="912813">
              <a:defRPr sz="2400">
                <a:solidFill>
                  <a:schemeClr val="tx1"/>
                </a:solidFill>
                <a:latin typeface="Times New Roman" pitchFamily="18" charset="0"/>
              </a:defRPr>
            </a:lvl4pPr>
            <a:lvl5pPr marL="2286000" indent="-457200" defTabSz="912813">
              <a:defRPr sz="2400">
                <a:solidFill>
                  <a:schemeClr val="tx1"/>
                </a:solidFill>
                <a:latin typeface="Times New Roman" pitchFamily="18" charset="0"/>
              </a:defRPr>
            </a:lvl5pPr>
            <a:lvl6pPr marL="2743200" indent="-457200" defTabSz="912813" fontAlgn="base">
              <a:spcBef>
                <a:spcPct val="0"/>
              </a:spcBef>
              <a:spcAft>
                <a:spcPct val="0"/>
              </a:spcAft>
              <a:defRPr sz="2400">
                <a:solidFill>
                  <a:schemeClr val="tx1"/>
                </a:solidFill>
                <a:latin typeface="Times New Roman" pitchFamily="18" charset="0"/>
              </a:defRPr>
            </a:lvl6pPr>
            <a:lvl7pPr marL="3200400" indent="-457200" defTabSz="912813" fontAlgn="base">
              <a:spcBef>
                <a:spcPct val="0"/>
              </a:spcBef>
              <a:spcAft>
                <a:spcPct val="0"/>
              </a:spcAft>
              <a:defRPr sz="2400">
                <a:solidFill>
                  <a:schemeClr val="tx1"/>
                </a:solidFill>
                <a:latin typeface="Times New Roman" pitchFamily="18" charset="0"/>
              </a:defRPr>
            </a:lvl7pPr>
            <a:lvl8pPr marL="3657600" indent="-457200" defTabSz="912813" fontAlgn="base">
              <a:spcBef>
                <a:spcPct val="0"/>
              </a:spcBef>
              <a:spcAft>
                <a:spcPct val="0"/>
              </a:spcAft>
              <a:defRPr sz="2400">
                <a:solidFill>
                  <a:schemeClr val="tx1"/>
                </a:solidFill>
                <a:latin typeface="Times New Roman" pitchFamily="18" charset="0"/>
              </a:defRPr>
            </a:lvl8pPr>
            <a:lvl9pPr marL="4114800" indent="-457200" defTabSz="912813" fontAlgn="base">
              <a:spcBef>
                <a:spcPct val="0"/>
              </a:spcBef>
              <a:spcAft>
                <a:spcPct val="0"/>
              </a:spcAft>
              <a:defRPr sz="2400">
                <a:solidFill>
                  <a:schemeClr val="tx1"/>
                </a:solidFill>
                <a:latin typeface="Times New Roman" pitchFamily="18" charset="0"/>
              </a:defRPr>
            </a:lvl9pPr>
          </a:lstStyle>
          <a:p>
            <a:pPr algn="ctr">
              <a:spcBef>
                <a:spcPct val="50000"/>
              </a:spcBef>
            </a:pPr>
            <a:endParaRPr lang="es-SV"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a:p>
            <a:pPr lvl="1" algn="ctr"/>
            <a:r>
              <a:rPr lang="es-SV"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rPr>
              <a:t>GRACIAS</a:t>
            </a:r>
          </a:p>
          <a:p>
            <a:pPr lvl="1" algn="ctr"/>
            <a:endParaRPr lang="es-SV"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ndParaRPr>
          </a:p>
        </p:txBody>
      </p:sp>
      <p:sp>
        <p:nvSpPr>
          <p:cNvPr id="2" name="1 Rectángulo"/>
          <p:cNvSpPr/>
          <p:nvPr/>
        </p:nvSpPr>
        <p:spPr>
          <a:xfrm>
            <a:off x="3583900" y="4934050"/>
            <a:ext cx="5164812" cy="646331"/>
          </a:xfrm>
          <a:prstGeom prst="rect">
            <a:avLst/>
          </a:prstGeom>
        </p:spPr>
        <p:txBody>
          <a:bodyPr wrap="none">
            <a:spAutoFit/>
          </a:bodyPr>
          <a:lstStyle/>
          <a:p>
            <a:r>
              <a:rPr lang="es-SV" b="1" i="1" dirty="0" smtClean="0">
                <a:solidFill>
                  <a:schemeClr val="tx2">
                    <a:lumMod val="75000"/>
                  </a:schemeClr>
                </a:solidFill>
                <a:effectLst>
                  <a:outerShdw blurRad="38100" dist="38100" dir="2700000" algn="tl">
                    <a:srgbClr val="000000">
                      <a:alpha val="43137"/>
                    </a:srgbClr>
                  </a:outerShdw>
                </a:effectLst>
              </a:rPr>
              <a:t>Instituto Salvadoreño para el Desarrollo de la Mujer</a:t>
            </a:r>
          </a:p>
          <a:p>
            <a:r>
              <a:rPr lang="es-SV" b="1" i="1" dirty="0" smtClean="0">
                <a:solidFill>
                  <a:schemeClr val="tx2">
                    <a:lumMod val="75000"/>
                  </a:schemeClr>
                </a:solidFill>
                <a:effectLst>
                  <a:outerShdw blurRad="38100" dist="38100" dir="2700000" algn="tl">
                    <a:srgbClr val="000000">
                      <a:alpha val="43137"/>
                    </a:srgbClr>
                  </a:outerShdw>
                </a:effectLst>
              </a:rPr>
              <a:t>Unidad Financiera Institucional</a:t>
            </a:r>
            <a:endParaRPr lang="es-SV" dirty="0">
              <a:solidFill>
                <a:schemeClr val="tx2">
                  <a:lumMod val="75000"/>
                </a:schemeClr>
              </a:solidFill>
            </a:endParaRPr>
          </a:p>
        </p:txBody>
      </p:sp>
    </p:spTree>
    <p:extLst>
      <p:ext uri="{BB962C8B-B14F-4D97-AF65-F5344CB8AC3E}">
        <p14:creationId xmlns:p14="http://schemas.microsoft.com/office/powerpoint/2010/main" val="1505270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1410"/>
                                        </p:tgtEl>
                                        <p:attrNameLst>
                                          <p:attrName>style.visibility</p:attrName>
                                        </p:attrNameLst>
                                      </p:cBhvr>
                                      <p:to>
                                        <p:strVal val="visible"/>
                                      </p:to>
                                    </p:set>
                                    <p:animEffect transition="in" filter="wheel(4)">
                                      <p:cBhvr>
                                        <p:cTn id="7" dur="2000"/>
                                        <p:tgtEl>
                                          <p:spTgt spid="401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05930"/>
            <a:ext cx="7966843" cy="633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589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279400"/>
            <a:ext cx="8540750"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7 CuadroTexto"/>
          <p:cNvSpPr txBox="1"/>
          <p:nvPr/>
        </p:nvSpPr>
        <p:spPr>
          <a:xfrm>
            <a:off x="3923928" y="3647306"/>
            <a:ext cx="923925" cy="285750"/>
          </a:xfrm>
          <a:prstGeom prst="rect">
            <a:avLst/>
          </a:prstGeom>
          <a:solidFill>
            <a:schemeClr val="lt1"/>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SV" sz="900"/>
              <a:t>Recursos</a:t>
            </a:r>
          </a:p>
          <a:p>
            <a:pPr algn="ctr"/>
            <a:endParaRPr lang="es-SV" sz="900"/>
          </a:p>
        </p:txBody>
      </p:sp>
    </p:spTree>
    <p:extLst>
      <p:ext uri="{BB962C8B-B14F-4D97-AF65-F5344CB8AC3E}">
        <p14:creationId xmlns:p14="http://schemas.microsoft.com/office/powerpoint/2010/main" val="1621289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716994" cy="527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701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12" y="507240"/>
            <a:ext cx="8500560" cy="573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947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75" y="476672"/>
            <a:ext cx="8599789" cy="559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85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32" y="260648"/>
            <a:ext cx="8012124" cy="618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108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689007" cy="558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963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lantilla">
  <a:themeElements>
    <a:clrScheme name="1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plantil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ntilla">
  <a:themeElements>
    <a:clrScheme name="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lantil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lantilla">
  <a:themeElements>
    <a:clrScheme name="2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plantil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lantill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Template>
  <TotalTime>3623</TotalTime>
  <Words>661</Words>
  <Application>Microsoft Office PowerPoint</Application>
  <PresentationFormat>Presentación en pantalla (4:3)</PresentationFormat>
  <Paragraphs>28</Paragraphs>
  <Slides>28</Slides>
  <Notes>1</Notes>
  <HiddenSlides>0</HiddenSlides>
  <MMClips>0</MMClips>
  <ScaleCrop>false</ScaleCrop>
  <HeadingPairs>
    <vt:vector size="4" baseType="variant">
      <vt:variant>
        <vt:lpstr>Tema</vt:lpstr>
      </vt:variant>
      <vt:variant>
        <vt:i4>3</vt:i4>
      </vt:variant>
      <vt:variant>
        <vt:lpstr>Títulos de diapositiva</vt:lpstr>
      </vt:variant>
      <vt:variant>
        <vt:i4>28</vt:i4>
      </vt:variant>
    </vt:vector>
  </HeadingPairs>
  <TitlesOfParts>
    <vt:vector size="31" baseType="lpstr">
      <vt:lpstr>1_plantilla</vt:lpstr>
      <vt:lpstr>plantilla</vt:lpstr>
      <vt:lpstr>2_plantilla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Cabrera Sáenz</dc:creator>
  <cp:lastModifiedBy>Cristina Perez de Martinez</cp:lastModifiedBy>
  <cp:revision>625</cp:revision>
  <cp:lastPrinted>2014-02-13T21:08:26Z</cp:lastPrinted>
  <dcterms:created xsi:type="dcterms:W3CDTF">2011-03-27T23:33:46Z</dcterms:created>
  <dcterms:modified xsi:type="dcterms:W3CDTF">2015-02-26T15:39:33Z</dcterms:modified>
</cp:coreProperties>
</file>