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34"/>
  </p:notesMasterIdLst>
  <p:handoutMasterIdLst>
    <p:handoutMasterId r:id="rId35"/>
  </p:handoutMasterIdLst>
  <p:sldIdLst>
    <p:sldId id="456" r:id="rId4"/>
    <p:sldId id="443" r:id="rId5"/>
    <p:sldId id="457" r:id="rId6"/>
    <p:sldId id="454" r:id="rId7"/>
    <p:sldId id="429" r:id="rId8"/>
    <p:sldId id="414" r:id="rId9"/>
    <p:sldId id="415" r:id="rId10"/>
    <p:sldId id="416" r:id="rId11"/>
    <p:sldId id="458" r:id="rId12"/>
    <p:sldId id="418" r:id="rId13"/>
    <p:sldId id="419" r:id="rId14"/>
    <p:sldId id="475" r:id="rId15"/>
    <p:sldId id="401" r:id="rId16"/>
    <p:sldId id="430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4" r:id="rId30"/>
    <p:sldId id="472" r:id="rId31"/>
    <p:sldId id="473" r:id="rId32"/>
    <p:sldId id="453" r:id="rId33"/>
  </p:sldIdLst>
  <p:sldSz cx="9144000" cy="6858000" type="screen4x3"/>
  <p:notesSz cx="7010400" cy="92964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728" autoAdjust="0"/>
  </p:normalViewPr>
  <p:slideViewPr>
    <p:cSldViewPr>
      <p:cViewPr>
        <p:scale>
          <a:sx n="70" d="100"/>
          <a:sy n="70" d="100"/>
        </p:scale>
        <p:origin x="-12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lcornejo\Desktop\ALMA\Base%20contabilidad-%20Est%20Fin%20al%2031%2012%2016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olis\Desktop\Diaposit%20Est%20Financ%20JD%20%20al%2031-12-%2016%20-pptos%20modif\JD%20DIAPOS%2031-12-2016\Est%20Fin%20al%2030-12-2016-%20Base%20diapos%20Presup%20TRABAJ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olis\Desktop\Diaposit%20Est%20Financ%20JD%20%20al%2031-12-%2016%20-pptos%20modif\JD%20DIAPOS%2031-12-2016\Est%20Fin%20al%2030-12-2016-%20Base%20diapos%20Presup%20TRABAJ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olis\Desktop\Diaposit%20Est%20Financ%20JD%20%20al%2031-12-%2016%20-pptos%20modif\JD%20DIAPOS%2031-12-2016\Est%20Fin%20al%2030-12-2016-%20Base%20diapos%20Presup%20TRABAJ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olis\Desktop\Diaposit%20Est%20Financ%20JD%20%20al%2031-12-%2016%20-pptos%20modif\JD%20DIAPOS%2031-12-2016\Est%20Fin%20al%2030-12-2016-%20Base%20diapos%20Presup%20TRABAJ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olis\Desktop\Diaposit%20Est%20Financ%20JD%20%20al%2031-12-%2016%20-pptos%20modif\JD%20DIAPOS%2031-12-2016\Est%20Fin%20al%2030-12-2016-%20Base%20diapos%20Presup%20TRABAJ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olis\Desktop\presupuestos%202017\informe%20de%20saldos%202017\Diaposit%20Est%20Financ%20JD%20%20al%2031-12-%2016%20-pptos%20modif\JD%20DIAPOS%2031-12-2016\Est%20Fin%20al%2030-12-2016-%20Base%20diapos%20Presup%20mod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SV" sz="1600"/>
              <a:t>Estado de Situación Financiera- Composición</a:t>
            </a:r>
            <a:r>
              <a:rPr lang="es-SV" sz="1600" baseline="0"/>
              <a:t> de saldos</a:t>
            </a:r>
          </a:p>
          <a:p>
            <a:pPr>
              <a:defRPr/>
            </a:pPr>
            <a:r>
              <a:rPr lang="es-SV" sz="1600" baseline="0"/>
              <a:t>al 31 de Diciembre del 2016</a:t>
            </a:r>
            <a:endParaRPr lang="es-SV" sz="1600"/>
          </a:p>
        </c:rich>
      </c:tx>
      <c:layout/>
      <c:overlay val="0"/>
    </c:title>
    <c:autoTitleDeleted val="0"/>
    <c:view3D>
      <c:rotX val="20"/>
      <c:rotY val="50"/>
      <c:depthPercent val="1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'Comp Esta Situac Fin(resumen)'!$B$70</c:f>
              <c:strCache>
                <c:ptCount val="1"/>
                <c:pt idx="0">
                  <c:v>RECURSOS</c:v>
                </c:pt>
              </c:strCache>
            </c:strRef>
          </c:tx>
          <c:invertIfNegative val="0"/>
          <c:val>
            <c:numRef>
              <c:f>'Comp Esta Situac Fin(resumen)'!$C$70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'Comp Esta Situac Fin(resumen)'!$B$71</c:f>
              <c:strCache>
                <c:ptCount val="1"/>
                <c:pt idx="0">
                  <c:v>Fondos</c:v>
                </c:pt>
              </c:strCache>
            </c:strRef>
          </c:tx>
          <c:invertIfNegative val="0"/>
          <c:val>
            <c:numRef>
              <c:f>'Comp Esta Situac Fin(resumen)'!$C$71</c:f>
              <c:numCache>
                <c:formatCode>"$"#,##0.00</c:formatCode>
                <c:ptCount val="1"/>
                <c:pt idx="0">
                  <c:v>178208.37000000002</c:v>
                </c:pt>
              </c:numCache>
            </c:numRef>
          </c:val>
        </c:ser>
        <c:ser>
          <c:idx val="2"/>
          <c:order val="2"/>
          <c:tx>
            <c:strRef>
              <c:f>'Comp Esta Situac Fin(resumen)'!$B$72</c:f>
              <c:strCache>
                <c:ptCount val="1"/>
                <c:pt idx="0">
                  <c:v>Inversiones financieras y existencias</c:v>
                </c:pt>
              </c:strCache>
            </c:strRef>
          </c:tx>
          <c:invertIfNegative val="0"/>
          <c:val>
            <c:numRef>
              <c:f>'Comp Esta Situac Fin(resumen)'!$C$72</c:f>
              <c:numCache>
                <c:formatCode>"$"#,##0.00</c:formatCode>
                <c:ptCount val="1"/>
                <c:pt idx="0">
                  <c:v>340000.96</c:v>
                </c:pt>
              </c:numCache>
            </c:numRef>
          </c:val>
        </c:ser>
        <c:ser>
          <c:idx val="3"/>
          <c:order val="3"/>
          <c:tx>
            <c:strRef>
              <c:f>'Comp Esta Situac Fin(resumen)'!$B$73</c:f>
              <c:strCache>
                <c:ptCount val="1"/>
                <c:pt idx="0">
                  <c:v>Inversiones en proyectos  y  programas</c:v>
                </c:pt>
              </c:strCache>
            </c:strRef>
          </c:tx>
          <c:invertIfNegative val="0"/>
          <c:val>
            <c:numRef>
              <c:f>'Comp Esta Situac Fin(resumen)'!$C$73</c:f>
              <c:numCache>
                <c:formatCode>"$"#,##0.00</c:formatCode>
                <c:ptCount val="1"/>
                <c:pt idx="0">
                  <c:v>191898.28999999998</c:v>
                </c:pt>
              </c:numCache>
            </c:numRef>
          </c:val>
        </c:ser>
        <c:ser>
          <c:idx val="4"/>
          <c:order val="4"/>
          <c:tx>
            <c:strRef>
              <c:f>'Comp Esta Situac Fin(resumen)'!$B$74</c:f>
              <c:strCache>
                <c:ptCount val="1"/>
                <c:pt idx="0">
                  <c:v>Inversiones en bienes de uso</c:v>
                </c:pt>
              </c:strCache>
            </c:strRef>
          </c:tx>
          <c:invertIfNegative val="0"/>
          <c:val>
            <c:numRef>
              <c:f>'Comp Esta Situac Fin(resumen)'!$C$74</c:f>
              <c:numCache>
                <c:formatCode>"$"#,##0.00</c:formatCode>
                <c:ptCount val="1"/>
                <c:pt idx="0">
                  <c:v>2050795.7600000002</c:v>
                </c:pt>
              </c:numCache>
            </c:numRef>
          </c:val>
        </c:ser>
        <c:ser>
          <c:idx val="5"/>
          <c:order val="5"/>
          <c:tx>
            <c:strRef>
              <c:f>'Comp Esta Situac Fin(resumen)'!$B$75</c:f>
              <c:strCache>
                <c:ptCount val="1"/>
                <c:pt idx="0">
                  <c:v>TOTAL DE RECURSOS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</c:spPr>
          </c:dPt>
          <c:val>
            <c:numRef>
              <c:f>'Comp Esta Situac Fin(resumen)'!$C$75</c:f>
              <c:numCache>
                <c:formatCode>"$"#,##0.00</c:formatCode>
                <c:ptCount val="1"/>
                <c:pt idx="0">
                  <c:v>2760903.3800000004</c:v>
                </c:pt>
              </c:numCache>
            </c:numRef>
          </c:val>
        </c:ser>
        <c:ser>
          <c:idx val="6"/>
          <c:order val="6"/>
          <c:tx>
            <c:strRef>
              <c:f>'Comp Esta Situac Fin(resumen)'!$B$77</c:f>
              <c:strCache>
                <c:ptCount val="1"/>
                <c:pt idx="0">
                  <c:v>OBLIGACIONES Y PATRIMONIO</c:v>
                </c:pt>
              </c:strCache>
            </c:strRef>
          </c:tx>
          <c:invertIfNegative val="0"/>
          <c:val>
            <c:numRef>
              <c:f>'Comp Esta Situac Fin(resumen)'!$C$77:$D$77</c:f>
              <c:numCache>
                <c:formatCode>General</c:formatCode>
                <c:ptCount val="2"/>
              </c:numCache>
            </c:numRef>
          </c:val>
        </c:ser>
        <c:ser>
          <c:idx val="7"/>
          <c:order val="7"/>
          <c:tx>
            <c:strRef>
              <c:f>'Comp Esta Situac Fin(resumen)'!$B$78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val>
            <c:numRef>
              <c:f>'Comp Esta Situac Fin(resumen)'!$C$78:$D$78</c:f>
              <c:numCache>
                <c:formatCode>"$"#,##0.00</c:formatCode>
                <c:ptCount val="2"/>
                <c:pt idx="1">
                  <c:v>316757.18</c:v>
                </c:pt>
              </c:numCache>
            </c:numRef>
          </c:val>
        </c:ser>
        <c:ser>
          <c:idx val="8"/>
          <c:order val="8"/>
          <c:tx>
            <c:strRef>
              <c:f>'Comp Esta Situac Fin(resumen)'!$B$79</c:f>
              <c:strCache>
                <c:ptCount val="1"/>
                <c:pt idx="0">
                  <c:v>Patrimonio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val>
            <c:numRef>
              <c:f>'Comp Esta Situac Fin(resumen)'!$C$79:$D$79</c:f>
              <c:numCache>
                <c:formatCode>"$"#,##0.00</c:formatCode>
                <c:ptCount val="2"/>
                <c:pt idx="1">
                  <c:v>2202546.2000000002</c:v>
                </c:pt>
              </c:numCache>
            </c:numRef>
          </c:val>
        </c:ser>
        <c:ser>
          <c:idx val="9"/>
          <c:order val="9"/>
          <c:tx>
            <c:strRef>
              <c:f>'Comp Esta Situac Fin(resumen)'!$B$80</c:f>
              <c:strCache>
                <c:ptCount val="1"/>
                <c:pt idx="0">
                  <c:v>Resultado del ejercicio corriente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val>
            <c:numRef>
              <c:f>'Comp Esta Situac Fin(resumen)'!$C$80:$D$80</c:f>
              <c:numCache>
                <c:formatCode>"$"#,##0.00</c:formatCode>
                <c:ptCount val="2"/>
                <c:pt idx="1">
                  <c:v>241600</c:v>
                </c:pt>
              </c:numCache>
            </c:numRef>
          </c:val>
        </c:ser>
        <c:ser>
          <c:idx val="10"/>
          <c:order val="10"/>
          <c:tx>
            <c:strRef>
              <c:f>'Comp Esta Situac Fin(resumen)'!$B$81</c:f>
              <c:strCache>
                <c:ptCount val="1"/>
                <c:pt idx="0">
                  <c:v>TOTAL OBLIGACIONES Y PATRIMONIO</c:v>
                </c:pt>
              </c:strCache>
            </c:strRef>
          </c:tx>
          <c:spPr>
            <a:noFill/>
          </c:spPr>
          <c:invertIfNegative val="0"/>
          <c:val>
            <c:numRef>
              <c:f>'Comp Esta Situac Fin(resumen)'!$C$81:$D$81</c:f>
              <c:numCache>
                <c:formatCode>"$"#,##0.00</c:formatCode>
                <c:ptCount val="2"/>
                <c:pt idx="1">
                  <c:v>2760903.3800000004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307072"/>
        <c:axId val="30308608"/>
        <c:axId val="0"/>
      </c:bar3DChart>
      <c:catAx>
        <c:axId val="3030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308608"/>
        <c:crosses val="autoZero"/>
        <c:auto val="1"/>
        <c:lblAlgn val="ctr"/>
        <c:lblOffset val="100"/>
        <c:noMultiLvlLbl val="0"/>
      </c:catAx>
      <c:valAx>
        <c:axId val="30308608"/>
        <c:scaling>
          <c:orientation val="minMax"/>
          <c:max val="1500000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50" baseline="0"/>
            </a:pPr>
            <a:endParaRPr lang="es-SV"/>
          </a:p>
        </c:txPr>
        <c:crossAx val="30307072"/>
        <c:crosses val="max"/>
        <c:crossBetween val="between"/>
      </c:valAx>
      <c:dTable>
        <c:showHorzBorder val="1"/>
        <c:showVertBorder val="1"/>
        <c:showOutline val="1"/>
        <c:showKeys val="1"/>
        <c:spPr>
          <a:noFill/>
        </c:spPr>
        <c:txPr>
          <a:bodyPr/>
          <a:lstStyle/>
          <a:p>
            <a:pPr rtl="0">
              <a:defRPr sz="1150" baseline="0"/>
            </a:pPr>
            <a:endParaRPr lang="es-SV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  <a:bevelB w="165100" prst="coolSlant"/>
    </a:sp3d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SV" sz="1400"/>
              <a:t>Ejecución Presupuestaria fondos GOES</a:t>
            </a:r>
          </a:p>
          <a:p>
            <a:pPr>
              <a:defRPr/>
            </a:pPr>
            <a:r>
              <a:rPr lang="es-SV" sz="1400"/>
              <a:t>Rubro 51 - Remuneraciones</a:t>
            </a:r>
          </a:p>
          <a:p>
            <a:pPr>
              <a:defRPr/>
            </a:pPr>
            <a:r>
              <a:rPr lang="es-SV" sz="1400"/>
              <a:t>al 31 de Diciembre 2016 (En Us$)</a:t>
            </a:r>
          </a:p>
        </c:rich>
      </c:tx>
      <c:layout>
        <c:manualLayout>
          <c:xMode val="edge"/>
          <c:yMode val="edge"/>
          <c:x val="0.40104472596681978"/>
          <c:y val="1.566359047727700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55970859954082"/>
          <c:y val="0.199404234472182"/>
          <c:w val="0.76902645396334057"/>
          <c:h val="0.571153504214471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'R-51 GOES'!$D$5</c:f>
              <c:strCache>
                <c:ptCount val="1"/>
                <c:pt idx="0">
                  <c:v>Presup modificado. Ene-Diciembre 2016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strRef>
              <c:f>'R-51 GOES'!$B$6:$B$10</c:f>
              <c:strCache>
                <c:ptCount val="5"/>
                <c:pt idx="0">
                  <c:v>Remuneraciones </c:v>
                </c:pt>
                <c:pt idx="1">
                  <c:v>Contrib Patronales a Inst de Seguridad Social Públicas (INPEP,ISSS, INSAFORP)</c:v>
                </c:pt>
                <c:pt idx="2">
                  <c:v>Contrib Patronales a Inst de Seguridad Social Privadas (AFP'S , IPSFA)</c:v>
                </c:pt>
                <c:pt idx="3">
                  <c:v>Indemnizaciones</c:v>
                </c:pt>
                <c:pt idx="4">
                  <c:v>Remuneraciones Diversas</c:v>
                </c:pt>
              </c:strCache>
            </c:strRef>
          </c:cat>
          <c:val>
            <c:numRef>
              <c:f>'R-51 GOES'!$D$6:$D$10</c:f>
              <c:numCache>
                <c:formatCode>"$"#,##0.00</c:formatCode>
                <c:ptCount val="5"/>
                <c:pt idx="0">
                  <c:v>3055600.46</c:v>
                </c:pt>
                <c:pt idx="1">
                  <c:v>222127.31</c:v>
                </c:pt>
                <c:pt idx="2">
                  <c:v>186417.06</c:v>
                </c:pt>
                <c:pt idx="3">
                  <c:v>10161.790000000001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'R-51 GOES'!$E$5</c:f>
              <c:strCache>
                <c:ptCount val="1"/>
                <c:pt idx="0">
                  <c:v>Ejecutado/devengado a Diciembre 2016</c:v>
                </c:pt>
              </c:strCache>
            </c:strRef>
          </c:tx>
          <c:invertIfNegative val="0"/>
          <c:cat>
            <c:strRef>
              <c:f>'R-51 GOES'!$B$6:$B$10</c:f>
              <c:strCache>
                <c:ptCount val="5"/>
                <c:pt idx="0">
                  <c:v>Remuneraciones </c:v>
                </c:pt>
                <c:pt idx="1">
                  <c:v>Contrib Patronales a Inst de Seguridad Social Públicas (INPEP,ISSS, INSAFORP)</c:v>
                </c:pt>
                <c:pt idx="2">
                  <c:v>Contrib Patronales a Inst de Seguridad Social Privadas (AFP'S , IPSFA)</c:v>
                </c:pt>
                <c:pt idx="3">
                  <c:v>Indemnizaciones</c:v>
                </c:pt>
                <c:pt idx="4">
                  <c:v>Remuneraciones Diversas</c:v>
                </c:pt>
              </c:strCache>
            </c:strRef>
          </c:cat>
          <c:val>
            <c:numRef>
              <c:f>'R-51 GOES'!$E$6:$E$10</c:f>
              <c:numCache>
                <c:formatCode>"$"#,##0.00</c:formatCode>
                <c:ptCount val="5"/>
                <c:pt idx="0">
                  <c:v>3006835.48</c:v>
                </c:pt>
                <c:pt idx="1">
                  <c:v>217128.16999999998</c:v>
                </c:pt>
                <c:pt idx="2">
                  <c:v>181040.06</c:v>
                </c:pt>
                <c:pt idx="3">
                  <c:v>10161.790000000001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'R-51 GOES'!$F$5</c:f>
              <c:strCache>
                <c:ptCount val="1"/>
                <c:pt idx="0">
                  <c:v>% Ejec.</c:v>
                </c:pt>
              </c:strCache>
            </c:strRef>
          </c:tx>
          <c:spPr>
            <a:noFill/>
          </c:spPr>
          <c:invertIfNegative val="0"/>
          <c:cat>
            <c:strRef>
              <c:f>'R-51 GOES'!$B$6:$B$10</c:f>
              <c:strCache>
                <c:ptCount val="5"/>
                <c:pt idx="0">
                  <c:v>Remuneraciones </c:v>
                </c:pt>
                <c:pt idx="1">
                  <c:v>Contrib Patronales a Inst de Seguridad Social Públicas (INPEP,ISSS, INSAFORP)</c:v>
                </c:pt>
                <c:pt idx="2">
                  <c:v>Contrib Patronales a Inst de Seguridad Social Privadas (AFP'S , IPSFA)</c:v>
                </c:pt>
                <c:pt idx="3">
                  <c:v>Indemnizaciones</c:v>
                </c:pt>
                <c:pt idx="4">
                  <c:v>Remuneraciones Diversas</c:v>
                </c:pt>
              </c:strCache>
            </c:strRef>
          </c:cat>
          <c:val>
            <c:numRef>
              <c:f>'R-51 GOES'!$F$6:$F$10</c:f>
              <c:numCache>
                <c:formatCode>0%</c:formatCode>
                <c:ptCount val="5"/>
                <c:pt idx="0">
                  <c:v>0.9840407865366011</c:v>
                </c:pt>
                <c:pt idx="1">
                  <c:v>0.97749425768492848</c:v>
                </c:pt>
                <c:pt idx="2">
                  <c:v>0.97115607337654608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639680"/>
        <c:axId val="83641472"/>
        <c:axId val="0"/>
      </c:bar3DChart>
      <c:catAx>
        <c:axId val="83639680"/>
        <c:scaling>
          <c:orientation val="minMax"/>
        </c:scaling>
        <c:delete val="0"/>
        <c:axPos val="b"/>
        <c:majorTickMark val="out"/>
        <c:minorTickMark val="none"/>
        <c:tickLblPos val="nextTo"/>
        <c:crossAx val="83641472"/>
        <c:crosses val="autoZero"/>
        <c:auto val="1"/>
        <c:lblAlgn val="ctr"/>
        <c:lblOffset val="100"/>
        <c:noMultiLvlLbl val="0"/>
      </c:catAx>
      <c:valAx>
        <c:axId val="83641472"/>
        <c:scaling>
          <c:orientation val="minMax"/>
          <c:max val="1500000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crossAx val="83639680"/>
        <c:crosses val="autoZero"/>
        <c:crossBetween val="between"/>
        <c:minorUnit val="5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es-SV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SV" sz="1400"/>
              <a:t>Ejecución Presupuestaria fondos GOES</a:t>
            </a:r>
          </a:p>
          <a:p>
            <a:pPr>
              <a:defRPr/>
            </a:pPr>
            <a:r>
              <a:rPr lang="es-SV" sz="1400"/>
              <a:t>Rubro</a:t>
            </a:r>
            <a:r>
              <a:rPr lang="es-SV" sz="1400" baseline="0"/>
              <a:t> 54 - Adquisición de Bienes y Servicios</a:t>
            </a:r>
          </a:p>
          <a:p>
            <a:pPr>
              <a:defRPr/>
            </a:pPr>
            <a:r>
              <a:rPr lang="es-SV" sz="1400" baseline="0"/>
              <a:t>al 31 de Diciembre 2016 (En Us$)</a:t>
            </a:r>
            <a:endParaRPr lang="es-SV" sz="1400"/>
          </a:p>
        </c:rich>
      </c:tx>
      <c:layout>
        <c:manualLayout>
          <c:xMode val="edge"/>
          <c:yMode val="edge"/>
          <c:x val="0.35613926452848604"/>
          <c:y val="3.863133055389275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88298383777527"/>
          <c:y val="0.16802361257906595"/>
          <c:w val="0.76552230634085405"/>
          <c:h val="0.574253380364044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'R-54 GOES'!$C$5</c:f>
              <c:strCache>
                <c:ptCount val="1"/>
                <c:pt idx="0">
                  <c:v>Presupuesto anual inicial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GOES'!$C$6:$C$11</c:f>
            </c:numRef>
          </c:val>
        </c:ser>
        <c:ser>
          <c:idx val="6"/>
          <c:order val="1"/>
          <c:tx>
            <c:strRef>
              <c:f>'R-54 GOES'!$D$5</c:f>
              <c:strCache>
                <c:ptCount val="1"/>
                <c:pt idx="0">
                  <c:v>Monto congelado PAA</c:v>
                </c:pt>
              </c:strCache>
            </c:strRef>
          </c:tx>
          <c:invertIfNegative val="0"/>
          <c:val>
            <c:numRef>
              <c:f>'R-54 GOES'!$D$6:$D$11</c:f>
            </c:numRef>
          </c:val>
        </c:ser>
        <c:ser>
          <c:idx val="1"/>
          <c:order val="2"/>
          <c:tx>
            <c:strRef>
              <c:f>'R-54 GOES'!$E$5</c:f>
              <c:strCache>
                <c:ptCount val="1"/>
                <c:pt idx="0">
                  <c:v>Presup modificado. Ene-Diciembre 2016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GOES'!$E$6:$E$11</c:f>
              <c:numCache>
                <c:formatCode>"$"#,##0.00</c:formatCode>
                <c:ptCount val="6"/>
                <c:pt idx="0">
                  <c:v>227192.54</c:v>
                </c:pt>
                <c:pt idx="1">
                  <c:v>380185.93</c:v>
                </c:pt>
                <c:pt idx="2">
                  <c:v>501400.27</c:v>
                </c:pt>
                <c:pt idx="3">
                  <c:v>45584.59</c:v>
                </c:pt>
                <c:pt idx="4">
                  <c:v>85375.45</c:v>
                </c:pt>
                <c:pt idx="5">
                  <c:v>1239738.78</c:v>
                </c:pt>
              </c:numCache>
            </c:numRef>
          </c:val>
        </c:ser>
        <c:ser>
          <c:idx val="2"/>
          <c:order val="3"/>
          <c:tx>
            <c:strRef>
              <c:f>'R-54 GOES'!$F$5</c:f>
              <c:strCache>
                <c:ptCount val="1"/>
                <c:pt idx="0">
                  <c:v>Ejecutado/devengado a Diciembre 2016</c:v>
                </c:pt>
              </c:strCache>
            </c:strRef>
          </c:tx>
          <c:spPr>
            <a:noFill/>
          </c:spPr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GOES'!$F$6:$F$11</c:f>
              <c:numCache>
                <c:formatCode>"$"#,##0.00</c:formatCode>
                <c:ptCount val="6"/>
                <c:pt idx="0">
                  <c:v>217246.25</c:v>
                </c:pt>
                <c:pt idx="1">
                  <c:v>302263.2</c:v>
                </c:pt>
                <c:pt idx="2">
                  <c:v>471369.27</c:v>
                </c:pt>
                <c:pt idx="3">
                  <c:v>37821.22</c:v>
                </c:pt>
                <c:pt idx="4">
                  <c:v>78903.759999999995</c:v>
                </c:pt>
                <c:pt idx="5">
                  <c:v>1107603.7</c:v>
                </c:pt>
              </c:numCache>
            </c:numRef>
          </c:val>
        </c:ser>
        <c:ser>
          <c:idx val="3"/>
          <c:order val="4"/>
          <c:tx>
            <c:strRef>
              <c:f>'R-54 GOES'!$G$5</c:f>
              <c:strCache>
                <c:ptCount val="1"/>
                <c:pt idx="0">
                  <c:v>% Ejec.</c:v>
                </c:pt>
              </c:strCache>
            </c:strRef>
          </c:tx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GOES'!$G$6:$G$11</c:f>
              <c:numCache>
                <c:formatCode>0%</c:formatCode>
                <c:ptCount val="6"/>
                <c:pt idx="0">
                  <c:v>0.95622087767494479</c:v>
                </c:pt>
                <c:pt idx="1">
                  <c:v>0.79504046875169743</c:v>
                </c:pt>
                <c:pt idx="2">
                  <c:v>0.94010573628131477</c:v>
                </c:pt>
                <c:pt idx="3">
                  <c:v>0.82969310462154</c:v>
                </c:pt>
                <c:pt idx="4">
                  <c:v>0.92419729559258545</c:v>
                </c:pt>
                <c:pt idx="5">
                  <c:v>0.89341699870032287</c:v>
                </c:pt>
              </c:numCache>
            </c:numRef>
          </c:val>
        </c:ser>
        <c:ser>
          <c:idx val="4"/>
          <c:order val="5"/>
          <c:tx>
            <c:strRef>
              <c:f>'R-54 GOES'!$H$5</c:f>
              <c:strCache>
                <c:ptCount val="1"/>
              </c:strCache>
            </c:strRef>
          </c:tx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GOES'!$H$6:$H$11</c:f>
            </c:numRef>
          </c:val>
        </c:ser>
        <c:ser>
          <c:idx val="5"/>
          <c:order val="6"/>
          <c:tx>
            <c:strRef>
              <c:f>'R-54 GOES'!$I$5</c:f>
              <c:strCache>
                <c:ptCount val="1"/>
                <c:pt idx="0">
                  <c:v> Saldo no ejecutado</c:v>
                </c:pt>
              </c:strCache>
            </c:strRef>
          </c:tx>
          <c:invertIfNegative val="0"/>
          <c:cat>
            <c:strRef>
              <c:f>'R-54 GOES'!$B$6:$B$11</c:f>
              <c:strCache>
                <c:ptCount val="6"/>
                <c:pt idx="0">
                  <c:v>Bienes de Uso y Consumo</c:v>
                </c:pt>
                <c:pt idx="1">
                  <c:v>Servicios Basicos</c:v>
                </c:pt>
                <c:pt idx="2">
                  <c:v>Servicios Generales y Arrendamientos</c:v>
                </c:pt>
                <c:pt idx="3">
                  <c:v>Pasajes y Viaticos</c:v>
                </c:pt>
                <c:pt idx="4">
                  <c:v>Consultorias, Estudios e Investigaciones</c:v>
                </c:pt>
                <c:pt idx="5">
                  <c:v>TOTALES</c:v>
                </c:pt>
              </c:strCache>
            </c:strRef>
          </c:cat>
          <c:val>
            <c:numRef>
              <c:f>'R-54 GOES'!$I$6:$I$11</c:f>
              <c:numCache>
                <c:formatCode>"$"#,##0.00</c:formatCode>
                <c:ptCount val="6"/>
                <c:pt idx="0">
                  <c:v>9946.2900000000081</c:v>
                </c:pt>
                <c:pt idx="1">
                  <c:v>77922.729999999981</c:v>
                </c:pt>
                <c:pt idx="2">
                  <c:v>30031</c:v>
                </c:pt>
                <c:pt idx="3">
                  <c:v>7763.3699999999953</c:v>
                </c:pt>
                <c:pt idx="4">
                  <c:v>6471.6900000000023</c:v>
                </c:pt>
                <c:pt idx="5">
                  <c:v>132135.08000000007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032128"/>
        <c:axId val="84046208"/>
        <c:axId val="0"/>
      </c:bar3DChart>
      <c:catAx>
        <c:axId val="84032128"/>
        <c:scaling>
          <c:orientation val="minMax"/>
        </c:scaling>
        <c:delete val="0"/>
        <c:axPos val="b"/>
        <c:majorTickMark val="out"/>
        <c:minorTickMark val="none"/>
        <c:tickLblPos val="nextTo"/>
        <c:crossAx val="84046208"/>
        <c:crosses val="autoZero"/>
        <c:auto val="1"/>
        <c:lblAlgn val="ctr"/>
        <c:lblOffset val="100"/>
        <c:noMultiLvlLbl val="0"/>
      </c:catAx>
      <c:valAx>
        <c:axId val="84046208"/>
        <c:scaling>
          <c:orientation val="minMax"/>
          <c:max val="500000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crossAx val="84032128"/>
        <c:crosses val="autoZero"/>
        <c:crossBetween val="between"/>
        <c:minorUnit val="1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es-SV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SV" sz="1400"/>
              <a:t>Ejecución</a:t>
            </a:r>
            <a:r>
              <a:rPr lang="es-SV" sz="1400" baseline="0"/>
              <a:t> Presupuestaria fondos GOES</a:t>
            </a:r>
          </a:p>
          <a:p>
            <a:pPr>
              <a:defRPr/>
            </a:pPr>
            <a:r>
              <a:rPr lang="es-SV" sz="1400" baseline="0"/>
              <a:t>Rubro 55 - Gastos Financieros y Otros</a:t>
            </a:r>
          </a:p>
          <a:p>
            <a:pPr>
              <a:defRPr/>
            </a:pPr>
            <a:r>
              <a:rPr lang="es-SV" sz="1400" baseline="0"/>
              <a:t>al 31 de Diciembre 2016 en (Us$)</a:t>
            </a:r>
            <a:endParaRPr lang="es-SV" sz="140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'R-55 GOES'!$B$6</c:f>
              <c:strCache>
                <c:ptCount val="1"/>
                <c:pt idx="0">
                  <c:v>Impuestos, tasas y derechos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noFill/>
            </c:spPr>
          </c:dPt>
          <c:cat>
            <c:strRef>
              <c:f>'R-55 GOES'!$D$5:$F$5</c:f>
              <c:strCache>
                <c:ptCount val="3"/>
                <c:pt idx="0">
                  <c:v>Presup modificado. Ene-Diciembre 2016</c:v>
                </c:pt>
                <c:pt idx="1">
                  <c:v>Ejecutado/devengado a Diciembre 2016</c:v>
                </c:pt>
                <c:pt idx="2">
                  <c:v>% Ejec.</c:v>
                </c:pt>
              </c:strCache>
            </c:strRef>
          </c:cat>
          <c:val>
            <c:numRef>
              <c:f>'R-55 GOES'!$D$6:$F$6</c:f>
              <c:numCache>
                <c:formatCode>"$"#,##0.00</c:formatCode>
                <c:ptCount val="3"/>
                <c:pt idx="0">
                  <c:v>11235.21</c:v>
                </c:pt>
                <c:pt idx="1">
                  <c:v>11224.5</c:v>
                </c:pt>
                <c:pt idx="2" formatCode="0%">
                  <c:v>0.99904674678977967</c:v>
                </c:pt>
              </c:numCache>
            </c:numRef>
          </c:val>
        </c:ser>
        <c:ser>
          <c:idx val="1"/>
          <c:order val="1"/>
          <c:tx>
            <c:strRef>
              <c:f>'R-55 GOES'!$B$7</c:f>
              <c:strCache>
                <c:ptCount val="1"/>
                <c:pt idx="0">
                  <c:v>Seguros, comisiones y gastos bancarios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noFill/>
            </c:spPr>
          </c:dPt>
          <c:cat>
            <c:strRef>
              <c:f>'R-55 GOES'!$D$5:$F$5</c:f>
              <c:strCache>
                <c:ptCount val="3"/>
                <c:pt idx="0">
                  <c:v>Presup modificado. Ene-Diciembre 2016</c:v>
                </c:pt>
                <c:pt idx="1">
                  <c:v>Ejecutado/devengado a Diciembre 2016</c:v>
                </c:pt>
                <c:pt idx="2">
                  <c:v>% Ejec.</c:v>
                </c:pt>
              </c:strCache>
            </c:strRef>
          </c:cat>
          <c:val>
            <c:numRef>
              <c:f>'R-55 GOES'!$D$7:$F$7</c:f>
              <c:numCache>
                <c:formatCode>"$"#,##0.00</c:formatCode>
                <c:ptCount val="3"/>
                <c:pt idx="0">
                  <c:v>33159.79</c:v>
                </c:pt>
                <c:pt idx="1">
                  <c:v>31799.439999999999</c:v>
                </c:pt>
                <c:pt idx="2" formatCode="0%">
                  <c:v>0.95897591631310086</c:v>
                </c:pt>
              </c:numCache>
            </c:numRef>
          </c:val>
        </c:ser>
        <c:ser>
          <c:idx val="2"/>
          <c:order val="2"/>
          <c:tx>
            <c:strRef>
              <c:f>'R-55 GOES'!$B$8</c:f>
              <c:strCache>
                <c:ptCount val="1"/>
                <c:pt idx="0">
                  <c:v>Otros Gastos no Clasificados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noFill/>
            </c:spPr>
          </c:dPt>
          <c:cat>
            <c:strRef>
              <c:f>'R-55 GOES'!$D$5:$F$5</c:f>
              <c:strCache>
                <c:ptCount val="3"/>
                <c:pt idx="0">
                  <c:v>Presup modificado. Ene-Diciembre 2016</c:v>
                </c:pt>
                <c:pt idx="1">
                  <c:v>Ejecutado/devengado a Diciembre 2016</c:v>
                </c:pt>
                <c:pt idx="2">
                  <c:v>% Ejec.</c:v>
                </c:pt>
              </c:strCache>
            </c:strRef>
          </c:cat>
          <c:val>
            <c:numRef>
              <c:f>'R-55 GOES'!$D$8:$F$8</c:f>
              <c:numCache>
                <c:formatCode>"$"#,##0.00</c:formatCode>
                <c:ptCount val="3"/>
                <c:pt idx="0">
                  <c:v>0</c:v>
                </c:pt>
                <c:pt idx="1">
                  <c:v>0</c:v>
                </c:pt>
                <c:pt idx="2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079744"/>
        <c:axId val="84081280"/>
        <c:axId val="84058560"/>
      </c:bar3DChart>
      <c:catAx>
        <c:axId val="84079744"/>
        <c:scaling>
          <c:orientation val="minMax"/>
        </c:scaling>
        <c:delete val="0"/>
        <c:axPos val="b"/>
        <c:majorTickMark val="out"/>
        <c:minorTickMark val="none"/>
        <c:tickLblPos val="nextTo"/>
        <c:crossAx val="84081280"/>
        <c:crosses val="autoZero"/>
        <c:auto val="1"/>
        <c:lblAlgn val="ctr"/>
        <c:lblOffset val="100"/>
        <c:noMultiLvlLbl val="0"/>
      </c:catAx>
      <c:valAx>
        <c:axId val="84081280"/>
        <c:scaling>
          <c:orientation val="minMax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crossAx val="84079744"/>
        <c:crosses val="autoZero"/>
        <c:crossBetween val="between"/>
      </c:valAx>
      <c:serAx>
        <c:axId val="84058560"/>
        <c:scaling>
          <c:orientation val="minMax"/>
        </c:scaling>
        <c:delete val="1"/>
        <c:axPos val="b"/>
        <c:majorTickMark val="out"/>
        <c:minorTickMark val="none"/>
        <c:tickLblPos val="nextTo"/>
        <c:crossAx val="84081280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SV" sz="1400"/>
              <a:t>Ejecución</a:t>
            </a:r>
            <a:r>
              <a:rPr lang="es-SV" sz="1400" baseline="0"/>
              <a:t> Presupuestaria fondos GOES</a:t>
            </a:r>
          </a:p>
          <a:p>
            <a:pPr>
              <a:defRPr/>
            </a:pPr>
            <a:r>
              <a:rPr lang="es-SV" sz="1400" baseline="0"/>
              <a:t>Rubro 56 - Transferencias Corrientes</a:t>
            </a:r>
          </a:p>
          <a:p>
            <a:pPr>
              <a:defRPr/>
            </a:pPr>
            <a:r>
              <a:rPr lang="es-SV" sz="1400" baseline="0"/>
              <a:t>al 31 de Diciembre 2016 (En Us$)</a:t>
            </a:r>
            <a:endParaRPr lang="es-SV" sz="1400"/>
          </a:p>
        </c:rich>
      </c:tx>
      <c:layout>
        <c:manualLayout>
          <c:xMode val="edge"/>
          <c:yMode val="edge"/>
          <c:x val="0.27142760866911697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934894593770924"/>
          <c:y val="0.14548860178960499"/>
          <c:w val="0.67004981231976779"/>
          <c:h val="0.5547246306992054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'R-56 GOES'!$B$6</c:f>
              <c:strCache>
                <c:ptCount val="1"/>
                <c:pt idx="0">
                  <c:v>Transf. Corrientes al Sector Publico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noFill/>
            </c:spPr>
          </c:dPt>
          <c:cat>
            <c:strRef>
              <c:f>'R-56 GOES'!$D$5:$F$5</c:f>
              <c:strCache>
                <c:ptCount val="3"/>
                <c:pt idx="0">
                  <c:v>Presup modificado. Ene-Diciembre 2016</c:v>
                </c:pt>
                <c:pt idx="1">
                  <c:v>Ejecutado/devengado a Diciembre 2016</c:v>
                </c:pt>
                <c:pt idx="2">
                  <c:v>% Ejec.</c:v>
                </c:pt>
              </c:strCache>
            </c:strRef>
          </c:cat>
          <c:val>
            <c:numRef>
              <c:f>'R-56 GOES'!$D$6:$F$6</c:f>
              <c:numCache>
                <c:formatCode>"$"#,##0.00</c:formatCode>
                <c:ptCount val="3"/>
                <c:pt idx="0">
                  <c:v>330023.26</c:v>
                </c:pt>
                <c:pt idx="1">
                  <c:v>326473.96999999997</c:v>
                </c:pt>
                <c:pt idx="2" formatCode="0%">
                  <c:v>0.98924533379859336</c:v>
                </c:pt>
              </c:numCache>
            </c:numRef>
          </c:val>
        </c:ser>
        <c:ser>
          <c:idx val="2"/>
          <c:order val="1"/>
          <c:tx>
            <c:strRef>
              <c:f>'R-56 GOES'!$B$7</c:f>
              <c:strCache>
                <c:ptCount val="1"/>
                <c:pt idx="0">
                  <c:v>Transf. Corrientes al Sector Privado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noFill/>
            </c:spPr>
          </c:dPt>
          <c:cat>
            <c:strRef>
              <c:f>'R-56 GOES'!$D$5:$F$5</c:f>
              <c:strCache>
                <c:ptCount val="3"/>
                <c:pt idx="0">
                  <c:v>Presup modificado. Ene-Diciembre 2016</c:v>
                </c:pt>
                <c:pt idx="1">
                  <c:v>Ejecutado/devengado a Diciembre 2016</c:v>
                </c:pt>
                <c:pt idx="2">
                  <c:v>% Ejec.</c:v>
                </c:pt>
              </c:strCache>
            </c:strRef>
          </c:cat>
          <c:val>
            <c:numRef>
              <c:f>'R-56 GOES'!$D$7:$F$7</c:f>
              <c:numCache>
                <c:formatCode>"$"#,##0.00</c:formatCode>
                <c:ptCount val="3"/>
                <c:pt idx="0">
                  <c:v>762.12</c:v>
                </c:pt>
                <c:pt idx="1">
                  <c:v>762.12</c:v>
                </c:pt>
                <c:pt idx="2" formatCode="0%">
                  <c:v>1</c:v>
                </c:pt>
              </c:numCache>
            </c:numRef>
          </c:val>
        </c:ser>
        <c:ser>
          <c:idx val="1"/>
          <c:order val="2"/>
          <c:tx>
            <c:strRef>
              <c:f>'R-56 GOES'!$B$8</c:f>
              <c:strCache>
                <c:ptCount val="1"/>
                <c:pt idx="0">
                  <c:v>Transf. Corrientes al Sector Externo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noFill/>
            </c:spPr>
          </c:dPt>
          <c:cat>
            <c:strRef>
              <c:f>'R-56 GOES'!$D$5:$F$5</c:f>
              <c:strCache>
                <c:ptCount val="3"/>
                <c:pt idx="0">
                  <c:v>Presup modificado. Ene-Diciembre 2016</c:v>
                </c:pt>
                <c:pt idx="1">
                  <c:v>Ejecutado/devengado a Diciembre 2016</c:v>
                </c:pt>
                <c:pt idx="2">
                  <c:v>% Ejec.</c:v>
                </c:pt>
              </c:strCache>
            </c:strRef>
          </c:cat>
          <c:val>
            <c:numRef>
              <c:f>'R-56 GOES'!$D$8:$F$8</c:f>
              <c:numCache>
                <c:formatCode>"$"#,##0.00</c:formatCode>
                <c:ptCount val="3"/>
                <c:pt idx="0">
                  <c:v>15000</c:v>
                </c:pt>
                <c:pt idx="1">
                  <c:v>15000</c:v>
                </c:pt>
                <c:pt idx="2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997440"/>
        <c:axId val="83998976"/>
        <c:axId val="84059456"/>
      </c:bar3DChart>
      <c:catAx>
        <c:axId val="83997440"/>
        <c:scaling>
          <c:orientation val="minMax"/>
        </c:scaling>
        <c:delete val="0"/>
        <c:axPos val="b"/>
        <c:majorTickMark val="out"/>
        <c:minorTickMark val="none"/>
        <c:tickLblPos val="nextTo"/>
        <c:crossAx val="83998976"/>
        <c:crosses val="autoZero"/>
        <c:auto val="1"/>
        <c:lblAlgn val="ctr"/>
        <c:lblOffset val="100"/>
        <c:noMultiLvlLbl val="0"/>
      </c:catAx>
      <c:valAx>
        <c:axId val="83998976"/>
        <c:scaling>
          <c:orientation val="minMax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crossAx val="83997440"/>
        <c:crosses val="autoZero"/>
        <c:crossBetween val="between"/>
      </c:valAx>
      <c:serAx>
        <c:axId val="84059456"/>
        <c:scaling>
          <c:orientation val="minMax"/>
        </c:scaling>
        <c:delete val="1"/>
        <c:axPos val="b"/>
        <c:majorTickMark val="out"/>
        <c:minorTickMark val="none"/>
        <c:tickLblPos val="nextTo"/>
        <c:crossAx val="83998976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/>
              <a:t>Ejecución Presupuestaria fondos GOES</a:t>
            </a:r>
          </a:p>
          <a:p>
            <a:pPr>
              <a:defRPr/>
            </a:pPr>
            <a:r>
              <a:rPr lang="es-SV"/>
              <a:t>Rubro 61 - Inversiones en Activos Fijos (gasto corriente)</a:t>
            </a:r>
          </a:p>
          <a:p>
            <a:pPr>
              <a:defRPr/>
            </a:pPr>
            <a:r>
              <a:rPr lang="es-SV"/>
              <a:t>al 31 de Diciembre 2016 (En Us$)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71923037397323"/>
          <c:y val="0.24501556884069939"/>
          <c:w val="0.84181327375692039"/>
          <c:h val="0.3903888682038332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'R-61 GOES'!$F$6</c:f>
              <c:strCache>
                <c:ptCount val="1"/>
                <c:pt idx="0">
                  <c:v>% Ejec.</c:v>
                </c:pt>
              </c:strCache>
            </c:strRef>
          </c:tx>
          <c:invertIfNegative val="0"/>
          <c:cat>
            <c:strRef>
              <c:f>'R-61 GOES'!$B$7:$B$11</c:f>
              <c:strCache>
                <c:ptCount val="2"/>
                <c:pt idx="0">
                  <c:v>Bienes Muebles</c:v>
                </c:pt>
                <c:pt idx="1">
                  <c:v>Intangibles</c:v>
                </c:pt>
              </c:strCache>
            </c:strRef>
          </c:cat>
          <c:val>
            <c:numRef>
              <c:f>'R-61 GOES'!$F$7:$F$10</c:f>
              <c:numCache>
                <c:formatCode>0%</c:formatCode>
                <c:ptCount val="2"/>
                <c:pt idx="0">
                  <c:v>0.99996854121690437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'R-61 GOES'!$E$6</c:f>
              <c:strCache>
                <c:ptCount val="1"/>
                <c:pt idx="0">
                  <c:v>Ejecutado/devengado a Diciembre 2016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'R-61 GOES'!$B$7:$B$11</c:f>
              <c:strCache>
                <c:ptCount val="2"/>
                <c:pt idx="0">
                  <c:v>Bienes Muebles</c:v>
                </c:pt>
                <c:pt idx="1">
                  <c:v>Intangibles</c:v>
                </c:pt>
              </c:strCache>
            </c:strRef>
          </c:cat>
          <c:val>
            <c:numRef>
              <c:f>'R-61 GOES'!$E$7:$E$10</c:f>
              <c:numCache>
                <c:formatCode>"$"#,##0.00</c:formatCode>
                <c:ptCount val="2"/>
                <c:pt idx="0">
                  <c:v>30515.16</c:v>
                </c:pt>
                <c:pt idx="1">
                  <c:v>8703.1</c:v>
                </c:pt>
              </c:numCache>
            </c:numRef>
          </c:val>
        </c:ser>
        <c:ser>
          <c:idx val="0"/>
          <c:order val="2"/>
          <c:tx>
            <c:strRef>
              <c:f>'R-61 GOES'!$D$6</c:f>
              <c:strCache>
                <c:ptCount val="1"/>
                <c:pt idx="0">
                  <c:v>Presup modificado. Ene-Diciembre 2016</c:v>
                </c:pt>
              </c:strCache>
            </c:strRef>
          </c:tx>
          <c:spPr>
            <a:solidFill>
              <a:srgbClr val="D3DBE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</c:dPt>
          <c:cat>
            <c:strRef>
              <c:f>'R-61 GOES'!$B$7:$B$11</c:f>
              <c:strCache>
                <c:ptCount val="2"/>
                <c:pt idx="0">
                  <c:v>Bienes Muebles</c:v>
                </c:pt>
                <c:pt idx="1">
                  <c:v>Intangibles</c:v>
                </c:pt>
              </c:strCache>
            </c:strRef>
          </c:cat>
          <c:val>
            <c:numRef>
              <c:f>'R-61 GOES'!$D$7:$D$10</c:f>
              <c:numCache>
                <c:formatCode>"$"#,##0.00</c:formatCode>
                <c:ptCount val="2"/>
                <c:pt idx="0">
                  <c:v>30516.12</c:v>
                </c:pt>
                <c:pt idx="1">
                  <c:v>8703.1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127744"/>
        <c:axId val="84129280"/>
        <c:axId val="0"/>
      </c:bar3DChart>
      <c:catAx>
        <c:axId val="84127744"/>
        <c:scaling>
          <c:orientation val="minMax"/>
        </c:scaling>
        <c:delete val="0"/>
        <c:axPos val="l"/>
        <c:majorTickMark val="out"/>
        <c:minorTickMark val="none"/>
        <c:tickLblPos val="nextTo"/>
        <c:crossAx val="84129280"/>
        <c:crosses val="autoZero"/>
        <c:auto val="1"/>
        <c:lblAlgn val="ctr"/>
        <c:lblOffset val="100"/>
        <c:noMultiLvlLbl val="0"/>
      </c:catAx>
      <c:valAx>
        <c:axId val="84129280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841277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s-SV" sz="1800"/>
              <a:t>Ejecución Presupuestaria proyectos</a:t>
            </a:r>
            <a:r>
              <a:rPr lang="es-SV" sz="1800" baseline="0"/>
              <a:t> de inversión </a:t>
            </a:r>
            <a:endParaRPr lang="es-SV" sz="1800"/>
          </a:p>
          <a:p>
            <a:pPr>
              <a:defRPr sz="1800"/>
            </a:pPr>
            <a:r>
              <a:rPr lang="es-SV" sz="1800"/>
              <a:t>Rubro 61 - </a:t>
            </a:r>
            <a:r>
              <a:rPr lang="es-SV" sz="1800" b="1" i="0" u="none" strike="noStrike" baseline="0">
                <a:effectLst/>
              </a:rPr>
              <a:t>fondos GOES</a:t>
            </a:r>
            <a:endParaRPr lang="es-SV" sz="1800"/>
          </a:p>
          <a:p>
            <a:pPr>
              <a:defRPr sz="1800"/>
            </a:pPr>
            <a:r>
              <a:rPr lang="es-SV" sz="1800"/>
              <a:t>al 31 de Diciembre 2016 (En Us$)</a:t>
            </a:r>
          </a:p>
        </c:rich>
      </c:tx>
      <c:layout>
        <c:manualLayout>
          <c:xMode val="edge"/>
          <c:yMode val="edge"/>
          <c:x val="0.10495379740415316"/>
          <c:y val="5.69055129140240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20889730155182"/>
          <c:y val="0.16165888651099125"/>
          <c:w val="0.82279110269844824"/>
          <c:h val="0.6818239108008090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'R- 61 GOES proy'!$C$6</c:f>
              <c:strCache>
                <c:ptCount val="1"/>
                <c:pt idx="0">
                  <c:v>Presupuesto </c:v>
                </c:pt>
              </c:strCache>
            </c:strRef>
          </c:tx>
          <c:invertIfNegative val="0"/>
          <c:cat>
            <c:strRef>
              <c:f>'R- 61 GOES proy'!$B$10:$B$14</c:f>
              <c:strCache>
                <c:ptCount val="4"/>
                <c:pt idx="0">
                  <c:v>Bienes Muebles</c:v>
                </c:pt>
                <c:pt idx="1">
                  <c:v>Estudios de Pre-inversion</c:v>
                </c:pt>
                <c:pt idx="2">
                  <c:v>Infraestructuras</c:v>
                </c:pt>
                <c:pt idx="3">
                  <c:v>TOTALES</c:v>
                </c:pt>
              </c:strCache>
            </c:strRef>
          </c:cat>
          <c:val>
            <c:numRef>
              <c:f>'R- 61 GOES proy'!$C$10:$C$14</c:f>
              <c:numCache>
                <c:formatCode>"$"#,##0.00</c:formatCode>
                <c:ptCount val="4"/>
                <c:pt idx="0">
                  <c:v>7000</c:v>
                </c:pt>
                <c:pt idx="1">
                  <c:v>21524.09</c:v>
                </c:pt>
                <c:pt idx="2">
                  <c:v>121475.91</c:v>
                </c:pt>
                <c:pt idx="3">
                  <c:v>150000</c:v>
                </c:pt>
              </c:numCache>
            </c:numRef>
          </c:val>
        </c:ser>
        <c:ser>
          <c:idx val="4"/>
          <c:order val="1"/>
          <c:tx>
            <c:strRef>
              <c:f>'R- 61 GOES proy'!$D$6</c:f>
              <c:strCache>
                <c:ptCount val="1"/>
                <c:pt idx="0">
                  <c:v>congelado/ Decreto Legislativo 559 del 8/12/2016 publicado en el Diario Oficial 231, Tomo 413 del 12/12/16 </c:v>
                </c:pt>
              </c:strCache>
            </c:strRef>
          </c:tx>
          <c:invertIfNegative val="0"/>
          <c:cat>
            <c:strRef>
              <c:f>'R- 61 GOES proy'!$B$10:$B$14</c:f>
              <c:strCache>
                <c:ptCount val="4"/>
                <c:pt idx="0">
                  <c:v>Bienes Muebles</c:v>
                </c:pt>
                <c:pt idx="1">
                  <c:v>Estudios de Pre-inversion</c:v>
                </c:pt>
                <c:pt idx="2">
                  <c:v>Infraestructuras</c:v>
                </c:pt>
                <c:pt idx="3">
                  <c:v>TOTALES</c:v>
                </c:pt>
              </c:strCache>
            </c:strRef>
          </c:cat>
          <c:val>
            <c:numRef>
              <c:f>'R- 61 GOES proy'!$D$10:$D$14</c:f>
              <c:numCache>
                <c:formatCode>"$"#,##0.00</c:formatCode>
                <c:ptCount val="4"/>
                <c:pt idx="0">
                  <c:v>7000</c:v>
                </c:pt>
                <c:pt idx="1">
                  <c:v>0</c:v>
                </c:pt>
                <c:pt idx="2">
                  <c:v>121475</c:v>
                </c:pt>
                <c:pt idx="3">
                  <c:v>128475</c:v>
                </c:pt>
              </c:numCache>
            </c:numRef>
          </c:val>
        </c:ser>
        <c:ser>
          <c:idx val="1"/>
          <c:order val="2"/>
          <c:tx>
            <c:strRef>
              <c:f>'R- 61 GOES proy'!$E$6</c:f>
              <c:strCache>
                <c:ptCount val="1"/>
                <c:pt idx="0">
                  <c:v>Presup modificado. Ene-Diciembre 2016</c:v>
                </c:pt>
              </c:strCache>
            </c:strRef>
          </c:tx>
          <c:invertIfNegative val="0"/>
          <c:cat>
            <c:strRef>
              <c:f>'R- 61 GOES proy'!$B$10:$B$14</c:f>
              <c:strCache>
                <c:ptCount val="4"/>
                <c:pt idx="0">
                  <c:v>Bienes Muebles</c:v>
                </c:pt>
                <c:pt idx="1">
                  <c:v>Estudios de Pre-inversion</c:v>
                </c:pt>
                <c:pt idx="2">
                  <c:v>Infraestructuras</c:v>
                </c:pt>
                <c:pt idx="3">
                  <c:v>TOTALES</c:v>
                </c:pt>
              </c:strCache>
            </c:strRef>
          </c:cat>
          <c:val>
            <c:numRef>
              <c:f>'R- 61 GOES proy'!$E$10:$E$14</c:f>
              <c:numCache>
                <c:formatCode>"$"#,##0.00</c:formatCode>
                <c:ptCount val="4"/>
                <c:pt idx="0">
                  <c:v>0</c:v>
                </c:pt>
                <c:pt idx="1">
                  <c:v>21524.09</c:v>
                </c:pt>
                <c:pt idx="2">
                  <c:v>0.91</c:v>
                </c:pt>
                <c:pt idx="3">
                  <c:v>21525</c:v>
                </c:pt>
              </c:numCache>
            </c:numRef>
          </c:val>
        </c:ser>
        <c:ser>
          <c:idx val="0"/>
          <c:order val="3"/>
          <c:tx>
            <c:strRef>
              <c:f>'R- 61 GOES proy'!$F$6</c:f>
              <c:strCache>
                <c:ptCount val="1"/>
                <c:pt idx="0">
                  <c:v>Ejecutado/devengado a Diciembre 2016</c:v>
                </c:pt>
              </c:strCache>
            </c:strRef>
          </c:tx>
          <c:invertIfNegative val="0"/>
          <c:dPt>
            <c:idx val="2"/>
            <c:invertIfNegative val="0"/>
            <c:bubble3D val="0"/>
          </c:dPt>
          <c:cat>
            <c:strRef>
              <c:f>'R- 61 GOES proy'!$B$10:$B$14</c:f>
              <c:strCache>
                <c:ptCount val="4"/>
                <c:pt idx="0">
                  <c:v>Bienes Muebles</c:v>
                </c:pt>
                <c:pt idx="1">
                  <c:v>Estudios de Pre-inversion</c:v>
                </c:pt>
                <c:pt idx="2">
                  <c:v>Infraestructuras</c:v>
                </c:pt>
                <c:pt idx="3">
                  <c:v>TOTALES</c:v>
                </c:pt>
              </c:strCache>
            </c:strRef>
          </c:cat>
          <c:val>
            <c:numRef>
              <c:f>'R- 61 GOES proy'!$F$10:$F$14</c:f>
              <c:numCache>
                <c:formatCode>"$"#,##0.00</c:formatCode>
                <c:ptCount val="4"/>
                <c:pt idx="0">
                  <c:v>0</c:v>
                </c:pt>
                <c:pt idx="1">
                  <c:v>21524.080000000002</c:v>
                </c:pt>
                <c:pt idx="2">
                  <c:v>0</c:v>
                </c:pt>
                <c:pt idx="3">
                  <c:v>21524.080000000002</c:v>
                </c:pt>
              </c:numCache>
            </c:numRef>
          </c:val>
        </c:ser>
        <c:ser>
          <c:idx val="3"/>
          <c:order val="4"/>
          <c:tx>
            <c:strRef>
              <c:f>'R- 61 GOES proy'!$G$6</c:f>
              <c:strCache>
                <c:ptCount val="1"/>
                <c:pt idx="0">
                  <c:v>% Ejec.</c:v>
                </c:pt>
              </c:strCache>
            </c:strRef>
          </c:tx>
          <c:invertIfNegative val="0"/>
          <c:cat>
            <c:strRef>
              <c:f>'R- 61 GOES proy'!$B$10:$B$14</c:f>
              <c:strCache>
                <c:ptCount val="4"/>
                <c:pt idx="0">
                  <c:v>Bienes Muebles</c:v>
                </c:pt>
                <c:pt idx="1">
                  <c:v>Estudios de Pre-inversion</c:v>
                </c:pt>
                <c:pt idx="2">
                  <c:v>Infraestructuras</c:v>
                </c:pt>
                <c:pt idx="3">
                  <c:v>TOTALES</c:v>
                </c:pt>
              </c:strCache>
            </c:strRef>
          </c:cat>
          <c:val>
            <c:numRef>
              <c:f>'R- 61 GOES proy'!$G$10:$G$14</c:f>
              <c:numCache>
                <c:formatCode>0%</c:formatCode>
                <c:ptCount val="4"/>
                <c:pt idx="0">
                  <c:v>0</c:v>
                </c:pt>
                <c:pt idx="1">
                  <c:v>0.99999953540428432</c:v>
                </c:pt>
                <c:pt idx="2">
                  <c:v>0</c:v>
                </c:pt>
                <c:pt idx="3">
                  <c:v>0.9999572590011615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838528"/>
        <c:axId val="92844416"/>
      </c:barChart>
      <c:catAx>
        <c:axId val="92838528"/>
        <c:scaling>
          <c:orientation val="minMax"/>
        </c:scaling>
        <c:delete val="0"/>
        <c:axPos val="b"/>
        <c:majorTickMark val="out"/>
        <c:minorTickMark val="none"/>
        <c:tickLblPos val="nextTo"/>
        <c:crossAx val="92844416"/>
        <c:crosses val="autoZero"/>
        <c:auto val="1"/>
        <c:lblAlgn val="ctr"/>
        <c:lblOffset val="100"/>
        <c:noMultiLvlLbl val="0"/>
      </c:catAx>
      <c:valAx>
        <c:axId val="92844416"/>
        <c:scaling>
          <c:orientation val="minMax"/>
        </c:scaling>
        <c:delete val="1"/>
        <c:axPos val="l"/>
        <c:majorGridlines/>
        <c:numFmt formatCode="&quot;$&quot;#,##0.00" sourceLinked="1"/>
        <c:majorTickMark val="out"/>
        <c:minorTickMark val="none"/>
        <c:tickLblPos val="nextTo"/>
        <c:crossAx val="928385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0.64255</cdr:x>
      <cdr:y>0.54418</cdr:y>
    </cdr:from>
    <cdr:to>
      <cdr:x>0.85829</cdr:x>
      <cdr:y>0.58975</cdr:y>
    </cdr:to>
    <cdr:sp macro="" textlink="">
      <cdr:nvSpPr>
        <cdr:cNvPr id="3" name="7 CuadroTexto"/>
        <cdr:cNvSpPr txBox="1"/>
      </cdr:nvSpPr>
      <cdr:spPr>
        <a:xfrm xmlns:a="http://schemas.openxmlformats.org/drawingml/2006/main">
          <a:off x="5465379" y="3348409"/>
          <a:ext cx="1835046" cy="28039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ysClr val="windowText" lastClr="000000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900" dirty="0"/>
            <a:t>Obligaciones y Patrimonio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1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1CEA480A-FABC-400F-A4F3-C3F20ABDAD31}" type="datetimeFigureOut">
              <a:rPr lang="es-ES"/>
              <a:pPr>
                <a:defRPr/>
              </a:pPr>
              <a:t>01/03/2017</a:t>
            </a:fld>
            <a:endParaRPr lang="es-E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41ABE04C-878D-4430-8135-6BD7405FBD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265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1B6184-8FBF-45EE-9CBB-5E7F9740D364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7BA37F-F1C0-4E9A-9847-1DC0DD45F8C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27667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1DFFD-D225-4BC2-9614-16051E1CB38D}" type="slidenum">
              <a:rPr lang="es-SV" smtClean="0"/>
              <a:pPr>
                <a:defRPr/>
              </a:pPr>
              <a:t>28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622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Unidad Financiera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CADD7-1E53-4AD8-B079-4E24DF514315}" type="slidenum">
              <a:rPr lang="es-ES"/>
              <a:pPr/>
              <a:t>30</a:t>
            </a:fld>
            <a:endParaRPr lang="es-E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2B76-1ACA-42C4-82EA-1631BD3AC7A5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53CF-60A1-4D5D-BDDD-BF481E3B454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4382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5A41-2809-425C-8A42-2902EFA410B8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B8A3C-7DFA-466B-ADA9-BB521648A2D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1355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235A5-B497-426E-BAFF-5A3DD42AD691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FF34-AE0F-4762-9C80-8F7077D1227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70999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F42A-58D7-4818-ABC0-8B0DDC7C076C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40900-7100-450D-B944-5A2CD8A4F41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0661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8F6B-452F-4094-998A-1970CBCD4B32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97BCF-9A32-4952-9ABE-AA000598D17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11005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3006-231B-4511-8E74-4972919A7F97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38D77-EB35-407D-8DE6-249F2E96D12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21065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63F5D-0C01-4149-9253-E826BDCA8523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61AF-9FAF-4242-9F69-8599364C809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79006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59A33-0237-462A-AB0B-05620A3C74C6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CB3E-24A0-4432-BDD7-41FCEFE9EA0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11762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5C087-A46B-4B9D-84CE-0DE0559B8E8D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32EED-31AC-450A-BA0A-7B30E2141F8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5364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A802C-CDAF-4378-B99C-4B5962D2DE9C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1595-390A-4C2C-AEBE-F13EC71B74C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40184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A8F2-30C6-41ED-9FF7-D3711413D9EA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D829-21AD-458F-9DE6-26E10F8A622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7557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299D6-6261-4A55-A20A-44CAFBEA352E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2693-18C7-4B2F-BD8A-D2C80A544B7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4137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BA57A-B763-48BB-8BEB-C3C0B55F342D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EA88-8774-48E9-A46E-7AC2D389B1A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50470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6F68F-545F-4C66-AA38-EE72CFE03068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CCE3-970B-4F05-8DC3-D7B73AC0DA2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53929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63200-ED37-4353-9AE0-114854660F12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C37C-71BD-4DDB-AF08-EA91E4B2646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65008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3E54-BA47-4AE5-A6DF-2D792CCF71AD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1FA8-50F0-4F61-BCC0-1CB7E621E9B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4049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B0A51-40A0-4CBE-ABA6-C96D8553B7D2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DAAC-2318-4623-A737-E99CC8F9038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5069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688A9-FBA0-4E74-9A59-F9905D7F0480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16A4-063C-4ABA-80E3-879ECA49008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78649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56DE-FCA2-4178-AA77-39F87183992B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1E0CD-0FFD-469F-A0F3-9176A6514CC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9512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02FF-66A2-4122-AF98-8F3413DEBFC3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2864B-B81C-44E4-BEF3-8B826D2BAC2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7369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CF1B2-87D9-4F6B-B196-C28AE9608FCA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F9AE4-796F-4D99-BE0B-CDA92845CE1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02110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7EF30-892B-4A67-9009-0762CE81D2F0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59B5-39C4-4910-8454-25AAAA0291F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5136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B6BC-A190-404F-83C2-EC5E6DDD8058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DA809-4291-4495-B7B0-5C31EA9ABE2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00477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C4C9A-B687-4215-BFC6-5CD0684DB788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CCC35-5BA0-42A6-98D1-2D2CF332203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45353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A9210-456E-429C-A5C3-1A046F9B48B1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6B751-B7F7-4D32-9A19-EAD5101A30B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8954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543CC-22F2-4FDD-8EBF-785B96B1CEA4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EB21-51AA-4BA0-ADC0-C922E6A4B2F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815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F74BF-91B1-4051-A3FE-4D509F40308D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9622-FCAC-49C5-83A9-87C2179392F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4007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39869-7503-4F3E-BD1F-8E3687A0B4E7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D76FC-495E-44BB-AFDD-F21FC78C9D4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5776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EDC64-372E-4B75-849A-226CF23CE031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08177-516D-41E7-BF36-EF7B7A79402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1634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7EFDA-416A-433B-8741-0E50002D02A1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854D7-F2DA-4F1A-A0F5-F9E4A209559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2658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47FC3-2991-40BF-92A8-145B6C43AF11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FA472-7B70-4B38-A0F0-70755641D25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5835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77078-BC43-4C89-A940-11E38E2A967F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1FE0-3AF5-4C08-887F-5937F4F1574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9018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3949-8AEE-48BC-8A78-EAC9184945BF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504D-6EC6-466F-A3D5-74632D2A7DC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8560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89F5A8-162F-4FE8-A208-4CE7821FA6E0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DAC73E-8999-4EEE-937D-7373E9DDF3F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9CE3F1-D455-46EB-BDC5-AE20273BE977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C71364-F2A5-42AD-B030-F77C6B2876F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3076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8E2181-1712-4D4E-833B-AD9AFFA53DDB}" type="datetimeFigureOut">
              <a:rPr lang="es-SV"/>
              <a:pPr>
                <a:defRPr/>
              </a:pPr>
              <a:t>01/03/2017</a:t>
            </a:fld>
            <a:endParaRPr lang="es-SV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B1E0F8-18BF-4521-9092-D8703E86815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17306" r="11087" b="21506"/>
          <a:stretch/>
        </p:blipFill>
        <p:spPr>
          <a:xfrm>
            <a:off x="2987824" y="411656"/>
            <a:ext cx="2495372" cy="114513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83" y="277563"/>
            <a:ext cx="1584709" cy="1074846"/>
          </a:xfrm>
          <a:prstGeom prst="rect">
            <a:avLst/>
          </a:prstGeom>
        </p:spPr>
      </p:pic>
      <p:sp>
        <p:nvSpPr>
          <p:cNvPr id="5" name="Rectangle 6"/>
          <p:cNvSpPr>
            <a:spLocks/>
          </p:cNvSpPr>
          <p:nvPr/>
        </p:nvSpPr>
        <p:spPr bwMode="auto">
          <a:xfrm>
            <a:off x="0" y="2564904"/>
            <a:ext cx="58962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ESTADOS E INFORMES FINANCIEROS BÁSICOS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al 31 de diciembre del 2016</a:t>
            </a:r>
            <a:endParaRPr lang="es-ES_tradn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endParaRPr lang="es-ES_tradnl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896264" y="5661248"/>
            <a:ext cx="1729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Febrero  2017</a:t>
            </a:r>
            <a:endParaRPr lang="es-ES" sz="16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76672"/>
            <a:ext cx="797319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9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5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768751" cy="449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552505"/>
              </p:ext>
            </p:extLst>
          </p:nvPr>
        </p:nvGraphicFramePr>
        <p:xfrm>
          <a:off x="251520" y="4653136"/>
          <a:ext cx="8568952" cy="1752600"/>
        </p:xfrm>
        <a:graphic>
          <a:graphicData uri="http://schemas.openxmlformats.org/drawingml/2006/table">
            <a:tbl>
              <a:tblPr/>
              <a:tblGrid>
                <a:gridCol w="8568952"/>
              </a:tblGrid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effectLst/>
                          <a:latin typeface="Arial"/>
                        </a:rPr>
                        <a:t>Los Estados de Ejecución Presupuestaria de Ingresos y Egresos del </a:t>
                      </a:r>
                      <a:r>
                        <a:rPr lang="es-SV" sz="900" b="0" i="0" u="none" strike="noStrike" dirty="0" err="1">
                          <a:effectLst/>
                          <a:latin typeface="Arial"/>
                        </a:rPr>
                        <a:t>SubSistema</a:t>
                      </a:r>
                      <a:r>
                        <a:rPr lang="es-SV" sz="900" b="0" i="0" u="none" strike="noStrike" dirty="0">
                          <a:effectLst/>
                          <a:latin typeface="Arial"/>
                        </a:rPr>
                        <a:t> de Contabilidad  Gubernamental  únicamente incorporan los registros correspondientes a la Agrupación Operacional 03 incluidos en la Ley de Presupuestos (Fondos GOES).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b="0" i="0" u="none" strike="noStrike" dirty="0">
                          <a:effectLst/>
                          <a:latin typeface="Arial"/>
                        </a:rPr>
                        <a:t>El presupuesto Institucional neto inicial aprobado a través  de la Ley General de Presupuestos es  $5, </a:t>
                      </a:r>
                      <a:r>
                        <a:rPr lang="es-SV" sz="900" b="0" i="0" u="none" strike="noStrike" dirty="0" smtClean="0">
                          <a:effectLst/>
                          <a:latin typeface="Arial"/>
                        </a:rPr>
                        <a:t>293,445.00 distribuidos así: </a:t>
                      </a:r>
                      <a:r>
                        <a:rPr lang="es-SV" sz="900" b="0" i="0" u="none" strike="noStrike" dirty="0">
                          <a:effectLst/>
                          <a:latin typeface="Arial"/>
                        </a:rPr>
                        <a:t>US5,143,445.00 de Fondos GOES para gasto corriente y Us$150,000.00  asignaciones del proyecto de inversión código 6275.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just" fontAlgn="t"/>
                      <a:r>
                        <a:rPr lang="es-SV" sz="900" b="0" i="0" u="none" strike="noStrike" dirty="0">
                          <a:effectLst/>
                          <a:latin typeface="Arial"/>
                        </a:rPr>
                        <a:t>En Decreto Legislativo 559 del 8/12/2016 publicado en el Diario Oficial 231, Tomo 413 del 12/12/16  se autorizó  Transferencia Legislativa de disminución al Presupuesto de Ingresos por Us$128,475.00 por asignaciones del proyecto de inversión código 6275 que no se ejecutaron. El presupuesto líquido disponible para ejecución fue de Us$5,164,970.00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algn="just" fontAlgn="t"/>
                      <a:r>
                        <a:rPr lang="es-SV" sz="900" b="0" i="0" u="none" strike="noStrike" dirty="0">
                          <a:effectLst/>
                          <a:latin typeface="Arial"/>
                        </a:rPr>
                        <a:t>La diferencia entre  los Estados de Ejecución Presupuestaria de  Ingresos y Egresos por US$ 166.20 corresponde a US$125.55  Pólizas 181 a 183 de la Encargada del Fondo Circulante de Monto Fijo que fueron registrados en el sistema ,pero que no fueron solicitados en requerimientos de fondos a CAPRES y US$40.65 por renuncia de Evelyn Saz del 19/08/16, se realizó ajuste al pago pero faltó el ajuste al devengado, lo cual se devolvió a la DGT recibo de ingreso N° 11 0144067 del 30/08/16.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1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63284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7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32656"/>
            <a:ext cx="8656637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2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/>
        </p:nvSpPr>
        <p:spPr bwMode="auto">
          <a:xfrm>
            <a:off x="1020207" y="1052736"/>
            <a:ext cx="72008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s-ES_tradnl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INFORMES FINANCIEROS SUBSISTEMA PRESUPUESTARIO</a:t>
            </a:r>
            <a:endParaRPr lang="es-ES_tradnl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endParaRPr lang="es-ES_tradn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17411" name="3 CuadroTexto"/>
          <p:cNvSpPr txBox="1">
            <a:spLocks noChangeArrowheads="1"/>
          </p:cNvSpPr>
          <p:nvPr/>
        </p:nvSpPr>
        <p:spPr bwMode="auto">
          <a:xfrm>
            <a:off x="1027113" y="3765550"/>
            <a:ext cx="7488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SV" altLang="es-SV" sz="2000" b="1"/>
              <a:t>En este apartado se presentan por separado los informes financieros correspondientes a fondos GOES y los correspondientes a las donaciones recibidas de diferentes  organismos donantes.</a:t>
            </a:r>
          </a:p>
        </p:txBody>
      </p:sp>
    </p:spTree>
    <p:extLst>
      <p:ext uri="{BB962C8B-B14F-4D97-AF65-F5344CB8AC3E}">
        <p14:creationId xmlns:p14="http://schemas.microsoft.com/office/powerpoint/2010/main" val="37876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21348"/>
              </p:ext>
            </p:extLst>
          </p:nvPr>
        </p:nvGraphicFramePr>
        <p:xfrm>
          <a:off x="251520" y="188640"/>
          <a:ext cx="8712968" cy="6190690"/>
        </p:xfrm>
        <a:graphic>
          <a:graphicData uri="http://schemas.openxmlformats.org/drawingml/2006/table">
            <a:tbl>
              <a:tblPr/>
              <a:tblGrid>
                <a:gridCol w="3096344"/>
                <a:gridCol w="1779974"/>
                <a:gridCol w="1824786"/>
                <a:gridCol w="662442"/>
                <a:gridCol w="1349422"/>
              </a:tblGrid>
              <a:tr h="34674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Ejecución Presupuestaria fondos GOES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74741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Rubro 51 - Remuneraciones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74741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de Diciembre 2016 (En </a:t>
                      </a:r>
                      <a:r>
                        <a:rPr lang="es-SV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Us$</a:t>
                      </a:r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83889">
                <a:tc>
                  <a:txBody>
                    <a:bodyPr/>
                    <a:lstStyle/>
                    <a:p>
                      <a:pPr algn="l" fontAlgn="b"/>
                      <a:endParaRPr lang="es-SV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483"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Rubro 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 smtClean="0">
                          <a:effectLst/>
                          <a:latin typeface="Arial"/>
                        </a:rPr>
                        <a:t>Presupuesto </a:t>
                      </a:r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modificado. Ene-Diciembre 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Ejecutado/devengado a Diciembre 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% Ejec.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 Saldo no 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4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Remuneraciones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$3,055,600.46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$3,006,835.48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$48,764.98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64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Contrib Patronales a Inst de Seguridad Social Públicas (INPEP,ISSS, INSAFORP)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$222,127.31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$217,128.17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$4,999.14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132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Contrib Patronales a Inst de Seguridad Social Privadas (AFP'S , IPSFA)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$186,417.06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$181,040.06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$5,377.00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3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Indemnizaciones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$10,161.79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$10,161.79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23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Remuneraciones Diversas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86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TOTALES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$3,474,306.62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$3,415,165.50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$59,141.12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64672"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313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*Los datos corresponden a reportes del Sistema de Administración Financiera Integrada (SAFI) del Ministerio de Hacienda en el subsistema de presupuesto.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66723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 *En el subsistema de Contabilidad Gubernamental al 31 de diciembre 2016 se tiene un monto total devengado de  Us$3,415,165.50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6518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*Los Us$59,141.12 de saldo no ejecutado corresponden a : $3,410.08 ajustes por licencias sin goce de sueldo /renuncias  y $55,731.04 por  </a:t>
                      </a:r>
                      <a:r>
                        <a:rPr lang="es-SV" sz="1200" b="0" i="0" u="none" strike="noStrike" dirty="0" smtClean="0">
                          <a:effectLst/>
                          <a:latin typeface="Arial"/>
                        </a:rPr>
                        <a:t>economías </a:t>
                      </a:r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de salarios acumuladas no solicitadas al cierre del año 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2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610097"/>
              </p:ext>
            </p:extLst>
          </p:nvPr>
        </p:nvGraphicFramePr>
        <p:xfrm>
          <a:off x="251520" y="260648"/>
          <a:ext cx="8568952" cy="604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91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797695"/>
              </p:ext>
            </p:extLst>
          </p:nvPr>
        </p:nvGraphicFramePr>
        <p:xfrm>
          <a:off x="251520" y="336392"/>
          <a:ext cx="8712967" cy="4028712"/>
        </p:xfrm>
        <a:graphic>
          <a:graphicData uri="http://schemas.openxmlformats.org/drawingml/2006/table">
            <a:tbl>
              <a:tblPr/>
              <a:tblGrid>
                <a:gridCol w="2088232"/>
                <a:gridCol w="1983248"/>
                <a:gridCol w="2214885"/>
                <a:gridCol w="1188872"/>
                <a:gridCol w="1237730"/>
              </a:tblGrid>
              <a:tr h="29482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Ejecución Presupuestaria fondos GOES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482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Rubro 54 - Adquisiciones de Bienes y Servicios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482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de Diciembre 2016 (En Us$)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0577">
                <a:tc>
                  <a:txBody>
                    <a:bodyPr/>
                    <a:lstStyle/>
                    <a:p>
                      <a:pPr algn="l" fontAlgn="b"/>
                      <a:endParaRPr lang="es-SV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16"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Rubro 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 err="1">
                          <a:effectLst/>
                          <a:latin typeface="Arial"/>
                        </a:rPr>
                        <a:t>Presup</a:t>
                      </a:r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 modificado. Ene-Diciembre 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Ejecutado/devengado a Diciembre 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% Ejec.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 Saldo no 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79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Bienes de Uso y Consumo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$227,192.54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$217,246.25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96%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$9,946.29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79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Servicios </a:t>
                      </a:r>
                      <a:r>
                        <a:rPr lang="es-SV" sz="1200" b="0" i="0" u="none" strike="noStrike" dirty="0" err="1">
                          <a:effectLst/>
                          <a:latin typeface="Arial"/>
                        </a:rPr>
                        <a:t>Basicos</a:t>
                      </a:r>
                      <a:endParaRPr lang="es-SV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$380,185.93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$302,263.20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$77,922.73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79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Servicios Generales y Arrendamientos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$501,400.27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$471,369.27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94%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$30,031.00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79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Pasajes y Viaticos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$45,584.59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$37,821.22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$7,763.37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79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Consultorias, Estudios e Investigaciones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$85,375.45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$78,903.76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92%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$6,471.69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49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TOTALES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$1,239,738.78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$1,107,603.70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89%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$132,135.08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611560" y="4725144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SV" sz="1200" dirty="0" smtClean="0">
                <a:latin typeface="Arial"/>
              </a:rPr>
              <a:t>Los </a:t>
            </a:r>
            <a:r>
              <a:rPr lang="es-SV" sz="1200" dirty="0">
                <a:latin typeface="Arial"/>
              </a:rPr>
              <a:t>datos corresponden a reportes del Sistema de Administración Financiera Integrada (SAFI) del Ministerio de Hacienda en el subsistema de presupuesto</a:t>
            </a:r>
            <a:r>
              <a:rPr lang="es-SV" sz="1200" dirty="0" smtClean="0">
                <a:latin typeface="Arial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SV" sz="1200" dirty="0" smtClean="0">
                <a:latin typeface="Arial"/>
              </a:rPr>
              <a:t>En </a:t>
            </a:r>
            <a:r>
              <a:rPr lang="es-SV" sz="1200" dirty="0">
                <a:latin typeface="Arial"/>
              </a:rPr>
              <a:t>el subsistema de Contabilidad Gubernamental al 31 de Diciembre 2016 se tiene un monto total devengado de </a:t>
            </a:r>
            <a:r>
              <a:rPr lang="es-SV" sz="1200" dirty="0" smtClean="0">
                <a:latin typeface="Arial"/>
              </a:rPr>
              <a:t>Us$1,107,603.70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SV" sz="1200" dirty="0" smtClean="0">
                <a:latin typeface="Arial"/>
              </a:rPr>
              <a:t>De </a:t>
            </a:r>
            <a:r>
              <a:rPr lang="es-SV" sz="1200" dirty="0">
                <a:latin typeface="Arial"/>
              </a:rPr>
              <a:t>los </a:t>
            </a:r>
            <a:r>
              <a:rPr lang="es-SV" sz="1200" dirty="0" smtClean="0">
                <a:latin typeface="Arial"/>
              </a:rPr>
              <a:t>Us$132,135.08 </a:t>
            </a:r>
            <a:r>
              <a:rPr lang="es-SV" sz="1200" dirty="0">
                <a:latin typeface="Arial"/>
              </a:rPr>
              <a:t>del saldo no ejecutado la mayoría corresponden a servicios básicos cuya facturación no ingresó a trámite de </a:t>
            </a:r>
            <a:r>
              <a:rPr lang="es-SV" sz="1200" dirty="0" smtClean="0">
                <a:latin typeface="Arial"/>
              </a:rPr>
              <a:t>pago, </a:t>
            </a:r>
            <a:r>
              <a:rPr lang="es-SV" sz="1200" dirty="0">
                <a:latin typeface="Arial"/>
              </a:rPr>
              <a:t>a la aplicación de las medidas de contención del gasto público divulgadas por el señor Ministro de Hacienda el 7 de </a:t>
            </a:r>
            <a:r>
              <a:rPr lang="es-SV" sz="1200" dirty="0" smtClean="0">
                <a:latin typeface="Arial"/>
              </a:rPr>
              <a:t>noviembre/2016 </a:t>
            </a:r>
            <a:r>
              <a:rPr lang="es-SV" sz="1200" dirty="0">
                <a:latin typeface="Arial"/>
              </a:rPr>
              <a:t>y a las medidas institucionales de austeridad en los gastos</a:t>
            </a:r>
            <a:r>
              <a:rPr lang="es-SV" sz="1200" dirty="0" smtClean="0">
                <a:latin typeface="Arial"/>
              </a:rPr>
              <a:t>.</a:t>
            </a:r>
            <a:endParaRPr lang="es-SV" sz="1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97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185462"/>
              </p:ext>
            </p:extLst>
          </p:nvPr>
        </p:nvGraphicFramePr>
        <p:xfrm>
          <a:off x="107503" y="157238"/>
          <a:ext cx="8928993" cy="654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44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/>
        </p:nvSpPr>
        <p:spPr bwMode="auto">
          <a:xfrm>
            <a:off x="971600" y="332656"/>
            <a:ext cx="72008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ESTADOS E INFORMES FINANCIEROS SUBSISTEMA DE CONTABILIDAD GUBERNAMENTAL</a:t>
            </a:r>
            <a:endParaRPr lang="es-ES_tradn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endParaRPr lang="es-ES_tradnl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4871" y="2780053"/>
            <a:ext cx="8357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dirty="0" smtClean="0"/>
              <a:t>Los Estados e informes Financieros del Subsistema de Contabilidad Gubernamental corresponden a los reportes “Institucionales”, que contienen tanto los fondos del Presupuesto General (fondos GOES), como de las donaciones recibidas.</a:t>
            </a:r>
          </a:p>
          <a:p>
            <a:pPr algn="just"/>
            <a:r>
              <a:rPr lang="es-SV" dirty="0" smtClean="0"/>
              <a:t>Las </a:t>
            </a:r>
            <a:r>
              <a:rPr lang="es-SV" dirty="0"/>
              <a:t>asignaciones </a:t>
            </a:r>
            <a:r>
              <a:rPr lang="es-SV" dirty="0" smtClean="0"/>
              <a:t>globales que </a:t>
            </a:r>
            <a:r>
              <a:rPr lang="es-SV" dirty="0"/>
              <a:t>aparecen en la Ley de Presupuestos para el Ejercicio Financiero Fiscal </a:t>
            </a:r>
            <a:r>
              <a:rPr lang="es-SV" dirty="0" smtClean="0"/>
              <a:t>2016 </a:t>
            </a:r>
            <a:r>
              <a:rPr lang="es-SV" dirty="0"/>
              <a:t>son por </a:t>
            </a:r>
            <a:r>
              <a:rPr lang="es-SV" dirty="0" err="1" smtClean="0"/>
              <a:t>Us</a:t>
            </a:r>
            <a:r>
              <a:rPr lang="es-ES" dirty="0" smtClean="0"/>
              <a:t>$5,293,445.00</a:t>
            </a:r>
            <a:r>
              <a:rPr lang="es-SV" dirty="0" smtClean="0"/>
              <a:t> </a:t>
            </a:r>
            <a:r>
              <a:rPr lang="es-SV" dirty="0"/>
              <a:t>distribuidas así: Transferencias Corrientes de fondos GOES por </a:t>
            </a:r>
            <a:r>
              <a:rPr lang="es-SV" dirty="0" err="1" smtClean="0"/>
              <a:t>Us$</a:t>
            </a:r>
            <a:r>
              <a:rPr lang="es-ES" dirty="0" smtClean="0"/>
              <a:t>5,143,445.00 </a:t>
            </a:r>
            <a:r>
              <a:rPr lang="es-SV" dirty="0"/>
              <a:t>Y</a:t>
            </a:r>
            <a:r>
              <a:rPr lang="es-SV" dirty="0" smtClean="0"/>
              <a:t> </a:t>
            </a:r>
            <a:r>
              <a:rPr lang="es-SV" dirty="0"/>
              <a:t>transferencias de Capital fondos GOES </a:t>
            </a:r>
            <a:r>
              <a:rPr lang="es-SV" dirty="0" err="1"/>
              <a:t>Us$</a:t>
            </a:r>
            <a:r>
              <a:rPr lang="es-SV" dirty="0"/>
              <a:t> </a:t>
            </a:r>
            <a:r>
              <a:rPr lang="es-ES" dirty="0" smtClean="0"/>
              <a:t>150,000.00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6259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115746"/>
              </p:ext>
            </p:extLst>
          </p:nvPr>
        </p:nvGraphicFramePr>
        <p:xfrm>
          <a:off x="611560" y="332656"/>
          <a:ext cx="7920881" cy="5653635"/>
        </p:xfrm>
        <a:graphic>
          <a:graphicData uri="http://schemas.openxmlformats.org/drawingml/2006/table">
            <a:tbl>
              <a:tblPr/>
              <a:tblGrid>
                <a:gridCol w="2102582"/>
                <a:gridCol w="1533853"/>
                <a:gridCol w="2240459"/>
                <a:gridCol w="734181"/>
                <a:gridCol w="1309806"/>
              </a:tblGrid>
              <a:tr h="28149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Ejecución Presupuestaria fondos GOES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8149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Rubro 55 - Gastos Financieros y Otros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8149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de Diciembre 2016 (En </a:t>
                      </a:r>
                      <a:r>
                        <a:rPr lang="es-SV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Us$</a:t>
                      </a:r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1572">
                <a:tc>
                  <a:txBody>
                    <a:bodyPr/>
                    <a:lstStyle/>
                    <a:p>
                      <a:pPr algn="l" fontAlgn="b"/>
                      <a:endParaRPr lang="es-SV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10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Rubro 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 smtClean="0">
                          <a:effectLst/>
                          <a:latin typeface="Arial"/>
                        </a:rPr>
                        <a:t>Presupuesto </a:t>
                      </a:r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modificado. Ene-Diciembre 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Ejecutado/devengado a Diciembre 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% Ejec.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 Saldo no 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25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Impuestos, tasas y derechos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$11,235.21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$11,224.50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$10.71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25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Seguros, comisiones y gastos bancarios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$33,159.79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$31,799.44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96%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$1,360.35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25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Otros Gastos no Clasificados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25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TOTALES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$44,395.00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$43,023.94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$1,371.06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01965"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965"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30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*  Los datos corresponden a reportes del Sistema de Administración Financiera Integrada (SAFI) del Ministerio de Hacienda en el subsistema de presupuesto.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64342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*En el subsistema de Contabilidad Gubernamental al 31 de Diciembre 2016 se tiene un monto total devengado de  </a:t>
                      </a:r>
                      <a:r>
                        <a:rPr lang="es-SV" sz="1200" b="0" i="0" u="none" strike="noStrike" dirty="0" err="1">
                          <a:effectLst/>
                          <a:latin typeface="Arial"/>
                        </a:rPr>
                        <a:t>Us$</a:t>
                      </a:r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 43,023.94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61930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* Los Us$1,371.06 del saldo  corresponden a  asignaciones no ejecutadas al cierre anual 2016.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6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724795"/>
              </p:ext>
            </p:extLst>
          </p:nvPr>
        </p:nvGraphicFramePr>
        <p:xfrm>
          <a:off x="886573" y="260648"/>
          <a:ext cx="7370853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17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248477"/>
              </p:ext>
            </p:extLst>
          </p:nvPr>
        </p:nvGraphicFramePr>
        <p:xfrm>
          <a:off x="395535" y="260646"/>
          <a:ext cx="8568953" cy="3356058"/>
        </p:xfrm>
        <a:graphic>
          <a:graphicData uri="http://schemas.openxmlformats.org/drawingml/2006/table">
            <a:tbl>
              <a:tblPr/>
              <a:tblGrid>
                <a:gridCol w="2495994"/>
                <a:gridCol w="1670251"/>
                <a:gridCol w="2214491"/>
                <a:gridCol w="799469"/>
                <a:gridCol w="1388748"/>
              </a:tblGrid>
              <a:tr h="28882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Ejecución Presupuestaria fondos GOES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88824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Rubro 56 - Transferencias Corrientes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88824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de Diciembre 2016 (En </a:t>
                      </a:r>
                      <a:r>
                        <a:rPr lang="es-SV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Us$</a:t>
                      </a:r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8177">
                <a:tc>
                  <a:txBody>
                    <a:bodyPr/>
                    <a:lstStyle/>
                    <a:p>
                      <a:pPr algn="l" fontAlgn="b"/>
                      <a:endParaRPr lang="es-SV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29"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Rubro 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 smtClean="0">
                          <a:effectLst/>
                          <a:latin typeface="Arial"/>
                        </a:rPr>
                        <a:t>Presupuesto </a:t>
                      </a:r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modificado. Ene-Diciembre 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Ejecutado/devengado a Diciembre 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1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es-SV" sz="1200" b="1" i="0" u="none" strike="noStrike" dirty="0" smtClean="0">
                          <a:effectLst/>
                          <a:latin typeface="Arial"/>
                        </a:rPr>
                        <a:t>% </a:t>
                      </a:r>
                      <a:r>
                        <a:rPr lang="es-SV" sz="1200" b="1" i="0" u="none" strike="noStrike" dirty="0" err="1">
                          <a:effectLst/>
                          <a:latin typeface="Arial"/>
                        </a:rPr>
                        <a:t>Ejec</a:t>
                      </a:r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 Saldo no 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7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Transf. Corrientes al Sector Publico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$330,023.26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$326,473.97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$3,549.29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7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Transf. Corrientes al Sector Privado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$762.12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$762.12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8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Transf. Corrientes al Sector Externo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$15,000.00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$15,000.00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16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TOTALES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$345,785.38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$342,236.09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99%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$3,549.29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16619"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395536" y="3866272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charset="0"/>
              <a:buChar char="•"/>
            </a:pPr>
            <a:r>
              <a:rPr lang="es-SV" sz="1400" dirty="0" smtClean="0">
                <a:latin typeface="Arial"/>
              </a:rPr>
              <a:t>Los </a:t>
            </a:r>
            <a:r>
              <a:rPr lang="es-SV" sz="1400" dirty="0">
                <a:latin typeface="Arial"/>
              </a:rPr>
              <a:t>datos corresponden a reportes del Sistema de Administración Financiera Integrada (SAFI) del Ministerio de Hacienda en el subsistema de presupuesto</a:t>
            </a:r>
            <a:r>
              <a:rPr lang="es-SV" sz="1400" dirty="0" smtClean="0">
                <a:latin typeface="Arial"/>
              </a:rPr>
              <a:t>.</a:t>
            </a:r>
          </a:p>
          <a:p>
            <a:pPr marL="285750" indent="-285750" fontAlgn="ctr">
              <a:buFont typeface="Arial" charset="0"/>
              <a:buChar char="•"/>
            </a:pPr>
            <a:r>
              <a:rPr lang="es-SV" sz="1400" dirty="0">
                <a:latin typeface="Arial"/>
              </a:rPr>
              <a:t>En el subsistema de Contabilidad Gubernamental al </a:t>
            </a:r>
            <a:r>
              <a:rPr lang="es-SV" sz="1400" dirty="0" smtClean="0">
                <a:latin typeface="Arial"/>
              </a:rPr>
              <a:t>31/12/16 </a:t>
            </a:r>
            <a:r>
              <a:rPr lang="es-SV" sz="1400" dirty="0">
                <a:latin typeface="Arial"/>
              </a:rPr>
              <a:t>se tiene un monto total devengado de </a:t>
            </a:r>
            <a:r>
              <a:rPr lang="es-SV" sz="1400" dirty="0" smtClean="0">
                <a:latin typeface="Arial"/>
              </a:rPr>
              <a:t>Us$342,236.09</a:t>
            </a:r>
          </a:p>
          <a:p>
            <a:pPr marL="285750" indent="-285750" fontAlgn="ctr">
              <a:buFont typeface="Arial" charset="0"/>
              <a:buChar char="•"/>
            </a:pPr>
            <a:r>
              <a:rPr lang="es-SV" sz="1400" dirty="0" smtClean="0">
                <a:latin typeface="Arial"/>
              </a:rPr>
              <a:t>Los </a:t>
            </a:r>
            <a:r>
              <a:rPr lang="es-SV" sz="1400" dirty="0">
                <a:latin typeface="Arial"/>
              </a:rPr>
              <a:t>datos de las Transferencias Corrientes al Sector Publico corresponden a los pagos del Convenio de Cooperación interinstitucional entre ISDEMU y la PNC por el servicio de seguridad</a:t>
            </a:r>
            <a:r>
              <a:rPr lang="es-SV" sz="1400" dirty="0" smtClean="0">
                <a:latin typeface="Arial"/>
              </a:rPr>
              <a:t>.</a:t>
            </a:r>
          </a:p>
          <a:p>
            <a:pPr marL="285750" indent="-285750" fontAlgn="ctr">
              <a:buFont typeface="Arial" charset="0"/>
              <a:buChar char="•"/>
            </a:pPr>
            <a:r>
              <a:rPr lang="es-SV" sz="1400" dirty="0">
                <a:latin typeface="Arial"/>
              </a:rPr>
              <a:t>Los datos de las Transferencias Corrientes al </a:t>
            </a:r>
            <a:r>
              <a:rPr lang="es-SV" sz="1400" dirty="0" smtClean="0">
                <a:latin typeface="Arial"/>
              </a:rPr>
              <a:t>Sector Privado corresponden a ayuda para gastos funerales.</a:t>
            </a:r>
          </a:p>
          <a:p>
            <a:pPr marL="285750" indent="-285750" fontAlgn="ctr">
              <a:buFont typeface="Arial" charset="0"/>
              <a:buChar char="•"/>
            </a:pPr>
            <a:r>
              <a:rPr lang="es-SV" sz="1400" dirty="0">
                <a:latin typeface="Arial"/>
              </a:rPr>
              <a:t>Los datos de las Transferencias Corrientes al </a:t>
            </a:r>
            <a:r>
              <a:rPr lang="es-SV" sz="1400" dirty="0" smtClean="0">
                <a:latin typeface="Arial"/>
              </a:rPr>
              <a:t>Sector Externo corresponde a la membresía anual del SICA/COMMCA.</a:t>
            </a:r>
            <a:endParaRPr lang="es-SV" sz="1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6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600647"/>
              </p:ext>
            </p:extLst>
          </p:nvPr>
        </p:nvGraphicFramePr>
        <p:xfrm>
          <a:off x="611560" y="332656"/>
          <a:ext cx="7848872" cy="590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67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649116"/>
              </p:ext>
            </p:extLst>
          </p:nvPr>
        </p:nvGraphicFramePr>
        <p:xfrm>
          <a:off x="107504" y="332656"/>
          <a:ext cx="8892479" cy="5753358"/>
        </p:xfrm>
        <a:graphic>
          <a:graphicData uri="http://schemas.openxmlformats.org/drawingml/2006/table">
            <a:tbl>
              <a:tblPr/>
              <a:tblGrid>
                <a:gridCol w="2284873"/>
                <a:gridCol w="1605587"/>
                <a:gridCol w="2115050"/>
                <a:gridCol w="1327697"/>
                <a:gridCol w="1559272"/>
              </a:tblGrid>
              <a:tr h="215905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348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Ejecución Presupuestaria fondos GOES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43487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Rubro 61 - Inversiones en Activos Fijos (Gasto Corriente)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43487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de Diciembre 2016 (En Us$)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55162">
                <a:tc>
                  <a:txBody>
                    <a:bodyPr/>
                    <a:lstStyle/>
                    <a:p>
                      <a:pPr algn="l" fontAlgn="b"/>
                      <a:endParaRPr lang="es-SV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8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Rubro 61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1" i="0" u="none" strike="noStrike" dirty="0" smtClean="0">
                          <a:effectLst/>
                          <a:latin typeface="Arial"/>
                        </a:rPr>
                        <a:t>Presupuesto</a:t>
                      </a:r>
                      <a:r>
                        <a:rPr lang="es-SV" sz="1100" b="1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s-SV" sz="1100" b="1" i="0" u="none" strike="noStrike" dirty="0" smtClean="0">
                          <a:effectLst/>
                          <a:latin typeface="Arial"/>
                        </a:rPr>
                        <a:t>modificado</a:t>
                      </a:r>
                      <a:r>
                        <a:rPr lang="es-SV" sz="1100" b="1" i="0" u="none" strike="noStrike" dirty="0">
                          <a:effectLst/>
                          <a:latin typeface="Arial"/>
                        </a:rPr>
                        <a:t>. Ene-Diciembre 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1" i="0" u="none" strike="noStrike" dirty="0">
                          <a:effectLst/>
                          <a:latin typeface="Arial"/>
                        </a:rPr>
                        <a:t>Ejecutado/devengado a Diciembre 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% Ejec.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 Saldo no 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26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Bienes Muebles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$30,516.12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$30,515.16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$0.96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26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Intangibles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$8,703.10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$8,703.10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26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TOTALES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$39,219.22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$39,218.26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$0.96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15905"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57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*  Los datos corresponden a reportes del Sistema de Administración Financiera Integrada (SAFI) del Ministerio de Hacienda en el subsistema de presupuesto.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29951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 * En el subsistema de Contabilidad Gubernamental al 31 de Diciembre 2016 se tiene un monto total devengado de </a:t>
                      </a:r>
                      <a:r>
                        <a:rPr lang="es-SV" sz="1200" b="0" i="0" u="none" strike="noStrike" dirty="0" smtClean="0">
                          <a:effectLst/>
                          <a:latin typeface="Arial"/>
                        </a:rPr>
                        <a:t>Us$39,218.26</a:t>
                      </a:r>
                      <a:endParaRPr lang="es-SV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441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*  Este dato solo  incluye informacion de gasto Corriente GOES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834181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* Los Us$0.96 del saldo corresponde a : asignaciones no ejecutadas  al cierre presupuestario anual 2016.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1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535573"/>
              </p:ext>
            </p:extLst>
          </p:nvPr>
        </p:nvGraphicFramePr>
        <p:xfrm>
          <a:off x="611560" y="692696"/>
          <a:ext cx="82809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06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069782"/>
              </p:ext>
            </p:extLst>
          </p:nvPr>
        </p:nvGraphicFramePr>
        <p:xfrm>
          <a:off x="251520" y="260648"/>
          <a:ext cx="8820473" cy="6035352"/>
        </p:xfrm>
        <a:graphic>
          <a:graphicData uri="http://schemas.openxmlformats.org/drawingml/2006/table">
            <a:tbl>
              <a:tblPr/>
              <a:tblGrid>
                <a:gridCol w="1613358"/>
                <a:gridCol w="989211"/>
                <a:gridCol w="1648686"/>
                <a:gridCol w="1224740"/>
                <a:gridCol w="1679975"/>
                <a:gridCol w="722398"/>
                <a:gridCol w="942105"/>
              </a:tblGrid>
              <a:tr h="32607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Ejecución Presupuestaria Proyectos de Inversión fondos GOES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26073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Rubros 54 y 61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07442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de Diciembre 2016 (En </a:t>
                      </a:r>
                      <a:r>
                        <a:rPr lang="es-SV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Us$</a:t>
                      </a:r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91262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 smtClean="0">
                          <a:effectLst/>
                          <a:latin typeface="Arial"/>
                        </a:rPr>
                        <a:t>Inversión </a:t>
                      </a:r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GOES /Rubro  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Presupuesto 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 smtClean="0">
                          <a:effectLst/>
                          <a:latin typeface="Arial"/>
                        </a:rPr>
                        <a:t>Congelado</a:t>
                      </a:r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/ Decreto Legislativo 559 del 8/12/2016 </a:t>
                      </a:r>
                      <a:r>
                        <a:rPr lang="es-SV" sz="1200" b="1" i="0" u="none" strike="noStrike" dirty="0" smtClean="0">
                          <a:effectLst/>
                          <a:latin typeface="Arial"/>
                        </a:rPr>
                        <a:t>Diario </a:t>
                      </a:r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Oficial 231, Tomo 413 del 12/12/16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 smtClean="0">
                          <a:effectLst/>
                          <a:latin typeface="Arial"/>
                        </a:rPr>
                        <a:t>Presupuesto </a:t>
                      </a:r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modificado. Ene-Diciembre 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Ejecutado/devengado a Diciembre 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1" i="0" u="none" strike="noStrike" dirty="0" smtClean="0">
                        <a:effectLst/>
                        <a:latin typeface="Arial"/>
                      </a:endParaRPr>
                    </a:p>
                    <a:p>
                      <a:pPr algn="ctr" fontAlgn="ctr"/>
                      <a:endParaRPr lang="es-SV" sz="1200" b="1" i="0" u="none" strike="noStrike" dirty="0" smtClean="0">
                        <a:effectLst/>
                        <a:latin typeface="Arial"/>
                      </a:endParaRPr>
                    </a:p>
                    <a:p>
                      <a:pPr algn="ctr" fontAlgn="ctr"/>
                      <a:endParaRPr lang="es-SV" sz="1200" b="1" i="0" u="none" strike="noStrike" dirty="0" smtClean="0"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es-SV" sz="1200" b="1" i="0" u="none" strike="noStrike" dirty="0" smtClean="0">
                          <a:effectLst/>
                          <a:latin typeface="Arial"/>
                        </a:rPr>
                        <a:t>% </a:t>
                      </a:r>
                      <a:r>
                        <a:rPr lang="es-SV" sz="1200" b="1" i="0" u="none" strike="noStrike" dirty="0" err="1">
                          <a:effectLst/>
                          <a:latin typeface="Arial"/>
                        </a:rPr>
                        <a:t>Ejec</a:t>
                      </a:r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 Saldo no 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38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Bienes Muebles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$7,000.00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$7,000.00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38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Estudios de Pre-inversion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$10,000.00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$21,524.09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</a:t>
                      </a:r>
                      <a:r>
                        <a:rPr lang="es-SV" sz="1200" b="0" i="0" u="none" strike="noStrike" dirty="0" smtClean="0">
                          <a:effectLst/>
                          <a:latin typeface="Arial"/>
                        </a:rPr>
                        <a:t>21,524.08</a:t>
                      </a:r>
                      <a:endParaRPr lang="es-SV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</a:t>
                      </a:r>
                      <a:r>
                        <a:rPr lang="es-SV" sz="1200" b="0" i="0" u="none" strike="noStrike" dirty="0" smtClean="0">
                          <a:effectLst/>
                          <a:latin typeface="Arial"/>
                        </a:rPr>
                        <a:t>0.01</a:t>
                      </a:r>
                      <a:endParaRPr lang="es-SV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38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Infraestructuras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$133,000.00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$121,475.00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$0.91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$0.91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38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TOTALES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$150,000.00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$128,475.00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$21,525.00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$</a:t>
                      </a:r>
                      <a:r>
                        <a:rPr lang="es-SV" sz="1200" b="1" i="0" u="none" strike="noStrike" dirty="0" smtClean="0">
                          <a:effectLst/>
                          <a:latin typeface="Arial"/>
                        </a:rPr>
                        <a:t>21,524.08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$</a:t>
                      </a:r>
                      <a:r>
                        <a:rPr lang="es-SV" sz="1200" b="1" i="0" u="none" strike="noStrike" dirty="0" smtClean="0">
                          <a:effectLst/>
                          <a:latin typeface="Arial"/>
                        </a:rPr>
                        <a:t>0.92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04960"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2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458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>
                          <a:effectLst/>
                          <a:latin typeface="Arial"/>
                        </a:rPr>
                        <a:t>*  Los datos corresponden a reportes del Sistema de Administración Financiera Integrada (SAFI) del Ministerio de Hacienda en el subsistema de presupuesto.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648072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>
                          <a:effectLst/>
                          <a:latin typeface="Arial"/>
                        </a:rPr>
                        <a:t> * En el subsistema de Contabilidad Gubernamental al 31 de Diciembre 2016  se tiene un monto total devengado de </a:t>
                      </a:r>
                      <a:r>
                        <a:rPr lang="es-SV" sz="1400" b="0" i="0" u="none" strike="noStrike" dirty="0" smtClean="0">
                          <a:effectLst/>
                          <a:latin typeface="Arial"/>
                        </a:rPr>
                        <a:t>Us$21,524.08      </a:t>
                      </a:r>
                      <a:endParaRPr lang="es-SV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617212">
                <a:tc gridSpan="7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i="0" u="none" strike="noStrike" dirty="0" smtClean="0">
                          <a:effectLst/>
                          <a:latin typeface="Arial"/>
                        </a:rPr>
                        <a:t>*  Este dato corresponde al proyecto de inversión GOES para ejecución 2016: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Código 6275 :"Adquisición e instalación de generadores de energía fotovoltaica en la Oficina central del ISDEMU ubicada en San Salvador”  LT 06-01  </a:t>
                      </a:r>
                    </a:p>
                    <a:p>
                      <a:pPr algn="l" fontAlgn="ctr"/>
                      <a:endParaRPr lang="es-SV" sz="14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612446"/>
              </p:ext>
            </p:extLst>
          </p:nvPr>
        </p:nvGraphicFramePr>
        <p:xfrm>
          <a:off x="251520" y="5157192"/>
          <a:ext cx="8496944" cy="1241296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1241296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Mediante Decreto Legislativo 559 del 8/12/2016 publicado en el Diario Oficial 231, Tomo 413 del 12/12/16  se autorizó una Transferencia Legislativa de disminución al Presupuesto de Ingresos por Us$128,475.00      La disminución al presupuesto de ingresos corresponde a las asignaciones de Capital del proyecto de inversión código 6275 que no se lograron ejecutar porque no alcanzaban los recursos para su adjudicación y porque no se podían provisionar los fondos  al cierre del Ejercicio Financiero Fiscal, por lo que las asignaciones se dejaron a disposición del Ministerio de Hacienda para la atención de necesidades prioritarias definidas por el Estado considerando la difícil situación por la que atraviesan las finanzas públicas y con el objetivo de no presionar la caja fiscal.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112027"/>
              </p:ext>
            </p:extLst>
          </p:nvPr>
        </p:nvGraphicFramePr>
        <p:xfrm>
          <a:off x="395536" y="116632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66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" y="0"/>
            <a:ext cx="9128323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729125"/>
              </p:ext>
            </p:extLst>
          </p:nvPr>
        </p:nvGraphicFramePr>
        <p:xfrm>
          <a:off x="179512" y="4936526"/>
          <a:ext cx="8856984" cy="1876850"/>
        </p:xfrm>
        <a:graphic>
          <a:graphicData uri="http://schemas.openxmlformats.org/drawingml/2006/table">
            <a:tbl>
              <a:tblPr/>
              <a:tblGrid>
                <a:gridCol w="8856984"/>
              </a:tblGrid>
              <a:tr h="494158">
                <a:tc>
                  <a:txBody>
                    <a:bodyPr/>
                    <a:lstStyle/>
                    <a:p>
                      <a:pPr algn="l" fontAlgn="t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 Las asignaciones globales 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Ley de Presupuestos son por Us$5,293,445.00 distribuidas así: Transferencias Corrientes de fondos GOES 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Us$5,143,445.00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 transferencias de Capital fondos GOES 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Us$150,000.00 del proyecto inversión 6275- </a:t>
                      </a:r>
                      <a:r>
                        <a:rPr lang="es-SV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Adq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 </a:t>
                      </a:r>
                      <a:r>
                        <a:rPr lang="es-SV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inst.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generadores</a:t>
                      </a:r>
                      <a:r>
                        <a:rPr lang="es-SV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energía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fotovoltaica en la oficina central de ISDEMU ubicada en San Salvador.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58446">
                <a:tc>
                  <a:txBody>
                    <a:bodyPr/>
                    <a:lstStyle/>
                    <a:p>
                      <a:pPr algn="l" fontAlgn="t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 Mediante Decreto Legislativo 559 del 8/12/2016 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Diario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Oficial 231, Tomo 413 del 12/12/16  se 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autorizó Transferencia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Legislativa de disminución al Presupuesto de Ingresos por Us$128,475.00 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proyecto de inversión código 6275 que no se lograron ejecutar porque no alcanzaban los recursos para su adjudicación y porque no se podían 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provisionar</a:t>
                      </a:r>
                      <a:r>
                        <a:rPr lang="es-SV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fondos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 cierre del Ejercicio 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Fiscal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dejándose las asignaciones a disposición del 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MH para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atención de necesidades prioritarias definidas por el 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Estado.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24246">
                <a:tc>
                  <a:txBody>
                    <a:bodyPr/>
                    <a:lstStyle/>
                    <a:p>
                      <a:pPr algn="l" fontAlgn="t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 De los Us$196,198.43 del saldo global no ejecutado, el 30% corresponde a economías de salarios (no se tramitó la utilización de las 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economías en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cumplimiento 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medidas 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institucionales de austeridad en los 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gastos),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 el 67% corresponde al Rubro 54 entre los que se encuentran  Us$77,922.70 que corresponden a servicios básicos cuya facturación no ingresó a trámite de pago y Us$54,204.90 que corresponden a la aplicación de 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medidas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contención del gasto 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público y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medidas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institucionales de austeridad en los gastos.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1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17304" y="46365"/>
            <a:ext cx="599911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s-SV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DONACIONES FINANCIERAS</a:t>
            </a:r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568952" cy="4896544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21898"/>
              </p:ext>
            </p:extLst>
          </p:nvPr>
        </p:nvGraphicFramePr>
        <p:xfrm>
          <a:off x="251520" y="5462364"/>
          <a:ext cx="8568952" cy="918964"/>
        </p:xfrm>
        <a:graphic>
          <a:graphicData uri="http://schemas.openxmlformats.org/drawingml/2006/table">
            <a:tbl>
              <a:tblPr/>
              <a:tblGrid>
                <a:gridCol w="6756560"/>
                <a:gridCol w="25400"/>
                <a:gridCol w="595664"/>
                <a:gridCol w="595664"/>
                <a:gridCol w="595664"/>
              </a:tblGrid>
              <a:tr h="459482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Proyecto 2637  CODIGO 40742 : </a:t>
                      </a:r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Fortalecimiento del papel Rector del  ISDEMU para la implementación del marco Normativo para la igualdad y una vida libre de violencia.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4594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Periodo  ejecución </a:t>
                      </a:r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del 1 de julio de 2015 al 28 de Febrero 2017 (incluye prórroga autorizada  de 4 meses).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2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908720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Mediante Decreto Legislativo 559 del 8/12/2016 publicado en el Diario Oficial 231, Tomo 413 del 12/12/16  se autorizó una Transferencia Legislativa de disminución al Presupuesto de Ingresos por Us$128,475.00 correspondientes a las asignaciones del proyecto de inversión código 6275 que no se ejecutaron porque no alcanzaban los recursos para su adjudicación y porque no se podían provisionar los fondos al cierre del Ejercicio Financiero Fiscal (de acuerdo a oficio del señor Ministro de Hacienda del 26/sept./2016), por lo que las asignaciones se dejaron a disposición del Ministerio de Hacienda para la atención de necesidades prioritarias definidas por el Estado considerando la difícil situación por la que atraviesan las finanzas públicas y con el objetivo de no presionar la caja </a:t>
            </a:r>
            <a:r>
              <a:rPr lang="es-SV" dirty="0" smtClean="0"/>
              <a:t>fiscal.</a:t>
            </a:r>
          </a:p>
          <a:p>
            <a:pPr algn="just"/>
            <a:endParaRPr lang="es-SV" dirty="0"/>
          </a:p>
          <a:p>
            <a:pPr algn="just"/>
            <a:r>
              <a:rPr lang="es-SV" dirty="0" smtClean="0"/>
              <a:t>El </a:t>
            </a:r>
            <a:r>
              <a:rPr lang="es-SV" dirty="0"/>
              <a:t>presupuesto líquido disponible para ejecución que quedó después de la disminución al Presupuesto es de Us$5,164,970.00 </a:t>
            </a:r>
            <a:endParaRPr lang="es-SV" dirty="0" smtClean="0"/>
          </a:p>
          <a:p>
            <a:pPr algn="just"/>
            <a:endParaRPr lang="es-SV" dirty="0"/>
          </a:p>
          <a:p>
            <a:r>
              <a:rPr lang="es-ES" dirty="0"/>
              <a:t>Es importante mencionar que la economía de salarios acumulada no fue solicitada al Ministerio de Hacienda en cumplimiento a las medidas administrativas institucionales de austeridad en los gastos que se aplicaron durante todo el año lo que nos permitió la reorientación de recursos para cubrir  desfinanciamientos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492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/>
          <p:cNvSpPr txBox="1">
            <a:spLocks noChangeArrowheads="1"/>
          </p:cNvSpPr>
          <p:nvPr/>
        </p:nvSpPr>
        <p:spPr bwMode="auto">
          <a:xfrm>
            <a:off x="395287" y="836712"/>
            <a:ext cx="8353425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457200" indent="-4572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2813" indent="-4556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8788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SV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</a:endParaRPr>
          </a:p>
          <a:p>
            <a:pPr lvl="1" algn="ctr"/>
            <a:r>
              <a:rPr lang="es-SV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</a:rPr>
              <a:t>GRACIAS</a:t>
            </a:r>
          </a:p>
          <a:p>
            <a:pPr lvl="1" algn="ctr"/>
            <a:endParaRPr lang="es-SV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83900" y="4934050"/>
            <a:ext cx="5164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Salvadoreño para el Desarrollo de la Mujer</a:t>
            </a:r>
          </a:p>
          <a:p>
            <a:r>
              <a:rPr lang="es-SV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Financiera Institucional</a:t>
            </a:r>
            <a:endParaRPr lang="es-SV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0"/>
            <a:ext cx="8208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5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407038"/>
              </p:ext>
            </p:extLst>
          </p:nvPr>
        </p:nvGraphicFramePr>
        <p:xfrm>
          <a:off x="319087" y="352425"/>
          <a:ext cx="8505825" cy="615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3491880" y="3717032"/>
            <a:ext cx="1835047" cy="280399"/>
          </a:xfrm>
          <a:prstGeom prst="rect">
            <a:avLst/>
          </a:prstGeom>
          <a:solidFill>
            <a:schemeClr val="lt1"/>
          </a:solidFill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SV" sz="900" dirty="0" smtClean="0"/>
              <a:t>RECURSOS</a:t>
            </a:r>
            <a:endParaRPr lang="es-SV" sz="900" dirty="0"/>
          </a:p>
        </p:txBody>
      </p:sp>
    </p:spTree>
    <p:extLst>
      <p:ext uri="{BB962C8B-B14F-4D97-AF65-F5344CB8AC3E}">
        <p14:creationId xmlns:p14="http://schemas.microsoft.com/office/powerpoint/2010/main" val="16212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7871594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7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32657"/>
            <a:ext cx="7791450" cy="572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9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3"/>
            <a:ext cx="7992888" cy="544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1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lantilla">
  <a:themeElements>
    <a:clrScheme name="1_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tilla">
  <a:themeElements>
    <a:clrScheme name="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lantilla">
  <a:themeElements>
    <a:clrScheme name="2_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</Template>
  <TotalTime>4204</TotalTime>
  <Words>2095</Words>
  <Application>Microsoft Office PowerPoint</Application>
  <PresentationFormat>Presentación en pantalla (4:3)</PresentationFormat>
  <Paragraphs>280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1_plantilla</vt:lpstr>
      <vt:lpstr>plantilla</vt:lpstr>
      <vt:lpstr>2_plantilla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Cabrera Sáenz</dc:creator>
  <cp:lastModifiedBy>Cristina Perez de Martinez</cp:lastModifiedBy>
  <cp:revision>689</cp:revision>
  <cp:lastPrinted>2014-02-13T21:08:26Z</cp:lastPrinted>
  <dcterms:created xsi:type="dcterms:W3CDTF">2011-03-27T23:33:46Z</dcterms:created>
  <dcterms:modified xsi:type="dcterms:W3CDTF">2017-03-01T18:56:50Z</dcterms:modified>
</cp:coreProperties>
</file>