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handoutMasterIdLst>
    <p:handoutMasterId r:id="rId8"/>
  </p:handoutMasterIdLst>
  <p:sldIdLst>
    <p:sldId id="256" r:id="rId4"/>
    <p:sldId id="292" r:id="rId5"/>
    <p:sldId id="279" r:id="rId6"/>
    <p:sldId id="291" r:id="rId7"/>
  </p:sldIdLst>
  <p:sldSz cx="9144000" cy="6858000" type="screen4x3"/>
  <p:notesSz cx="7010400" cy="9296400"/>
  <p:defaultTextStyle>
    <a:defPPr>
      <a:defRPr lang="es-SV"/>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94728" autoAdjust="0"/>
  </p:normalViewPr>
  <p:slideViewPr>
    <p:cSldViewPr>
      <p:cViewPr>
        <p:scale>
          <a:sx n="80" d="100"/>
          <a:sy n="80" d="100"/>
        </p:scale>
        <p:origin x="-840"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Neptuno\CarpetasPublicas\Financiera\INFORMA%20SALDOS%20LICDA%20MARTINEZ\cierre%20dic2013\diapositiva%20Diciembre%202013%20nvo%20formato\Diapos%20GOES%20-%20cierre%20presup%20cierre%20%20Diciembre%2020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Neptuno\CarpetasPublicas\Financiera\INFORMA%20SALDOS%20LICDA%20MARTINEZ\cierre%20dic2013\diapositiva%20Diciembre%202013%20nvo%20formato\Diapos%20donac%20cierre%20Diciembre2013.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SV"/>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a:pPr>
            <a:r>
              <a:rPr lang="es-SV" sz="1400"/>
              <a:t>Distribución</a:t>
            </a:r>
            <a:r>
              <a:rPr lang="es-SV" sz="1400" baseline="0"/>
              <a:t> a</a:t>
            </a:r>
            <a:r>
              <a:rPr lang="es-SV" sz="1400"/>
              <a:t>signaciones</a:t>
            </a:r>
            <a:r>
              <a:rPr lang="es-SV" sz="1400" baseline="0"/>
              <a:t> anuales GOES por Rubro de gastos</a:t>
            </a:r>
          </a:p>
          <a:p>
            <a:pPr>
              <a:defRPr/>
            </a:pPr>
            <a:r>
              <a:rPr lang="es-SV" sz="1400" baseline="0"/>
              <a:t>al cierre presupuestario anual 2013</a:t>
            </a:r>
            <a:endParaRPr lang="es-SV" sz="1400"/>
          </a:p>
        </c:rich>
      </c:tx>
      <c:layout>
        <c:manualLayout>
          <c:xMode val="edge"/>
          <c:yMode val="edge"/>
          <c:x val="0.2572362966374942"/>
          <c:y val="4.2980546646385807E-2"/>
        </c:manualLayout>
      </c:layout>
      <c:overlay val="1"/>
    </c:title>
    <c:autoTitleDeleted val="0"/>
    <c:view3D>
      <c:rotX val="10"/>
      <c:rotY val="50"/>
      <c:rAngAx val="1"/>
    </c:view3D>
    <c:floor>
      <c:thickness val="0"/>
    </c:floor>
    <c:sideWall>
      <c:thickness val="0"/>
    </c:sideWall>
    <c:backWall>
      <c:thickness val="0"/>
    </c:backWall>
    <c:plotArea>
      <c:layout/>
      <c:bar3DChart>
        <c:barDir val="col"/>
        <c:grouping val="clustered"/>
        <c:varyColors val="0"/>
        <c:ser>
          <c:idx val="0"/>
          <c:order val="0"/>
          <c:tx>
            <c:strRef>
              <c:f>'Rubro acumulado'!$C$7</c:f>
              <c:strCache>
                <c:ptCount val="1"/>
                <c:pt idx="0">
                  <c:v>Presupuesto anual</c:v>
                </c:pt>
              </c:strCache>
            </c:strRef>
          </c:tx>
          <c:spPr>
            <a:solidFill>
              <a:schemeClr val="accent6">
                <a:lumMod val="75000"/>
              </a:schemeClr>
            </a:solidFill>
            <a:ln>
              <a:noFill/>
            </a:ln>
          </c:spPr>
          <c:invertIfNegative val="0"/>
          <c:cat>
            <c:strRef>
              <c:f>'Rubro acumulado'!$A$8:$A$13</c:f>
              <c:strCache>
                <c:ptCount val="6"/>
                <c:pt idx="0">
                  <c:v>Salarios</c:v>
                </c:pt>
                <c:pt idx="1">
                  <c:v>Bienes/ servicios</c:v>
                </c:pt>
                <c:pt idx="2">
                  <c:v>Seguros y fianzas</c:v>
                </c:pt>
                <c:pt idx="3">
                  <c:v>Transfer .   Corrientes</c:v>
                </c:pt>
                <c:pt idx="4">
                  <c:v>Activos fijos</c:v>
                </c:pt>
                <c:pt idx="5">
                  <c:v>TOTALES </c:v>
                </c:pt>
              </c:strCache>
            </c:strRef>
          </c:cat>
          <c:val>
            <c:numRef>
              <c:f>'Rubro acumulado'!$C$8:$C$13</c:f>
              <c:numCache>
                <c:formatCode>"$"#,##0.00</c:formatCode>
                <c:ptCount val="6"/>
                <c:pt idx="0">
                  <c:v>3171073.06</c:v>
                </c:pt>
                <c:pt idx="1">
                  <c:v>1487901.03</c:v>
                </c:pt>
                <c:pt idx="2">
                  <c:v>38040</c:v>
                </c:pt>
                <c:pt idx="3">
                  <c:v>240360.91</c:v>
                </c:pt>
                <c:pt idx="4">
                  <c:v>115625</c:v>
                </c:pt>
                <c:pt idx="5">
                  <c:v>5053000</c:v>
                </c:pt>
              </c:numCache>
            </c:numRef>
          </c:val>
        </c:ser>
        <c:ser>
          <c:idx val="1"/>
          <c:order val="1"/>
          <c:tx>
            <c:strRef>
              <c:f>'Rubro acumulado'!$D$7</c:f>
              <c:strCache>
                <c:ptCount val="1"/>
                <c:pt idx="0">
                  <c:v>Ejecución acumulada</c:v>
                </c:pt>
              </c:strCache>
            </c:strRef>
          </c:tx>
          <c:spPr>
            <a:solidFill>
              <a:schemeClr val="accent2">
                <a:lumMod val="50000"/>
              </a:schemeClr>
            </a:solidFill>
          </c:spPr>
          <c:invertIfNegative val="0"/>
          <c:cat>
            <c:strRef>
              <c:f>'Rubro acumulado'!$A$8:$A$13</c:f>
              <c:strCache>
                <c:ptCount val="6"/>
                <c:pt idx="0">
                  <c:v>Salarios</c:v>
                </c:pt>
                <c:pt idx="1">
                  <c:v>Bienes/ servicios</c:v>
                </c:pt>
                <c:pt idx="2">
                  <c:v>Seguros y fianzas</c:v>
                </c:pt>
                <c:pt idx="3">
                  <c:v>Transfer .   Corrientes</c:v>
                </c:pt>
                <c:pt idx="4">
                  <c:v>Activos fijos</c:v>
                </c:pt>
                <c:pt idx="5">
                  <c:v>TOTALES </c:v>
                </c:pt>
              </c:strCache>
            </c:strRef>
          </c:cat>
          <c:val>
            <c:numRef>
              <c:f>'Rubro acumulado'!$D$8:$D$13</c:f>
              <c:numCache>
                <c:formatCode>"$"#,##0.00</c:formatCode>
                <c:ptCount val="6"/>
                <c:pt idx="0">
                  <c:v>2962302.26</c:v>
                </c:pt>
                <c:pt idx="1">
                  <c:v>1247504.48</c:v>
                </c:pt>
                <c:pt idx="2">
                  <c:v>36520.120000000003</c:v>
                </c:pt>
                <c:pt idx="3">
                  <c:v>239639.61</c:v>
                </c:pt>
                <c:pt idx="4">
                  <c:v>114688.83</c:v>
                </c:pt>
                <c:pt idx="5">
                  <c:v>4600655.3000000007</c:v>
                </c:pt>
              </c:numCache>
            </c:numRef>
          </c:val>
        </c:ser>
        <c:ser>
          <c:idx val="3"/>
          <c:order val="2"/>
          <c:tx>
            <c:strRef>
              <c:f>'Rubro acumulado'!$E$7</c:f>
              <c:strCache>
                <c:ptCount val="1"/>
                <c:pt idx="0">
                  <c:v>Saldo</c:v>
                </c:pt>
              </c:strCache>
            </c:strRef>
          </c:tx>
          <c:invertIfNegative val="0"/>
          <c:cat>
            <c:strRef>
              <c:f>'Rubro acumulado'!$A$8:$A$13</c:f>
              <c:strCache>
                <c:ptCount val="6"/>
                <c:pt idx="0">
                  <c:v>Salarios</c:v>
                </c:pt>
                <c:pt idx="1">
                  <c:v>Bienes/ servicios</c:v>
                </c:pt>
                <c:pt idx="2">
                  <c:v>Seguros y fianzas</c:v>
                </c:pt>
                <c:pt idx="3">
                  <c:v>Transfer .   Corrientes</c:v>
                </c:pt>
                <c:pt idx="4">
                  <c:v>Activos fijos</c:v>
                </c:pt>
                <c:pt idx="5">
                  <c:v>TOTALES </c:v>
                </c:pt>
              </c:strCache>
            </c:strRef>
          </c:cat>
          <c:val>
            <c:numRef>
              <c:f>'Rubro acumulado'!$E$8:$E$13</c:f>
              <c:numCache>
                <c:formatCode>"$"#,##0.00</c:formatCode>
                <c:ptCount val="6"/>
                <c:pt idx="0">
                  <c:v>208770.80000000028</c:v>
                </c:pt>
                <c:pt idx="1">
                  <c:v>240396.55000000005</c:v>
                </c:pt>
                <c:pt idx="2">
                  <c:v>1519.8799999999974</c:v>
                </c:pt>
                <c:pt idx="3">
                  <c:v>721.30000000001746</c:v>
                </c:pt>
                <c:pt idx="4">
                  <c:v>936.16999999999825</c:v>
                </c:pt>
                <c:pt idx="5">
                  <c:v>452344.69999999925</c:v>
                </c:pt>
              </c:numCache>
            </c:numRef>
          </c:val>
        </c:ser>
        <c:ser>
          <c:idx val="2"/>
          <c:order val="3"/>
          <c:tx>
            <c:strRef>
              <c:f>'Rubro acumulado'!$F$7</c:f>
              <c:strCache>
                <c:ptCount val="1"/>
                <c:pt idx="0">
                  <c:v>% Ejecutado</c:v>
                </c:pt>
              </c:strCache>
            </c:strRef>
          </c:tx>
          <c:invertIfNegative val="0"/>
          <c:cat>
            <c:strRef>
              <c:f>'Rubro acumulado'!$A$8:$A$13</c:f>
              <c:strCache>
                <c:ptCount val="6"/>
                <c:pt idx="0">
                  <c:v>Salarios</c:v>
                </c:pt>
                <c:pt idx="1">
                  <c:v>Bienes/ servicios</c:v>
                </c:pt>
                <c:pt idx="2">
                  <c:v>Seguros y fianzas</c:v>
                </c:pt>
                <c:pt idx="3">
                  <c:v>Transfer .   Corrientes</c:v>
                </c:pt>
                <c:pt idx="4">
                  <c:v>Activos fijos</c:v>
                </c:pt>
                <c:pt idx="5">
                  <c:v>TOTALES </c:v>
                </c:pt>
              </c:strCache>
            </c:strRef>
          </c:cat>
          <c:val>
            <c:numRef>
              <c:f>'Rubro acumulado'!$F$8:$F$13</c:f>
              <c:numCache>
                <c:formatCode>0%</c:formatCode>
                <c:ptCount val="6"/>
                <c:pt idx="0">
                  <c:v>0.93416398927119004</c:v>
                </c:pt>
                <c:pt idx="1">
                  <c:v>0.83843243256576006</c:v>
                </c:pt>
                <c:pt idx="2">
                  <c:v>0.96004521556256583</c:v>
                </c:pt>
                <c:pt idx="3">
                  <c:v>0.99699909606765913</c:v>
                </c:pt>
                <c:pt idx="4">
                  <c:v>0.99190339459459465</c:v>
                </c:pt>
                <c:pt idx="5">
                  <c:v>0.91047997229368705</c:v>
                </c:pt>
              </c:numCache>
            </c:numRef>
          </c:val>
        </c:ser>
        <c:ser>
          <c:idx val="4"/>
          <c:order val="4"/>
          <c:tx>
            <c:strRef>
              <c:f>'Rubro acumulado'!$G$7</c:f>
              <c:strCache>
                <c:ptCount val="1"/>
                <c:pt idx="0">
                  <c:v>MONTO CONGELADO</c:v>
                </c:pt>
              </c:strCache>
            </c:strRef>
          </c:tx>
          <c:invertIfNegative val="0"/>
          <c:cat>
            <c:strRef>
              <c:f>'Rubro acumulado'!$A$8:$A$13</c:f>
              <c:strCache>
                <c:ptCount val="6"/>
                <c:pt idx="0">
                  <c:v>Salarios</c:v>
                </c:pt>
                <c:pt idx="1">
                  <c:v>Bienes/ servicios</c:v>
                </c:pt>
                <c:pt idx="2">
                  <c:v>Seguros y fianzas</c:v>
                </c:pt>
                <c:pt idx="3">
                  <c:v>Transfer .   Corrientes</c:v>
                </c:pt>
                <c:pt idx="4">
                  <c:v>Activos fijos</c:v>
                </c:pt>
                <c:pt idx="5">
                  <c:v>TOTALES </c:v>
                </c:pt>
              </c:strCache>
            </c:strRef>
          </c:cat>
          <c:val>
            <c:numRef>
              <c:f>'Rubro acumulado'!$G$8:$G$13</c:f>
              <c:numCache>
                <c:formatCode>"$"#,##0.00</c:formatCode>
                <c:ptCount val="6"/>
                <c:pt idx="0" formatCode="#,##0.00">
                  <c:v>4208.58</c:v>
                </c:pt>
                <c:pt idx="1">
                  <c:v>0</c:v>
                </c:pt>
                <c:pt idx="2">
                  <c:v>0</c:v>
                </c:pt>
                <c:pt idx="3">
                  <c:v>0</c:v>
                </c:pt>
                <c:pt idx="4">
                  <c:v>0</c:v>
                </c:pt>
                <c:pt idx="5">
                  <c:v>0</c:v>
                </c:pt>
              </c:numCache>
            </c:numRef>
          </c:val>
        </c:ser>
        <c:dLbls>
          <c:showLegendKey val="0"/>
          <c:showVal val="0"/>
          <c:showCatName val="0"/>
          <c:showSerName val="0"/>
          <c:showPercent val="0"/>
          <c:showBubbleSize val="0"/>
        </c:dLbls>
        <c:gapWidth val="150"/>
        <c:shape val="box"/>
        <c:axId val="78144256"/>
        <c:axId val="78145792"/>
        <c:axId val="0"/>
      </c:bar3DChart>
      <c:catAx>
        <c:axId val="78144256"/>
        <c:scaling>
          <c:orientation val="minMax"/>
        </c:scaling>
        <c:delete val="0"/>
        <c:axPos val="b"/>
        <c:majorTickMark val="out"/>
        <c:minorTickMark val="none"/>
        <c:tickLblPos val="nextTo"/>
        <c:crossAx val="78145792"/>
        <c:crosses val="autoZero"/>
        <c:auto val="1"/>
        <c:lblAlgn val="ctr"/>
        <c:lblOffset val="100"/>
        <c:noMultiLvlLbl val="0"/>
      </c:catAx>
      <c:valAx>
        <c:axId val="78145792"/>
        <c:scaling>
          <c:orientation val="minMax"/>
          <c:max val="3000000"/>
        </c:scaling>
        <c:delete val="0"/>
        <c:axPos val="l"/>
        <c:majorGridlines/>
        <c:numFmt formatCode="&quot;$&quot;#,##0.00" sourceLinked="1"/>
        <c:majorTickMark val="out"/>
        <c:minorTickMark val="none"/>
        <c:tickLblPos val="nextTo"/>
        <c:crossAx val="7814425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SV"/>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a:pPr>
            <a:r>
              <a:rPr lang="es-SV"/>
              <a:t>Donaciones Financieras </a:t>
            </a:r>
          </a:p>
          <a:p>
            <a:pPr>
              <a:defRPr/>
            </a:pPr>
            <a:r>
              <a:rPr lang="es-SV"/>
              <a:t>Cierre Presupuestario</a:t>
            </a:r>
            <a:r>
              <a:rPr lang="es-SV" baseline="0"/>
              <a:t>  DICIEMBRE</a:t>
            </a:r>
            <a:r>
              <a:rPr lang="es-SV"/>
              <a:t> 2013</a:t>
            </a:r>
          </a:p>
        </c:rich>
      </c:tx>
      <c:layout>
        <c:manualLayout>
          <c:xMode val="edge"/>
          <c:yMode val="edge"/>
          <c:x val="0.49730134769423251"/>
          <c:y val="1.5910902952512344E-2"/>
        </c:manualLayout>
      </c:layout>
      <c:overlay val="1"/>
    </c:title>
    <c:autoTitleDeleted val="0"/>
    <c:view3D>
      <c:rotX val="15"/>
      <c:rotY val="30"/>
      <c:rAngAx val="1"/>
    </c:view3D>
    <c:floor>
      <c:thickness val="0"/>
    </c:floor>
    <c:sideWall>
      <c:thickness val="0"/>
    </c:sideWall>
    <c:backWall>
      <c:thickness val="0"/>
    </c:backWall>
    <c:plotArea>
      <c:layout/>
      <c:bar3DChart>
        <c:barDir val="col"/>
        <c:grouping val="clustered"/>
        <c:varyColors val="0"/>
        <c:ser>
          <c:idx val="0"/>
          <c:order val="0"/>
          <c:tx>
            <c:strRef>
              <c:f>DONACION!$B$5</c:f>
              <c:strCache>
                <c:ptCount val="1"/>
                <c:pt idx="0">
                  <c:v>Monto  del Proyecto </c:v>
                </c:pt>
              </c:strCache>
            </c:strRef>
          </c:tx>
          <c:invertIfNegative val="0"/>
          <c:cat>
            <c:strRef>
              <c:f>DONACION!$A$6:$A$11</c:f>
              <c:strCache>
                <c:ptCount val="5"/>
                <c:pt idx="0">
                  <c:v>AECID -FFI</c:v>
                </c:pt>
                <c:pt idx="1">
                  <c:v>PACSES (inversión)</c:v>
                </c:pt>
                <c:pt idx="2">
                  <c:v>DFAIT /CANADA </c:v>
                </c:pt>
                <c:pt idx="3">
                  <c:v>UNION EUROPEA</c:v>
                </c:pt>
                <c:pt idx="4">
                  <c:v>PHILLIPS MORRIS</c:v>
                </c:pt>
              </c:strCache>
            </c:strRef>
          </c:cat>
          <c:val>
            <c:numRef>
              <c:f>DONACION!$B$6:$B$11</c:f>
              <c:numCache>
                <c:formatCode>"$"#,##0.00</c:formatCode>
                <c:ptCount val="5"/>
                <c:pt idx="0">
                  <c:v>608348.85</c:v>
                </c:pt>
                <c:pt idx="1">
                  <c:v>181301</c:v>
                </c:pt>
                <c:pt idx="2">
                  <c:v>293312.15999999997</c:v>
                </c:pt>
                <c:pt idx="3">
                  <c:v>78500</c:v>
                </c:pt>
                <c:pt idx="4">
                  <c:v>35000</c:v>
                </c:pt>
              </c:numCache>
            </c:numRef>
          </c:val>
        </c:ser>
        <c:ser>
          <c:idx val="1"/>
          <c:order val="1"/>
          <c:tx>
            <c:strRef>
              <c:f>DONACION!$C$5</c:f>
              <c:strCache>
                <c:ptCount val="1"/>
                <c:pt idx="0">
                  <c:v>Monto Ejecutado 2012</c:v>
                </c:pt>
              </c:strCache>
            </c:strRef>
          </c:tx>
          <c:invertIfNegative val="0"/>
          <c:cat>
            <c:strRef>
              <c:f>DONACION!$A$6:$A$11</c:f>
              <c:strCache>
                <c:ptCount val="5"/>
                <c:pt idx="0">
                  <c:v>AECID -FFI</c:v>
                </c:pt>
                <c:pt idx="1">
                  <c:v>PACSES (inversión)</c:v>
                </c:pt>
                <c:pt idx="2">
                  <c:v>DFAIT /CANADA </c:v>
                </c:pt>
                <c:pt idx="3">
                  <c:v>UNION EUROPEA</c:v>
                </c:pt>
                <c:pt idx="4">
                  <c:v>PHILLIPS MORRIS</c:v>
                </c:pt>
              </c:strCache>
            </c:strRef>
          </c:cat>
          <c:val>
            <c:numRef>
              <c:f>DONACION!$C$6:$C$11</c:f>
              <c:numCache>
                <c:formatCode>"$"#,##0.00</c:formatCode>
                <c:ptCount val="5"/>
                <c:pt idx="0">
                  <c:v>108185.56</c:v>
                </c:pt>
                <c:pt idx="1">
                  <c:v>91301</c:v>
                </c:pt>
                <c:pt idx="2">
                  <c:v>0</c:v>
                </c:pt>
                <c:pt idx="3">
                  <c:v>0</c:v>
                </c:pt>
                <c:pt idx="4">
                  <c:v>0</c:v>
                </c:pt>
              </c:numCache>
            </c:numRef>
          </c:val>
        </c:ser>
        <c:ser>
          <c:idx val="2"/>
          <c:order val="2"/>
          <c:tx>
            <c:strRef>
              <c:f>DONACION!$D$5</c:f>
              <c:strCache>
                <c:ptCount val="1"/>
                <c:pt idx="0">
                  <c:v>Monto a Ejecutarse 2013</c:v>
                </c:pt>
              </c:strCache>
            </c:strRef>
          </c:tx>
          <c:invertIfNegative val="0"/>
          <c:cat>
            <c:strRef>
              <c:f>DONACION!$A$6:$A$11</c:f>
              <c:strCache>
                <c:ptCount val="5"/>
                <c:pt idx="0">
                  <c:v>AECID -FFI</c:v>
                </c:pt>
                <c:pt idx="1">
                  <c:v>PACSES (inversión)</c:v>
                </c:pt>
                <c:pt idx="2">
                  <c:v>DFAIT /CANADA </c:v>
                </c:pt>
                <c:pt idx="3">
                  <c:v>UNION EUROPEA</c:v>
                </c:pt>
                <c:pt idx="4">
                  <c:v>PHILLIPS MORRIS</c:v>
                </c:pt>
              </c:strCache>
            </c:strRef>
          </c:cat>
          <c:val>
            <c:numRef>
              <c:f>DONACION!$D$6:$D$11</c:f>
              <c:numCache>
                <c:formatCode>"$"#,##0.00</c:formatCode>
                <c:ptCount val="5"/>
                <c:pt idx="0">
                  <c:v>500163.29</c:v>
                </c:pt>
                <c:pt idx="1">
                  <c:v>90000</c:v>
                </c:pt>
                <c:pt idx="2">
                  <c:v>293312.15999999997</c:v>
                </c:pt>
                <c:pt idx="3">
                  <c:v>78500</c:v>
                </c:pt>
                <c:pt idx="4">
                  <c:v>35000</c:v>
                </c:pt>
              </c:numCache>
            </c:numRef>
          </c:val>
        </c:ser>
        <c:ser>
          <c:idx val="3"/>
          <c:order val="3"/>
          <c:tx>
            <c:strRef>
              <c:f>DONACION!$G$5</c:f>
              <c:strCache>
                <c:ptCount val="1"/>
                <c:pt idx="0">
                  <c:v>Monto Ejecutado 2013</c:v>
                </c:pt>
              </c:strCache>
            </c:strRef>
          </c:tx>
          <c:spPr>
            <a:solidFill>
              <a:schemeClr val="accent4">
                <a:lumMod val="50000"/>
              </a:schemeClr>
            </a:solidFill>
            <a:ln>
              <a:noFill/>
            </a:ln>
          </c:spPr>
          <c:invertIfNegative val="0"/>
          <c:cat>
            <c:strRef>
              <c:f>DONACION!$A$6:$A$11</c:f>
              <c:strCache>
                <c:ptCount val="5"/>
                <c:pt idx="0">
                  <c:v>AECID -FFI</c:v>
                </c:pt>
                <c:pt idx="1">
                  <c:v>PACSES (inversión)</c:v>
                </c:pt>
                <c:pt idx="2">
                  <c:v>DFAIT /CANADA </c:v>
                </c:pt>
                <c:pt idx="3">
                  <c:v>UNION EUROPEA</c:v>
                </c:pt>
                <c:pt idx="4">
                  <c:v>PHILLIPS MORRIS</c:v>
                </c:pt>
              </c:strCache>
            </c:strRef>
          </c:cat>
          <c:val>
            <c:numRef>
              <c:f>DONACION!$G$6:$G$11</c:f>
              <c:numCache>
                <c:formatCode>"$"#,##0.00</c:formatCode>
                <c:ptCount val="5"/>
                <c:pt idx="0">
                  <c:v>402069.48</c:v>
                </c:pt>
                <c:pt idx="1">
                  <c:v>89996.55</c:v>
                </c:pt>
                <c:pt idx="2">
                  <c:v>196840.49</c:v>
                </c:pt>
                <c:pt idx="3">
                  <c:v>0</c:v>
                </c:pt>
                <c:pt idx="4">
                  <c:v>33998.68</c:v>
                </c:pt>
              </c:numCache>
            </c:numRef>
          </c:val>
        </c:ser>
        <c:ser>
          <c:idx val="4"/>
          <c:order val="4"/>
          <c:tx>
            <c:strRef>
              <c:f>DONACION!$H$5</c:f>
              <c:strCache>
                <c:ptCount val="1"/>
                <c:pt idx="0">
                  <c:v>Saldo por Ejecutar</c:v>
                </c:pt>
              </c:strCache>
            </c:strRef>
          </c:tx>
          <c:spPr>
            <a:solidFill>
              <a:schemeClr val="accent6">
                <a:lumMod val="50000"/>
              </a:schemeClr>
            </a:solidFill>
            <a:ln>
              <a:noFill/>
            </a:ln>
          </c:spPr>
          <c:invertIfNegative val="0"/>
          <c:cat>
            <c:strRef>
              <c:f>DONACION!$A$6:$A$11</c:f>
              <c:strCache>
                <c:ptCount val="5"/>
                <c:pt idx="0">
                  <c:v>AECID -FFI</c:v>
                </c:pt>
                <c:pt idx="1">
                  <c:v>PACSES (inversión)</c:v>
                </c:pt>
                <c:pt idx="2">
                  <c:v>DFAIT /CANADA </c:v>
                </c:pt>
                <c:pt idx="3">
                  <c:v>UNION EUROPEA</c:v>
                </c:pt>
                <c:pt idx="4">
                  <c:v>PHILLIPS MORRIS</c:v>
                </c:pt>
              </c:strCache>
            </c:strRef>
          </c:cat>
          <c:val>
            <c:numRef>
              <c:f>DONACION!$H$6:$H$11</c:f>
              <c:numCache>
                <c:formatCode>"$"#,##0.00</c:formatCode>
                <c:ptCount val="5"/>
                <c:pt idx="0">
                  <c:v>98093.81</c:v>
                </c:pt>
                <c:pt idx="1">
                  <c:v>3.4499999999970896</c:v>
                </c:pt>
                <c:pt idx="2">
                  <c:v>96471.669999999984</c:v>
                </c:pt>
                <c:pt idx="3">
                  <c:v>78500</c:v>
                </c:pt>
                <c:pt idx="4">
                  <c:v>1001.3199999999997</c:v>
                </c:pt>
              </c:numCache>
            </c:numRef>
          </c:val>
        </c:ser>
        <c:ser>
          <c:idx val="5"/>
          <c:order val="5"/>
          <c:tx>
            <c:strRef>
              <c:f>DONACION!$I$5</c:f>
              <c:strCache>
                <c:ptCount val="1"/>
                <c:pt idx="0">
                  <c:v>Porcentaje Ejecutado </c:v>
                </c:pt>
              </c:strCache>
            </c:strRef>
          </c:tx>
          <c:spPr>
            <a:noFill/>
            <a:ln>
              <a:noFill/>
            </a:ln>
          </c:spPr>
          <c:invertIfNegative val="0"/>
          <c:cat>
            <c:strRef>
              <c:f>DONACION!$A$6:$A$11</c:f>
              <c:strCache>
                <c:ptCount val="5"/>
                <c:pt idx="0">
                  <c:v>AECID -FFI</c:v>
                </c:pt>
                <c:pt idx="1">
                  <c:v>PACSES (inversión)</c:v>
                </c:pt>
                <c:pt idx="2">
                  <c:v>DFAIT /CANADA </c:v>
                </c:pt>
                <c:pt idx="3">
                  <c:v>UNION EUROPEA</c:v>
                </c:pt>
                <c:pt idx="4">
                  <c:v>PHILLIPS MORRIS</c:v>
                </c:pt>
              </c:strCache>
            </c:strRef>
          </c:cat>
          <c:val>
            <c:numRef>
              <c:f>DONACION!$I$6:$I$11</c:f>
              <c:numCache>
                <c:formatCode>0%</c:formatCode>
                <c:ptCount val="5"/>
                <c:pt idx="0">
                  <c:v>0.83875401424692431</c:v>
                </c:pt>
                <c:pt idx="1">
                  <c:v>0.99998097087164428</c:v>
                </c:pt>
                <c:pt idx="2">
                  <c:v>0.67109556589812036</c:v>
                </c:pt>
                <c:pt idx="3">
                  <c:v>0</c:v>
                </c:pt>
                <c:pt idx="4">
                  <c:v>0.97139085714285711</c:v>
                </c:pt>
              </c:numCache>
            </c:numRef>
          </c:val>
        </c:ser>
        <c:ser>
          <c:idx val="6"/>
          <c:order val="6"/>
          <c:tx>
            <c:strRef>
              <c:f>DONACION!$J$5</c:f>
              <c:strCache>
                <c:ptCount val="1"/>
                <c:pt idx="0">
                  <c:v>Porcentaje Pendiente de Ejecutar </c:v>
                </c:pt>
              </c:strCache>
            </c:strRef>
          </c:tx>
          <c:spPr>
            <a:noFill/>
            <a:ln>
              <a:noFill/>
            </a:ln>
          </c:spPr>
          <c:invertIfNegative val="0"/>
          <c:cat>
            <c:strRef>
              <c:f>DONACION!$A$6:$A$11</c:f>
              <c:strCache>
                <c:ptCount val="5"/>
                <c:pt idx="0">
                  <c:v>AECID -FFI</c:v>
                </c:pt>
                <c:pt idx="1">
                  <c:v>PACSES (inversión)</c:v>
                </c:pt>
                <c:pt idx="2">
                  <c:v>DFAIT /CANADA </c:v>
                </c:pt>
                <c:pt idx="3">
                  <c:v>UNION EUROPEA</c:v>
                </c:pt>
                <c:pt idx="4">
                  <c:v>PHILLIPS MORRIS</c:v>
                </c:pt>
              </c:strCache>
            </c:strRef>
          </c:cat>
          <c:val>
            <c:numRef>
              <c:f>DONACION!$J$6:$J$11</c:f>
              <c:numCache>
                <c:formatCode>0%</c:formatCode>
                <c:ptCount val="5"/>
                <c:pt idx="0">
                  <c:v>0.16124598575307572</c:v>
                </c:pt>
                <c:pt idx="1">
                  <c:v>1.9029128355591472E-5</c:v>
                </c:pt>
                <c:pt idx="2">
                  <c:v>0.32890443410187969</c:v>
                </c:pt>
                <c:pt idx="3">
                  <c:v>1</c:v>
                </c:pt>
                <c:pt idx="4">
                  <c:v>2.860914285714285E-2</c:v>
                </c:pt>
              </c:numCache>
            </c:numRef>
          </c:val>
        </c:ser>
        <c:ser>
          <c:idx val="7"/>
          <c:order val="7"/>
          <c:tx>
            <c:strRef>
              <c:f>DONACION!$K$5</c:f>
              <c:strCache>
                <c:ptCount val="1"/>
                <c:pt idx="0">
                  <c:v>Período de Ejecución</c:v>
                </c:pt>
              </c:strCache>
            </c:strRef>
          </c:tx>
          <c:invertIfNegative val="0"/>
          <c:cat>
            <c:strRef>
              <c:f>DONACION!$A$6:$A$11</c:f>
              <c:strCache>
                <c:ptCount val="5"/>
                <c:pt idx="0">
                  <c:v>AECID -FFI</c:v>
                </c:pt>
                <c:pt idx="1">
                  <c:v>PACSES (inversión)</c:v>
                </c:pt>
                <c:pt idx="2">
                  <c:v>DFAIT /CANADA </c:v>
                </c:pt>
                <c:pt idx="3">
                  <c:v>UNION EUROPEA</c:v>
                </c:pt>
                <c:pt idx="4">
                  <c:v>PHILLIPS MORRIS</c:v>
                </c:pt>
              </c:strCache>
            </c:strRef>
          </c:cat>
          <c:val>
            <c:numRef>
              <c:f>DONACION!$K$6:$K$11</c:f>
              <c:numCache>
                <c:formatCode>General</c:formatCode>
                <c:ptCount val="5"/>
              </c:numCache>
            </c:numRef>
          </c:val>
        </c:ser>
        <c:ser>
          <c:idx val="8"/>
          <c:order val="8"/>
          <c:tx>
            <c:strRef>
              <c:f>DONACION!$L$5</c:f>
              <c:strCache>
                <c:ptCount val="1"/>
                <c:pt idx="0">
                  <c:v>Intereses Generados</c:v>
                </c:pt>
              </c:strCache>
            </c:strRef>
          </c:tx>
          <c:invertIfNegative val="0"/>
          <c:cat>
            <c:strRef>
              <c:f>DONACION!$A$6:$A$11</c:f>
              <c:strCache>
                <c:ptCount val="5"/>
                <c:pt idx="0">
                  <c:v>AECID -FFI</c:v>
                </c:pt>
                <c:pt idx="1">
                  <c:v>PACSES (inversión)</c:v>
                </c:pt>
                <c:pt idx="2">
                  <c:v>DFAIT /CANADA </c:v>
                </c:pt>
                <c:pt idx="3">
                  <c:v>UNION EUROPEA</c:v>
                </c:pt>
                <c:pt idx="4">
                  <c:v>PHILLIPS MORRIS</c:v>
                </c:pt>
              </c:strCache>
            </c:strRef>
          </c:cat>
          <c:val>
            <c:numRef>
              <c:f>DONACION!$L$6:$L$11</c:f>
              <c:numCache>
                <c:formatCode>"$"#,##0.00</c:formatCode>
                <c:ptCount val="5"/>
                <c:pt idx="0">
                  <c:v>4239.03</c:v>
                </c:pt>
                <c:pt idx="1">
                  <c:v>0</c:v>
                </c:pt>
                <c:pt idx="2">
                  <c:v>0</c:v>
                </c:pt>
                <c:pt idx="3">
                  <c:v>0</c:v>
                </c:pt>
                <c:pt idx="4">
                  <c:v>0</c:v>
                </c:pt>
              </c:numCache>
            </c:numRef>
          </c:val>
        </c:ser>
        <c:dLbls>
          <c:showLegendKey val="0"/>
          <c:showVal val="0"/>
          <c:showCatName val="0"/>
          <c:showSerName val="0"/>
          <c:showPercent val="0"/>
          <c:showBubbleSize val="0"/>
        </c:dLbls>
        <c:gapWidth val="150"/>
        <c:shape val="box"/>
        <c:axId val="79208832"/>
        <c:axId val="79210368"/>
        <c:axId val="0"/>
      </c:bar3DChart>
      <c:catAx>
        <c:axId val="79208832"/>
        <c:scaling>
          <c:orientation val="minMax"/>
        </c:scaling>
        <c:delete val="0"/>
        <c:axPos val="b"/>
        <c:majorTickMark val="out"/>
        <c:minorTickMark val="none"/>
        <c:tickLblPos val="nextTo"/>
        <c:crossAx val="79210368"/>
        <c:crosses val="autoZero"/>
        <c:auto val="1"/>
        <c:lblAlgn val="ctr"/>
        <c:lblOffset val="100"/>
        <c:noMultiLvlLbl val="0"/>
      </c:catAx>
      <c:valAx>
        <c:axId val="79210368"/>
        <c:scaling>
          <c:orientation val="minMax"/>
          <c:max val="600000"/>
        </c:scaling>
        <c:delete val="0"/>
        <c:axPos val="l"/>
        <c:majorGridlines/>
        <c:numFmt formatCode="&quot;$&quot;#,##0.00" sourceLinked="1"/>
        <c:majorTickMark val="out"/>
        <c:minorTickMark val="none"/>
        <c:tickLblPos val="nextTo"/>
        <c:crossAx val="79208832"/>
        <c:crosses val="autoZero"/>
        <c:crossBetween val="between"/>
      </c:valAx>
      <c:dTable>
        <c:showHorzBorder val="1"/>
        <c:showVertBorder val="1"/>
        <c:showOutline val="1"/>
        <c:showKeys val="1"/>
        <c:txPr>
          <a:bodyPr/>
          <a:lstStyle/>
          <a:p>
            <a:pPr rtl="0">
              <a:defRPr sz="1200"/>
            </a:pPr>
            <a:endParaRPr lang="es-SV"/>
          </a:p>
        </c:txPr>
      </c:dTable>
      <c:spPr>
        <a:noFill/>
      </c:spPr>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s-ES"/>
          </a:p>
        </p:txBody>
      </p:sp>
      <p:sp>
        <p:nvSpPr>
          <p:cNvPr id="3379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fld id="{F510C456-CA8C-4376-995A-8C166CFFF3DD}" type="datetimeFigureOut">
              <a:rPr lang="es-ES"/>
              <a:pPr>
                <a:defRPr/>
              </a:pPr>
              <a:t>15/01/2014</a:t>
            </a:fld>
            <a:endParaRPr lang="es-ES"/>
          </a:p>
        </p:txBody>
      </p:sp>
      <p:sp>
        <p:nvSpPr>
          <p:cNvPr id="3379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s-ES"/>
          </a:p>
        </p:txBody>
      </p:sp>
      <p:sp>
        <p:nvSpPr>
          <p:cNvPr id="3379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30BAA712-2B21-434F-8263-D1A6712B955A}" type="slidenum">
              <a:rPr lang="es-ES"/>
              <a:pPr>
                <a:defRPr/>
              </a:pPr>
              <a:t>‹Nº›</a:t>
            </a:fld>
            <a:endParaRPr lang="es-ES"/>
          </a:p>
        </p:txBody>
      </p:sp>
    </p:spTree>
    <p:extLst>
      <p:ext uri="{BB962C8B-B14F-4D97-AF65-F5344CB8AC3E}">
        <p14:creationId xmlns:p14="http://schemas.microsoft.com/office/powerpoint/2010/main" val="3181189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B89272E5-E148-4BB3-A839-576C8A5AD895}"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F0EA8FA8-BB70-4807-893A-0773C54FB236}" type="slidenum">
              <a:rPr lang="es-SV"/>
              <a:pPr>
                <a:defRPr/>
              </a:pPr>
              <a:t>‹Nº›</a:t>
            </a:fld>
            <a:endParaRPr lang="es-SV"/>
          </a:p>
        </p:txBody>
      </p:sp>
    </p:spTree>
    <p:extLst>
      <p:ext uri="{BB962C8B-B14F-4D97-AF65-F5344CB8AC3E}">
        <p14:creationId xmlns:p14="http://schemas.microsoft.com/office/powerpoint/2010/main" val="169814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20FEAA30-79C1-493F-9CAF-5250333FAC4B}"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B06BC01F-3C56-4E86-9A30-227C854280A2}" type="slidenum">
              <a:rPr lang="es-SV"/>
              <a:pPr>
                <a:defRPr/>
              </a:pPr>
              <a:t>‹Nº›</a:t>
            </a:fld>
            <a:endParaRPr lang="es-SV"/>
          </a:p>
        </p:txBody>
      </p:sp>
    </p:spTree>
    <p:extLst>
      <p:ext uri="{BB962C8B-B14F-4D97-AF65-F5344CB8AC3E}">
        <p14:creationId xmlns:p14="http://schemas.microsoft.com/office/powerpoint/2010/main" val="158124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CE973BDF-C4F0-4B8F-A225-E0A5455DA441}"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8FEBAD0F-8DBB-43D2-A030-9307E325A299}" type="slidenum">
              <a:rPr lang="es-SV"/>
              <a:pPr>
                <a:defRPr/>
              </a:pPr>
              <a:t>‹Nº›</a:t>
            </a:fld>
            <a:endParaRPr lang="es-SV"/>
          </a:p>
        </p:txBody>
      </p:sp>
    </p:spTree>
    <p:extLst>
      <p:ext uri="{BB962C8B-B14F-4D97-AF65-F5344CB8AC3E}">
        <p14:creationId xmlns:p14="http://schemas.microsoft.com/office/powerpoint/2010/main" val="1992074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98870EFF-3C96-4B95-AC8A-0AF635B0EDE0}"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3C097051-82A7-4ED0-98F9-82B78F531E89}" type="slidenum">
              <a:rPr lang="es-SV"/>
              <a:pPr>
                <a:defRPr/>
              </a:pPr>
              <a:t>‹Nº›</a:t>
            </a:fld>
            <a:endParaRPr lang="es-SV"/>
          </a:p>
        </p:txBody>
      </p:sp>
    </p:spTree>
    <p:extLst>
      <p:ext uri="{BB962C8B-B14F-4D97-AF65-F5344CB8AC3E}">
        <p14:creationId xmlns:p14="http://schemas.microsoft.com/office/powerpoint/2010/main" val="4054245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21A2AAF2-7540-47E3-9E90-D1EA972F0E32}"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FF7C3B6B-4A0B-4F3B-9C06-E67D77288CEB}" type="slidenum">
              <a:rPr lang="es-SV"/>
              <a:pPr>
                <a:defRPr/>
              </a:pPr>
              <a:t>‹Nº›</a:t>
            </a:fld>
            <a:endParaRPr lang="es-SV"/>
          </a:p>
        </p:txBody>
      </p:sp>
    </p:spTree>
    <p:extLst>
      <p:ext uri="{BB962C8B-B14F-4D97-AF65-F5344CB8AC3E}">
        <p14:creationId xmlns:p14="http://schemas.microsoft.com/office/powerpoint/2010/main" val="56798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D99E16D-CB68-4FA4-A674-2335B0111EFC}"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C99CEB22-9546-4078-BF10-D2139A323F8D}" type="slidenum">
              <a:rPr lang="es-SV"/>
              <a:pPr>
                <a:defRPr/>
              </a:pPr>
              <a:t>‹Nº›</a:t>
            </a:fld>
            <a:endParaRPr lang="es-SV"/>
          </a:p>
        </p:txBody>
      </p:sp>
    </p:spTree>
    <p:extLst>
      <p:ext uri="{BB962C8B-B14F-4D97-AF65-F5344CB8AC3E}">
        <p14:creationId xmlns:p14="http://schemas.microsoft.com/office/powerpoint/2010/main" val="1967173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CA5A2CC5-2AB5-425F-AD5F-1E78F60A53CC}" type="datetimeFigureOut">
              <a:rPr lang="es-SV"/>
              <a:pPr>
                <a:defRPr/>
              </a:pPr>
              <a:t>15/01/2014</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EF63A3F3-E8A3-4DCC-9BD9-E19FD7A6D8DC}" type="slidenum">
              <a:rPr lang="es-SV"/>
              <a:pPr>
                <a:defRPr/>
              </a:pPr>
              <a:t>‹Nº›</a:t>
            </a:fld>
            <a:endParaRPr lang="es-SV"/>
          </a:p>
        </p:txBody>
      </p:sp>
    </p:spTree>
    <p:extLst>
      <p:ext uri="{BB962C8B-B14F-4D97-AF65-F5344CB8AC3E}">
        <p14:creationId xmlns:p14="http://schemas.microsoft.com/office/powerpoint/2010/main" val="746080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39494A8D-CA4D-4A9A-842B-CA5034AEC7E6}" type="datetimeFigureOut">
              <a:rPr lang="es-SV"/>
              <a:pPr>
                <a:defRPr/>
              </a:pPr>
              <a:t>15/01/2014</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4C47B0F7-4039-447D-A455-4408E023B4AD}" type="slidenum">
              <a:rPr lang="es-SV"/>
              <a:pPr>
                <a:defRPr/>
              </a:pPr>
              <a:t>‹Nº›</a:t>
            </a:fld>
            <a:endParaRPr lang="es-SV"/>
          </a:p>
        </p:txBody>
      </p:sp>
    </p:spTree>
    <p:extLst>
      <p:ext uri="{BB962C8B-B14F-4D97-AF65-F5344CB8AC3E}">
        <p14:creationId xmlns:p14="http://schemas.microsoft.com/office/powerpoint/2010/main" val="859214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23D7AF36-D3B5-4B02-A105-9FE5A079E284}" type="datetimeFigureOut">
              <a:rPr lang="es-SV"/>
              <a:pPr>
                <a:defRPr/>
              </a:pPr>
              <a:t>15/01/2014</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DEAFD097-B2A8-4F02-9639-AD126A3D12D3}" type="slidenum">
              <a:rPr lang="es-SV"/>
              <a:pPr>
                <a:defRPr/>
              </a:pPr>
              <a:t>‹Nº›</a:t>
            </a:fld>
            <a:endParaRPr lang="es-SV"/>
          </a:p>
        </p:txBody>
      </p:sp>
    </p:spTree>
    <p:extLst>
      <p:ext uri="{BB962C8B-B14F-4D97-AF65-F5344CB8AC3E}">
        <p14:creationId xmlns:p14="http://schemas.microsoft.com/office/powerpoint/2010/main" val="31912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BC330C1-9C7C-4CE7-A3E9-407FCFD22850}" type="datetimeFigureOut">
              <a:rPr lang="es-SV"/>
              <a:pPr>
                <a:defRPr/>
              </a:pPr>
              <a:t>15/01/2014</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D8CFEFA4-3365-491C-A629-C99A6CDBCDC5}" type="slidenum">
              <a:rPr lang="es-SV"/>
              <a:pPr>
                <a:defRPr/>
              </a:pPr>
              <a:t>‹Nº›</a:t>
            </a:fld>
            <a:endParaRPr lang="es-SV"/>
          </a:p>
        </p:txBody>
      </p:sp>
    </p:spTree>
    <p:extLst>
      <p:ext uri="{BB962C8B-B14F-4D97-AF65-F5344CB8AC3E}">
        <p14:creationId xmlns:p14="http://schemas.microsoft.com/office/powerpoint/2010/main" val="3080763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A838D40-63A4-4177-9E17-6541EDBA74A2}" type="datetimeFigureOut">
              <a:rPr lang="es-SV"/>
              <a:pPr>
                <a:defRPr/>
              </a:pPr>
              <a:t>15/01/2014</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45571FC-FD7D-4402-BAEB-647D4B6E86CC}" type="slidenum">
              <a:rPr lang="es-SV"/>
              <a:pPr>
                <a:defRPr/>
              </a:pPr>
              <a:t>‹Nº›</a:t>
            </a:fld>
            <a:endParaRPr lang="es-SV"/>
          </a:p>
        </p:txBody>
      </p:sp>
    </p:spTree>
    <p:extLst>
      <p:ext uri="{BB962C8B-B14F-4D97-AF65-F5344CB8AC3E}">
        <p14:creationId xmlns:p14="http://schemas.microsoft.com/office/powerpoint/2010/main" val="136731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C9FC5569-B7E9-451C-9230-1DD4D48EAD98}"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772AA81F-B657-4326-8235-5A56CDD2C2B4}" type="slidenum">
              <a:rPr lang="es-SV"/>
              <a:pPr>
                <a:defRPr/>
              </a:pPr>
              <a:t>‹Nº›</a:t>
            </a:fld>
            <a:endParaRPr lang="es-SV"/>
          </a:p>
        </p:txBody>
      </p:sp>
    </p:spTree>
    <p:extLst>
      <p:ext uri="{BB962C8B-B14F-4D97-AF65-F5344CB8AC3E}">
        <p14:creationId xmlns:p14="http://schemas.microsoft.com/office/powerpoint/2010/main" val="15496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8051037-EAA7-4837-BAC6-6B34D22A0609}" type="datetimeFigureOut">
              <a:rPr lang="es-SV"/>
              <a:pPr>
                <a:defRPr/>
              </a:pPr>
              <a:t>15/01/2014</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48839DE8-2C1B-4BF4-8FD3-0DE1EB22BB68}" type="slidenum">
              <a:rPr lang="es-SV"/>
              <a:pPr>
                <a:defRPr/>
              </a:pPr>
              <a:t>‹Nº›</a:t>
            </a:fld>
            <a:endParaRPr lang="es-SV"/>
          </a:p>
        </p:txBody>
      </p:sp>
    </p:spTree>
    <p:extLst>
      <p:ext uri="{BB962C8B-B14F-4D97-AF65-F5344CB8AC3E}">
        <p14:creationId xmlns:p14="http://schemas.microsoft.com/office/powerpoint/2010/main" val="849868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A566A871-2101-4034-AEC6-AEF0DC94D6B9}"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46A9034F-0DE3-4622-9A73-EB1F47BCA124}" type="slidenum">
              <a:rPr lang="es-SV"/>
              <a:pPr>
                <a:defRPr/>
              </a:pPr>
              <a:t>‹Nº›</a:t>
            </a:fld>
            <a:endParaRPr lang="es-SV"/>
          </a:p>
        </p:txBody>
      </p:sp>
    </p:spTree>
    <p:extLst>
      <p:ext uri="{BB962C8B-B14F-4D97-AF65-F5344CB8AC3E}">
        <p14:creationId xmlns:p14="http://schemas.microsoft.com/office/powerpoint/2010/main" val="2266128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0574D8B2-606C-4554-8B96-B4086C8DD819}"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708C7AC2-B910-4915-9673-6C3755FFBD7F}" type="slidenum">
              <a:rPr lang="es-SV"/>
              <a:pPr>
                <a:defRPr/>
              </a:pPr>
              <a:t>‹Nº›</a:t>
            </a:fld>
            <a:endParaRPr lang="es-SV"/>
          </a:p>
        </p:txBody>
      </p:sp>
    </p:spTree>
    <p:extLst>
      <p:ext uri="{BB962C8B-B14F-4D97-AF65-F5344CB8AC3E}">
        <p14:creationId xmlns:p14="http://schemas.microsoft.com/office/powerpoint/2010/main" val="2369289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C21BBE49-9CE0-4EF1-A74B-DD9E6E8A6B02}"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F160BC09-BEAB-4167-9A0A-FCD8755E4785}" type="slidenum">
              <a:rPr lang="es-SV"/>
              <a:pPr>
                <a:defRPr/>
              </a:pPr>
              <a:t>‹Nº›</a:t>
            </a:fld>
            <a:endParaRPr lang="es-SV"/>
          </a:p>
        </p:txBody>
      </p:sp>
    </p:spTree>
    <p:extLst>
      <p:ext uri="{BB962C8B-B14F-4D97-AF65-F5344CB8AC3E}">
        <p14:creationId xmlns:p14="http://schemas.microsoft.com/office/powerpoint/2010/main" val="3244580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B00731AA-0A23-4368-99AF-7A374DE3D594}"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C875D692-753C-4F76-A5A3-1BDD7D043B1E}" type="slidenum">
              <a:rPr lang="es-SV"/>
              <a:pPr>
                <a:defRPr/>
              </a:pPr>
              <a:t>‹Nº›</a:t>
            </a:fld>
            <a:endParaRPr lang="es-SV"/>
          </a:p>
        </p:txBody>
      </p:sp>
    </p:spTree>
    <p:extLst>
      <p:ext uri="{BB962C8B-B14F-4D97-AF65-F5344CB8AC3E}">
        <p14:creationId xmlns:p14="http://schemas.microsoft.com/office/powerpoint/2010/main" val="4286780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EDFA353-07F8-45D9-8556-BCC9C4FF9524}"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60B3F66E-F284-4EBA-BD45-9DF44BCC58BB}" type="slidenum">
              <a:rPr lang="es-SV"/>
              <a:pPr>
                <a:defRPr/>
              </a:pPr>
              <a:t>‹Nº›</a:t>
            </a:fld>
            <a:endParaRPr lang="es-SV"/>
          </a:p>
        </p:txBody>
      </p:sp>
    </p:spTree>
    <p:extLst>
      <p:ext uri="{BB962C8B-B14F-4D97-AF65-F5344CB8AC3E}">
        <p14:creationId xmlns:p14="http://schemas.microsoft.com/office/powerpoint/2010/main" val="1985391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17600DFE-411E-4F38-8CDE-A46D11293A2D}" type="datetimeFigureOut">
              <a:rPr lang="es-SV"/>
              <a:pPr>
                <a:defRPr/>
              </a:pPr>
              <a:t>15/01/2014</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4C8511E7-76F5-4A98-AD95-E5B18749EB3E}" type="slidenum">
              <a:rPr lang="es-SV"/>
              <a:pPr>
                <a:defRPr/>
              </a:pPr>
              <a:t>‹Nº›</a:t>
            </a:fld>
            <a:endParaRPr lang="es-SV"/>
          </a:p>
        </p:txBody>
      </p:sp>
    </p:spTree>
    <p:extLst>
      <p:ext uri="{BB962C8B-B14F-4D97-AF65-F5344CB8AC3E}">
        <p14:creationId xmlns:p14="http://schemas.microsoft.com/office/powerpoint/2010/main" val="3203914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6AD4B870-A136-434F-82E8-DC15BBD87901}" type="datetimeFigureOut">
              <a:rPr lang="es-SV"/>
              <a:pPr>
                <a:defRPr/>
              </a:pPr>
              <a:t>15/01/2014</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85B0747A-2814-483F-A9B5-C160B65C9BA3}" type="slidenum">
              <a:rPr lang="es-SV"/>
              <a:pPr>
                <a:defRPr/>
              </a:pPr>
              <a:t>‹Nº›</a:t>
            </a:fld>
            <a:endParaRPr lang="es-SV"/>
          </a:p>
        </p:txBody>
      </p:sp>
    </p:spTree>
    <p:extLst>
      <p:ext uri="{BB962C8B-B14F-4D97-AF65-F5344CB8AC3E}">
        <p14:creationId xmlns:p14="http://schemas.microsoft.com/office/powerpoint/2010/main" val="534695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77B03C5E-76C2-45C4-B8F3-FC766C8D833F}" type="datetimeFigureOut">
              <a:rPr lang="es-SV"/>
              <a:pPr>
                <a:defRPr/>
              </a:pPr>
              <a:t>15/01/2014</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1DDCF050-24BD-4769-8F7A-3A7FB6E5EEE0}" type="slidenum">
              <a:rPr lang="es-SV"/>
              <a:pPr>
                <a:defRPr/>
              </a:pPr>
              <a:t>‹Nº›</a:t>
            </a:fld>
            <a:endParaRPr lang="es-SV"/>
          </a:p>
        </p:txBody>
      </p:sp>
    </p:spTree>
    <p:extLst>
      <p:ext uri="{BB962C8B-B14F-4D97-AF65-F5344CB8AC3E}">
        <p14:creationId xmlns:p14="http://schemas.microsoft.com/office/powerpoint/2010/main" val="3770345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A31D75F-833C-4D1B-A386-8C0A6E5DA3F8}" type="datetimeFigureOut">
              <a:rPr lang="es-SV"/>
              <a:pPr>
                <a:defRPr/>
              </a:pPr>
              <a:t>15/01/2014</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606C5D89-4FB9-49DE-91E0-2FD2B9C47397}" type="slidenum">
              <a:rPr lang="es-SV"/>
              <a:pPr>
                <a:defRPr/>
              </a:pPr>
              <a:t>‹Nº›</a:t>
            </a:fld>
            <a:endParaRPr lang="es-SV"/>
          </a:p>
        </p:txBody>
      </p:sp>
    </p:spTree>
    <p:extLst>
      <p:ext uri="{BB962C8B-B14F-4D97-AF65-F5344CB8AC3E}">
        <p14:creationId xmlns:p14="http://schemas.microsoft.com/office/powerpoint/2010/main" val="327763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8788DC8-192E-4F51-9EA2-7C0A5714B7E2}"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3CBDCA11-CA4D-41D5-8644-E7948DFA52F3}" type="slidenum">
              <a:rPr lang="es-SV"/>
              <a:pPr>
                <a:defRPr/>
              </a:pPr>
              <a:t>‹Nº›</a:t>
            </a:fld>
            <a:endParaRPr lang="es-SV"/>
          </a:p>
        </p:txBody>
      </p:sp>
    </p:spTree>
    <p:extLst>
      <p:ext uri="{BB962C8B-B14F-4D97-AF65-F5344CB8AC3E}">
        <p14:creationId xmlns:p14="http://schemas.microsoft.com/office/powerpoint/2010/main" val="1131549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1A220DA-77F3-497F-8DB2-C82346C20AA5}" type="datetimeFigureOut">
              <a:rPr lang="es-SV"/>
              <a:pPr>
                <a:defRPr/>
              </a:pPr>
              <a:t>15/01/2014</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F4CA13F5-DF54-47CE-BB4C-279C0D1C700C}" type="slidenum">
              <a:rPr lang="es-SV"/>
              <a:pPr>
                <a:defRPr/>
              </a:pPr>
              <a:t>‹Nº›</a:t>
            </a:fld>
            <a:endParaRPr lang="es-SV"/>
          </a:p>
        </p:txBody>
      </p:sp>
    </p:spTree>
    <p:extLst>
      <p:ext uri="{BB962C8B-B14F-4D97-AF65-F5344CB8AC3E}">
        <p14:creationId xmlns:p14="http://schemas.microsoft.com/office/powerpoint/2010/main" val="3092043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9B7E05F-4E4F-4F2E-B0E7-D3C894C51565}" type="datetimeFigureOut">
              <a:rPr lang="es-SV"/>
              <a:pPr>
                <a:defRPr/>
              </a:pPr>
              <a:t>15/01/2014</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C3727C8-0A82-4ED0-ACCF-7F7F80CDBA54}" type="slidenum">
              <a:rPr lang="es-SV"/>
              <a:pPr>
                <a:defRPr/>
              </a:pPr>
              <a:t>‹Nº›</a:t>
            </a:fld>
            <a:endParaRPr lang="es-SV"/>
          </a:p>
        </p:txBody>
      </p:sp>
    </p:spTree>
    <p:extLst>
      <p:ext uri="{BB962C8B-B14F-4D97-AF65-F5344CB8AC3E}">
        <p14:creationId xmlns:p14="http://schemas.microsoft.com/office/powerpoint/2010/main" val="2855624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4F736F91-FAC3-4817-A919-207EDBB740AF}"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AF9B6FE1-6B7A-4AF6-9523-EEC85986FD82}" type="slidenum">
              <a:rPr lang="es-SV"/>
              <a:pPr>
                <a:defRPr/>
              </a:pPr>
              <a:t>‹Nº›</a:t>
            </a:fld>
            <a:endParaRPr lang="es-SV"/>
          </a:p>
        </p:txBody>
      </p:sp>
    </p:spTree>
    <p:extLst>
      <p:ext uri="{BB962C8B-B14F-4D97-AF65-F5344CB8AC3E}">
        <p14:creationId xmlns:p14="http://schemas.microsoft.com/office/powerpoint/2010/main" val="152441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CAEF8F8A-6E64-4124-A044-2FB6E1D04B7B}" type="datetimeFigureOut">
              <a:rPr lang="es-SV"/>
              <a:pPr>
                <a:defRPr/>
              </a:pPr>
              <a:t>15/01/2014</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B4247BB7-A02A-413F-A5FF-E388991EE079}" type="slidenum">
              <a:rPr lang="es-SV"/>
              <a:pPr>
                <a:defRPr/>
              </a:pPr>
              <a:t>‹Nº›</a:t>
            </a:fld>
            <a:endParaRPr lang="es-SV"/>
          </a:p>
        </p:txBody>
      </p:sp>
    </p:spTree>
    <p:extLst>
      <p:ext uri="{BB962C8B-B14F-4D97-AF65-F5344CB8AC3E}">
        <p14:creationId xmlns:p14="http://schemas.microsoft.com/office/powerpoint/2010/main" val="158454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4BF7BB1A-8FD0-48AD-941A-1A8B536E4CB7}" type="datetimeFigureOut">
              <a:rPr lang="es-SV"/>
              <a:pPr>
                <a:defRPr/>
              </a:pPr>
              <a:t>15/01/2014</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8F6D15AA-A470-4821-96CE-E8A42F5B58F1}" type="slidenum">
              <a:rPr lang="es-SV"/>
              <a:pPr>
                <a:defRPr/>
              </a:pPr>
              <a:t>‹Nº›</a:t>
            </a:fld>
            <a:endParaRPr lang="es-SV"/>
          </a:p>
        </p:txBody>
      </p:sp>
    </p:spTree>
    <p:extLst>
      <p:ext uri="{BB962C8B-B14F-4D97-AF65-F5344CB8AC3E}">
        <p14:creationId xmlns:p14="http://schemas.microsoft.com/office/powerpoint/2010/main" val="344011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0E2B61EB-D4A7-431E-873F-41AA01E89C46}" type="datetimeFigureOut">
              <a:rPr lang="es-SV"/>
              <a:pPr>
                <a:defRPr/>
              </a:pPr>
              <a:t>15/01/2014</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570DFF96-26E4-46B2-8FA1-A270421466D5}" type="slidenum">
              <a:rPr lang="es-SV"/>
              <a:pPr>
                <a:defRPr/>
              </a:pPr>
              <a:t>‹Nº›</a:t>
            </a:fld>
            <a:endParaRPr lang="es-SV"/>
          </a:p>
        </p:txBody>
      </p:sp>
    </p:spTree>
    <p:extLst>
      <p:ext uri="{BB962C8B-B14F-4D97-AF65-F5344CB8AC3E}">
        <p14:creationId xmlns:p14="http://schemas.microsoft.com/office/powerpoint/2010/main" val="2515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8C726DEA-B49C-4634-B13E-7F0559F9C44B}" type="datetimeFigureOut">
              <a:rPr lang="es-SV"/>
              <a:pPr>
                <a:defRPr/>
              </a:pPr>
              <a:t>15/01/2014</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BC2C81F2-8525-4535-B2E1-4BD012F424C4}" type="slidenum">
              <a:rPr lang="es-SV"/>
              <a:pPr>
                <a:defRPr/>
              </a:pPr>
              <a:t>‹Nº›</a:t>
            </a:fld>
            <a:endParaRPr lang="es-SV"/>
          </a:p>
        </p:txBody>
      </p:sp>
    </p:spTree>
    <p:extLst>
      <p:ext uri="{BB962C8B-B14F-4D97-AF65-F5344CB8AC3E}">
        <p14:creationId xmlns:p14="http://schemas.microsoft.com/office/powerpoint/2010/main" val="143774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97F2A4E-7F6F-4A2F-A198-2014B0B8DB27}" type="datetimeFigureOut">
              <a:rPr lang="es-SV"/>
              <a:pPr>
                <a:defRPr/>
              </a:pPr>
              <a:t>15/01/2014</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45FC4BCB-D726-4D91-BB27-616F98B2D6F4}" type="slidenum">
              <a:rPr lang="es-SV"/>
              <a:pPr>
                <a:defRPr/>
              </a:pPr>
              <a:t>‹Nº›</a:t>
            </a:fld>
            <a:endParaRPr lang="es-SV"/>
          </a:p>
        </p:txBody>
      </p:sp>
    </p:spTree>
    <p:extLst>
      <p:ext uri="{BB962C8B-B14F-4D97-AF65-F5344CB8AC3E}">
        <p14:creationId xmlns:p14="http://schemas.microsoft.com/office/powerpoint/2010/main" val="338691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C9E42CB-95A5-42A0-B836-A18A09CE5B72}" type="datetimeFigureOut">
              <a:rPr lang="es-SV"/>
              <a:pPr>
                <a:defRPr/>
              </a:pPr>
              <a:t>15/01/2014</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E3A12EAA-CEAF-4996-B748-45D75684C426}" type="slidenum">
              <a:rPr lang="es-SV"/>
              <a:pPr>
                <a:defRPr/>
              </a:pPr>
              <a:t>‹Nº›</a:t>
            </a:fld>
            <a:endParaRPr lang="es-SV"/>
          </a:p>
        </p:txBody>
      </p:sp>
    </p:spTree>
    <p:extLst>
      <p:ext uri="{BB962C8B-B14F-4D97-AF65-F5344CB8AC3E}">
        <p14:creationId xmlns:p14="http://schemas.microsoft.com/office/powerpoint/2010/main" val="126824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9EFDB1A-557E-4A35-87F4-81B6FC468A15}" type="datetimeFigureOut">
              <a:rPr lang="es-SV"/>
              <a:pPr>
                <a:defRPr/>
              </a:pPr>
              <a:t>15/01/2014</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A907448-9058-4BFD-A755-41574C5B8335}" type="slidenum">
              <a:rPr lang="es-SV"/>
              <a:pPr>
                <a:defRPr/>
              </a:pPr>
              <a:t>‹Nº›</a:t>
            </a:fld>
            <a:endParaRPr lang="es-SV"/>
          </a:p>
        </p:txBody>
      </p:sp>
    </p:spTree>
    <p:extLst>
      <p:ext uri="{BB962C8B-B14F-4D97-AF65-F5344CB8AC3E}">
        <p14:creationId xmlns:p14="http://schemas.microsoft.com/office/powerpoint/2010/main" val="151165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6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1028"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8"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77F36F12-94F3-4906-A504-F2373654EB58}" type="datetimeFigureOut">
              <a:rPr lang="es-SV"/>
              <a:pPr>
                <a:defRPr/>
              </a:pPr>
              <a:t>15/01/2014</a:t>
            </a:fld>
            <a:endParaRPr lang="es-SV"/>
          </a:p>
        </p:txBody>
      </p:sp>
      <p:sp>
        <p:nvSpPr>
          <p:cNvPr id="9"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10"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5AEDC77-210B-4EFC-B00F-5D8265C22C5A}"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9E0046-DABC-42ED-838B-58DDB91AE3A7}" type="datetimeFigureOut">
              <a:rPr lang="es-SV"/>
              <a:pPr>
                <a:defRPr/>
              </a:pPr>
              <a:t>15/01/2014</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27948D6-DC9C-4F76-A7EE-F5B6CCAA7926}"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6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3076"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8"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38907725-3F3F-488F-97FB-0EFDC45C0AB3}" type="datetimeFigureOut">
              <a:rPr lang="es-SV"/>
              <a:pPr>
                <a:defRPr/>
              </a:pPr>
              <a:t>15/01/2014</a:t>
            </a:fld>
            <a:endParaRPr lang="es-SV"/>
          </a:p>
        </p:txBody>
      </p:sp>
      <p:sp>
        <p:nvSpPr>
          <p:cNvPr id="9"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10"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8A8462-79F7-451F-A925-CCF04D4ABD47}"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p:cNvSpPr>
          <p:nvPr/>
        </p:nvSpPr>
        <p:spPr bwMode="auto">
          <a:xfrm>
            <a:off x="107504" y="2276475"/>
            <a:ext cx="5688459" cy="1584325"/>
          </a:xfrm>
          <a:prstGeom prst="rect">
            <a:avLst/>
          </a:prstGeom>
          <a:noFill/>
          <a:ln w="9525">
            <a:noFill/>
            <a:miter lim="800000"/>
            <a:headEnd/>
            <a:tailEnd/>
          </a:ln>
        </p:spPr>
        <p:txBody>
          <a:bodyPr/>
          <a:lstStyle/>
          <a:p>
            <a:pPr marL="342900" indent="-342900" algn="ctr" eaLnBrk="0" hangingPunct="0">
              <a:spcBef>
                <a:spcPct val="20000"/>
              </a:spcBef>
              <a:buFont typeface="Arial" charset="0"/>
              <a:buNone/>
              <a:defRPr/>
            </a:pPr>
            <a:r>
              <a:rPr lang="es-ES_tradnl" sz="2800" b="1" dirty="0">
                <a:effectLst>
                  <a:outerShdw blurRad="38100" dist="38100" dir="2700000" algn="tl">
                    <a:srgbClr val="C0C0C0"/>
                  </a:outerShdw>
                </a:effectLst>
                <a:latin typeface="Arial Black" pitchFamily="34" charset="0"/>
              </a:rPr>
              <a:t>INFORMACION FINANCIERA</a:t>
            </a:r>
          </a:p>
          <a:p>
            <a:pPr marL="342900" indent="-342900" algn="ctr" eaLnBrk="0" hangingPunct="0">
              <a:spcBef>
                <a:spcPct val="20000"/>
              </a:spcBef>
              <a:buFont typeface="Arial" charset="0"/>
              <a:buNone/>
              <a:defRPr/>
            </a:pPr>
            <a:r>
              <a:rPr lang="es-ES_tradnl" sz="2800" b="1" dirty="0">
                <a:effectLst>
                  <a:outerShdw blurRad="38100" dist="38100" dir="2700000" algn="tl">
                    <a:srgbClr val="C0C0C0"/>
                  </a:outerShdw>
                </a:effectLst>
                <a:latin typeface="Arial Black" pitchFamily="34" charset="0"/>
              </a:rPr>
              <a:t>al cierre </a:t>
            </a:r>
            <a:r>
              <a:rPr lang="es-ES_tradnl" sz="2800" b="1" dirty="0" smtClean="0">
                <a:effectLst>
                  <a:outerShdw blurRad="38100" dist="38100" dir="2700000" algn="tl">
                    <a:srgbClr val="C0C0C0"/>
                  </a:outerShdw>
                </a:effectLst>
                <a:latin typeface="Arial Black" pitchFamily="34" charset="0"/>
              </a:rPr>
              <a:t>presupuestario del Ejercicio Financiero Fiscal 2013</a:t>
            </a:r>
            <a:endParaRPr lang="es-ES_tradnl" dirty="0"/>
          </a:p>
        </p:txBody>
      </p:sp>
      <p:sp>
        <p:nvSpPr>
          <p:cNvPr id="4099" name="Rectangle 7"/>
          <p:cNvSpPr>
            <a:spLocks noChangeArrowheads="1"/>
          </p:cNvSpPr>
          <p:nvPr/>
        </p:nvSpPr>
        <p:spPr bwMode="auto">
          <a:xfrm>
            <a:off x="468313" y="4365625"/>
            <a:ext cx="7239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s-MX" sz="1600" b="1" dirty="0">
                <a:latin typeface="Arial Black" pitchFamily="34" charset="0"/>
              </a:rPr>
              <a:t>ISDEMU es una institución autónoma que recibe el total de su presupuesto de funcionamiento de subvenciones de la Presidencia de la República</a:t>
            </a:r>
            <a:endParaRPr lang="es-ES" sz="1600" b="1" dirty="0">
              <a:latin typeface="Arial Black" pitchFamily="34" charset="0"/>
            </a:endParaRPr>
          </a:p>
        </p:txBody>
      </p:sp>
      <p:sp>
        <p:nvSpPr>
          <p:cNvPr id="4100" name="Rectangle 8"/>
          <p:cNvSpPr>
            <a:spLocks noChangeArrowheads="1"/>
          </p:cNvSpPr>
          <p:nvPr/>
        </p:nvSpPr>
        <p:spPr bwMode="auto">
          <a:xfrm>
            <a:off x="5508625" y="5651500"/>
            <a:ext cx="23115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1600" b="1" dirty="0" smtClean="0">
                <a:latin typeface="Arial Black" pitchFamily="34" charset="0"/>
              </a:rPr>
              <a:t>09 DE ENERO 2014</a:t>
            </a:r>
            <a:endParaRPr lang="es-ES" sz="1600" b="1" dirty="0">
              <a:latin typeface="Arial Black"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p:cNvGraphicFramePr>
          <p:nvPr>
            <p:extLst>
              <p:ext uri="{D42A27DB-BD31-4B8C-83A1-F6EECF244321}">
                <p14:modId xmlns:p14="http://schemas.microsoft.com/office/powerpoint/2010/main" val="2647281392"/>
              </p:ext>
            </p:extLst>
          </p:nvPr>
        </p:nvGraphicFramePr>
        <p:xfrm>
          <a:off x="251520" y="18757"/>
          <a:ext cx="8640960" cy="44644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1 Tabla"/>
          <p:cNvGraphicFramePr>
            <a:graphicFrameLocks noGrp="1"/>
          </p:cNvGraphicFramePr>
          <p:nvPr>
            <p:extLst>
              <p:ext uri="{D42A27DB-BD31-4B8C-83A1-F6EECF244321}">
                <p14:modId xmlns:p14="http://schemas.microsoft.com/office/powerpoint/2010/main" val="1551986984"/>
              </p:ext>
            </p:extLst>
          </p:nvPr>
        </p:nvGraphicFramePr>
        <p:xfrm>
          <a:off x="323528" y="4509120"/>
          <a:ext cx="8640960" cy="1946910"/>
        </p:xfrm>
        <a:graphic>
          <a:graphicData uri="http://schemas.openxmlformats.org/drawingml/2006/table">
            <a:tbl>
              <a:tblPr/>
              <a:tblGrid>
                <a:gridCol w="8640960"/>
              </a:tblGrid>
              <a:tr h="448945">
                <a:tc>
                  <a:txBody>
                    <a:bodyPr/>
                    <a:lstStyle/>
                    <a:p>
                      <a:pPr algn="just" fontAlgn="ctr">
                        <a:lnSpc>
                          <a:spcPct val="115000"/>
                        </a:lnSpc>
                        <a:spcAft>
                          <a:spcPts val="0"/>
                        </a:spcAft>
                      </a:pPr>
                      <a:r>
                        <a:rPr lang="es-SV" sz="1000" u="sng" kern="1200" dirty="0">
                          <a:solidFill>
                            <a:srgbClr val="000000"/>
                          </a:solidFill>
                          <a:effectLst/>
                          <a:latin typeface="Arial"/>
                          <a:ea typeface="Times New Roman"/>
                          <a:cs typeface="Times New Roman"/>
                        </a:rPr>
                        <a:t>Notas aclaratorias</a:t>
                      </a:r>
                      <a:r>
                        <a:rPr lang="es-SV" sz="1000" kern="1200" dirty="0">
                          <a:solidFill>
                            <a:srgbClr val="000000"/>
                          </a:solidFill>
                          <a:effectLst/>
                          <a:latin typeface="Arial"/>
                          <a:ea typeface="Times New Roman"/>
                          <a:cs typeface="Times New Roman"/>
                        </a:rPr>
                        <a:t>:</a:t>
                      </a:r>
                      <a:endParaRPr lang="es-SV" sz="1000" dirty="0">
                        <a:effectLst/>
                        <a:latin typeface="Calibri"/>
                        <a:ea typeface="Calibri"/>
                        <a:cs typeface="Times New Roman"/>
                      </a:endParaRPr>
                    </a:p>
                    <a:p>
                      <a:pPr algn="just" fontAlgn="ctr">
                        <a:lnSpc>
                          <a:spcPct val="115000"/>
                        </a:lnSpc>
                        <a:spcAft>
                          <a:spcPts val="0"/>
                        </a:spcAft>
                      </a:pPr>
                      <a:r>
                        <a:rPr lang="es-SV" sz="1000" kern="1200" dirty="0">
                          <a:solidFill>
                            <a:srgbClr val="000000"/>
                          </a:solidFill>
                          <a:effectLst/>
                          <a:latin typeface="Arial"/>
                          <a:ea typeface="Times New Roman"/>
                          <a:cs typeface="Times New Roman"/>
                        </a:rPr>
                        <a:t>•Las asignaciones globales que aparecen en la Ley de Presupuestos son por Us$5,143,000.00 distribuidas así: Transferencias Corrientes de fondos GOES por Us$5,053,000.00 y Transferencias de Capital de donación (fondos PACSES) por Us$90,000.00 </a:t>
                      </a:r>
                      <a:r>
                        <a:rPr lang="es-SV" sz="1000" b="1" kern="1200" dirty="0">
                          <a:solidFill>
                            <a:srgbClr val="000000"/>
                          </a:solidFill>
                          <a:effectLst/>
                          <a:latin typeface="Arial"/>
                          <a:ea typeface="Times New Roman"/>
                          <a:cs typeface="Times New Roman"/>
                        </a:rPr>
                        <a:t>(estos últimos por ser donación se reportan en las diapositivas de las donaciones).</a:t>
                      </a:r>
                      <a:endParaRPr lang="es-SV" sz="1000" dirty="0">
                        <a:effectLst/>
                        <a:latin typeface="Calibri"/>
                        <a:ea typeface="Calibri"/>
                        <a:cs typeface="Times New Roman"/>
                      </a:endParaRPr>
                    </a:p>
                  </a:txBody>
                  <a:tcPr marL="9525" marR="9525" marT="9525" marB="0" anchor="ctr">
                    <a:lnL>
                      <a:noFill/>
                    </a:lnL>
                    <a:lnR>
                      <a:noFill/>
                    </a:lnR>
                    <a:lnT>
                      <a:noFill/>
                    </a:lnT>
                    <a:lnB>
                      <a:noFill/>
                    </a:lnB>
                  </a:tcPr>
                </a:tc>
              </a:tr>
              <a:tr h="448945">
                <a:tc>
                  <a:txBody>
                    <a:bodyPr/>
                    <a:lstStyle/>
                    <a:p>
                      <a:pPr algn="just" fontAlgn="ctr">
                        <a:lnSpc>
                          <a:spcPct val="115000"/>
                        </a:lnSpc>
                        <a:spcAft>
                          <a:spcPts val="0"/>
                        </a:spcAft>
                      </a:pPr>
                      <a:r>
                        <a:rPr lang="es-SV" sz="1000" kern="1200" dirty="0">
                          <a:solidFill>
                            <a:srgbClr val="000000"/>
                          </a:solidFill>
                          <a:effectLst/>
                          <a:latin typeface="Arial"/>
                          <a:ea typeface="Times New Roman"/>
                          <a:cs typeface="Times New Roman"/>
                        </a:rPr>
                        <a:t>• Los </a:t>
                      </a:r>
                      <a:r>
                        <a:rPr lang="es-SV" sz="1000" kern="1200" dirty="0" err="1">
                          <a:solidFill>
                            <a:srgbClr val="000000"/>
                          </a:solidFill>
                          <a:effectLst/>
                          <a:latin typeface="Arial"/>
                          <a:ea typeface="Times New Roman"/>
                          <a:cs typeface="Times New Roman"/>
                        </a:rPr>
                        <a:t>Us$</a:t>
                      </a:r>
                      <a:r>
                        <a:rPr lang="es-SV" sz="1000" kern="1200" dirty="0">
                          <a:solidFill>
                            <a:srgbClr val="000000"/>
                          </a:solidFill>
                          <a:effectLst/>
                          <a:latin typeface="Arial"/>
                          <a:ea typeface="Times New Roman"/>
                          <a:cs typeface="Times New Roman"/>
                        </a:rPr>
                        <a:t> 4,208.58 congelados corresponden al remanente del periodo de marzo a Diciembre 2013, de la plaza del personal que se amparó al  Régimen Transitorio de Retiro Voluntario contenido en Decreto Legislativo 278 de fecha 24 de enero del 2013.</a:t>
                      </a:r>
                      <a:endParaRPr lang="es-SV" sz="1000" dirty="0">
                        <a:effectLst/>
                        <a:latin typeface="Calibri"/>
                        <a:ea typeface="Calibri"/>
                        <a:cs typeface="Times New Roman"/>
                      </a:endParaRPr>
                    </a:p>
                    <a:p>
                      <a:pPr algn="just" fontAlgn="ctr">
                        <a:lnSpc>
                          <a:spcPct val="115000"/>
                        </a:lnSpc>
                        <a:spcAft>
                          <a:spcPts val="0"/>
                        </a:spcAft>
                        <a:tabLst>
                          <a:tab pos="8515350" algn="l"/>
                        </a:tabLst>
                      </a:pPr>
                      <a:r>
                        <a:rPr lang="es-SV" sz="1000" kern="1200" dirty="0">
                          <a:solidFill>
                            <a:srgbClr val="000000"/>
                          </a:solidFill>
                          <a:effectLst/>
                          <a:latin typeface="Arial"/>
                          <a:ea typeface="Times New Roman"/>
                          <a:cs typeface="Times New Roman"/>
                        </a:rPr>
                        <a:t>• En relación a las asignaciones no ejecutadas es importante mencionar que al cierre anual no ingresaron para registro financiero  diferentes documentos, entre ellos </a:t>
                      </a:r>
                      <a:r>
                        <a:rPr lang="es-ES_tradnl" sz="1000" kern="1200" dirty="0">
                          <a:solidFill>
                            <a:srgbClr val="000000"/>
                          </a:solidFill>
                          <a:effectLst/>
                          <a:latin typeface="Arial"/>
                          <a:ea typeface="Times New Roman"/>
                          <a:cs typeface="Times New Roman"/>
                        </a:rPr>
                        <a:t>la facturación de los servicios de telecomunicaciones con la cual se han tenido problemas desde el año 2012 al devolverse en reiteradas ocasiones por mala facturación  del servicio.   Lo anterior, aunado al comunicado suscrito por el señor Ministro de Hacienda de no autorización de provisiones contables para el 2013, y al elevado monto de las economías de salarios que se generaron en el   2do. semestre, ha contribuido que al cierre del Ejercicio Financiero Fiscal se tengan asignaciones sin ejecutar.</a:t>
                      </a:r>
                      <a:endParaRPr lang="es-SV" sz="1000" dirty="0">
                        <a:effectLst/>
                        <a:latin typeface="Calibri"/>
                        <a:ea typeface="Calibri"/>
                        <a:cs typeface="Times New Roman"/>
                      </a:endParaRP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2966003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0" y="504802"/>
            <a:ext cx="7632848" cy="830997"/>
          </a:xfrm>
          <a:prstGeom prst="rect">
            <a:avLst/>
          </a:prstGeom>
          <a:noFill/>
        </p:spPr>
        <p:txBody>
          <a:bodyPr wrap="square">
            <a:spAutoFit/>
          </a:bodyPr>
          <a:lstStyle/>
          <a:p>
            <a:pPr algn="ctr">
              <a:defRPr/>
            </a:pPr>
            <a:r>
              <a:rPr lang="es-US" sz="2400" b="1" dirty="0">
                <a:latin typeface="+mn-lt"/>
              </a:rPr>
              <a:t>EJECUCION ASIGNACIONES </a:t>
            </a:r>
            <a:r>
              <a:rPr lang="es-US" sz="2400" b="1" dirty="0" smtClean="0">
                <a:latin typeface="+mn-lt"/>
              </a:rPr>
              <a:t>LEY DE PRESUPUESTOS  2013</a:t>
            </a:r>
          </a:p>
          <a:p>
            <a:pPr algn="ctr">
              <a:defRPr/>
            </a:pPr>
            <a:r>
              <a:rPr lang="es-US" sz="2400" b="1" dirty="0" smtClean="0">
                <a:latin typeface="+mn-lt"/>
              </a:rPr>
              <a:t>AL CIERRE PRESUPUESTARIO ANUAL</a:t>
            </a:r>
            <a:endParaRPr lang="es-SV" sz="2400" b="1" dirty="0">
              <a:latin typeface="+mn-lt"/>
            </a:endParaRPr>
          </a:p>
        </p:txBody>
      </p:sp>
      <p:sp>
        <p:nvSpPr>
          <p:cNvPr id="2" name="Rectangle 4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sp>
        <p:nvSpPr>
          <p:cNvPr id="5" name="Rectangle 20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sp>
        <p:nvSpPr>
          <p:cNvPr id="7" name="Rectangle 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graphicFrame>
        <p:nvGraphicFramePr>
          <p:cNvPr id="10" name="9 Tabla"/>
          <p:cNvGraphicFramePr>
            <a:graphicFrameLocks noGrp="1"/>
          </p:cNvGraphicFramePr>
          <p:nvPr>
            <p:extLst>
              <p:ext uri="{D42A27DB-BD31-4B8C-83A1-F6EECF244321}">
                <p14:modId xmlns:p14="http://schemas.microsoft.com/office/powerpoint/2010/main" val="2249291066"/>
              </p:ext>
            </p:extLst>
          </p:nvPr>
        </p:nvGraphicFramePr>
        <p:xfrm>
          <a:off x="827584" y="1556792"/>
          <a:ext cx="7704852" cy="4162366"/>
        </p:xfrm>
        <a:graphic>
          <a:graphicData uri="http://schemas.openxmlformats.org/drawingml/2006/table">
            <a:tbl>
              <a:tblPr/>
              <a:tblGrid>
                <a:gridCol w="1181522"/>
                <a:gridCol w="1114957"/>
                <a:gridCol w="1148239"/>
                <a:gridCol w="1031751"/>
                <a:gridCol w="1031751"/>
                <a:gridCol w="1031751"/>
                <a:gridCol w="1164881"/>
              </a:tblGrid>
              <a:tr h="603483">
                <a:tc>
                  <a:txBody>
                    <a:bodyPr/>
                    <a:lstStyle/>
                    <a:p>
                      <a:pPr algn="ctr" fontAlgn="ctr"/>
                      <a:r>
                        <a:rPr lang="es-SV" sz="1000" b="0"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SV" sz="1000" b="0" i="0" u="none" strike="noStrike" dirty="0">
                          <a:effectLst/>
                          <a:latin typeface="Arial"/>
                        </a:rPr>
                        <a:t>Rubro 51 REMUNERAC</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SV" sz="1000" b="0" i="0" u="none" strike="noStrike" dirty="0">
                          <a:effectLst/>
                          <a:latin typeface="Arial"/>
                        </a:rPr>
                        <a:t>Rubro 54 BIENES Y SERVICIOS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SV" sz="1000" b="0" i="0" u="none" strike="noStrike">
                          <a:effectLst/>
                          <a:latin typeface="Arial"/>
                        </a:rPr>
                        <a:t>Rubro 55 SEGUROS, FIANZAS/ TASAS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SV" sz="1000" b="0" i="0" u="none" strike="noStrike">
                          <a:effectLst/>
                          <a:latin typeface="Arial"/>
                        </a:rPr>
                        <a:t>Rubro 56 TRANSF. CORRIENTES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SV" sz="1000" b="0" i="0" u="none" strike="noStrike">
                          <a:effectLst/>
                          <a:latin typeface="Arial"/>
                        </a:rPr>
                        <a:t>Rubro 61 INVERSIONES ACTIVO FIJO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SV" sz="1000" b="0" i="0" u="none" strike="noStrike">
                          <a:effectLst/>
                          <a:latin typeface="Arial"/>
                        </a:rPr>
                        <a:t>TOTAL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2842">
                <a:tc>
                  <a:txBody>
                    <a:bodyPr/>
                    <a:lstStyle/>
                    <a:p>
                      <a:pPr algn="ct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SV" sz="1000" b="0" i="0" u="none" strike="noStrike">
                          <a:effectLst/>
                          <a:latin typeface="Arial"/>
                        </a:rPr>
                        <a:t>Us$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SV" sz="1000" b="0" i="0" u="none" strike="noStrike">
                          <a:effectLst/>
                          <a:latin typeface="Arial"/>
                        </a:rPr>
                        <a:t>Us$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SV" sz="1000" b="0" i="0" u="none" strike="noStrike" dirty="0" err="1">
                          <a:effectLst/>
                          <a:latin typeface="Arial"/>
                        </a:rPr>
                        <a:t>Us$</a:t>
                      </a:r>
                      <a:endParaRPr lang="es-SV" sz="1000" b="0" i="0" u="none" strike="noStrike" dirty="0">
                        <a:effectLst/>
                        <a:latin typeface="Arial"/>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SV" sz="1000" b="0" i="0" u="none" strike="noStrike">
                          <a:effectLst/>
                          <a:latin typeface="Arial"/>
                        </a:rPr>
                        <a:t>Us$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SV" sz="1000" b="0" i="0" u="none" strike="noStrike">
                          <a:effectLst/>
                          <a:latin typeface="Arial"/>
                        </a:rPr>
                        <a:t>Us$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SV" sz="1000" b="0" i="0" u="none" strike="noStrike">
                          <a:effectLst/>
                          <a:latin typeface="Arial"/>
                        </a:rPr>
                        <a:t>Us$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2842">
                <a:tc>
                  <a:txBody>
                    <a:bodyPr/>
                    <a:lstStyle/>
                    <a:p>
                      <a:pPr algn="l" fontAlgn="ctr"/>
                      <a:r>
                        <a:rPr lang="es-SV" sz="1000" b="0" i="0" u="none" strike="noStrike">
                          <a:effectLst/>
                          <a:latin typeface="Arial Narrow"/>
                        </a:rPr>
                        <a:t>Presupuesto GOES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0" i="0" u="none" strike="noStrike">
                          <a:effectLst/>
                          <a:latin typeface="Arial"/>
                        </a:rPr>
                        <a:t> $    3,171,073.06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0" i="0" u="none" strike="noStrike">
                          <a:effectLst/>
                          <a:latin typeface="Arial"/>
                        </a:rPr>
                        <a:t> $    1,487,901.03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0" i="0" u="none" strike="noStrike" dirty="0">
                          <a:effectLst/>
                          <a:latin typeface="Arial"/>
                        </a:rPr>
                        <a:t> $      38,040.00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0" i="0" u="none" strike="noStrike">
                          <a:effectLst/>
                          <a:latin typeface="Arial"/>
                        </a:rPr>
                        <a:t> $    240,360.91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0" i="0" u="none" strike="noStrike">
                          <a:effectLst/>
                          <a:latin typeface="Arial"/>
                        </a:rPr>
                        <a:t> $    115,625.00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0" i="0" u="none" strike="noStrike">
                          <a:effectLst/>
                          <a:latin typeface="Arial"/>
                        </a:rPr>
                        <a:t> $     5,053,000.00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377366">
                <a:tc>
                  <a:txBody>
                    <a:bodyPr/>
                    <a:lstStyle/>
                    <a:p>
                      <a:pPr algn="just" fontAlgn="ctr"/>
                      <a:r>
                        <a:rPr lang="es-SV" sz="1000" b="0" i="0" u="none" strike="noStrike">
                          <a:effectLst/>
                          <a:latin typeface="Arial Narrow"/>
                        </a:rPr>
                        <a:t>Ejecutado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(2,962,302.26)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(1,247,504.48)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(36,520.12)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(239,639.61)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(114,688.83)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(4,600,655.30)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r>
              <a:tr h="192842">
                <a:tc>
                  <a:txBody>
                    <a:bodyPr/>
                    <a:lstStyle/>
                    <a:p>
                      <a:pPr algn="l" fontAlgn="ctr"/>
                      <a:r>
                        <a:rPr lang="es-SV" sz="1000" b="0" i="0" u="none" strike="noStrike">
                          <a:effectLst/>
                          <a:latin typeface="Arial Narrow"/>
                        </a:rPr>
                        <a:t>SALDO  (GOES)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208,770.80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240,396.55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dirty="0">
                          <a:effectLst/>
                          <a:latin typeface="Arial"/>
                        </a:rPr>
                        <a:t> $        1,519.88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721.30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936.17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452,344.70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92842">
                <a:tc>
                  <a:txBody>
                    <a:bodyPr/>
                    <a:lstStyle/>
                    <a:p>
                      <a:pPr algn="l" fontAlgn="ctr"/>
                      <a:r>
                        <a:rPr lang="es-SV" sz="1000" b="0" i="0" u="none" strike="noStrike">
                          <a:solidFill>
                            <a:srgbClr val="0000FF"/>
                          </a:solidFill>
                          <a:effectLst/>
                          <a:latin typeface="Arial Narrow"/>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62997">
                <a:tc>
                  <a:txBody>
                    <a:bodyPr/>
                    <a:lstStyle/>
                    <a:p>
                      <a:pPr algn="l" fontAlgn="ctr"/>
                      <a:r>
                        <a:rPr lang="es-SV" sz="1000" b="0" i="0" u="none" strike="noStrike">
                          <a:effectLst/>
                          <a:latin typeface="Arial Narrow"/>
                        </a:rPr>
                        <a:t>Presupuesto Proyecto PACSES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0" i="0" u="none" strike="noStrike">
                          <a:effectLst/>
                          <a:latin typeface="Arial"/>
                        </a:rPr>
                        <a:t> $         52,500.00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0"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0" i="0" u="none" strike="noStrike">
                          <a:effectLst/>
                          <a:latin typeface="Arial"/>
                        </a:rPr>
                        <a:t> $      37,500.00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0" i="0" u="none" strike="noStrike">
                          <a:effectLst/>
                          <a:latin typeface="Arial"/>
                        </a:rPr>
                        <a:t> $          90,000.00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192842">
                <a:tc>
                  <a:txBody>
                    <a:bodyPr/>
                    <a:lstStyle/>
                    <a:p>
                      <a:pPr algn="l" fontAlgn="ctr"/>
                      <a:r>
                        <a:rPr lang="es-SV" sz="1000" b="0" i="0" u="none" strike="noStrike">
                          <a:effectLst/>
                          <a:latin typeface="Arial Narrow"/>
                        </a:rPr>
                        <a:t>Ejecutado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(52,499.67)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(37,496.88)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(89,996.55)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r>
              <a:tr h="362997">
                <a:tc>
                  <a:txBody>
                    <a:bodyPr/>
                    <a:lstStyle/>
                    <a:p>
                      <a:pPr algn="l" fontAlgn="ctr"/>
                      <a:r>
                        <a:rPr lang="es-SV" sz="1000" b="0" i="0" u="none" strike="noStrike">
                          <a:effectLst/>
                          <a:latin typeface="Arial Narrow"/>
                        </a:rPr>
                        <a:t>Saldo Inversión (PACSES)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0.33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dirty="0">
                          <a:effectLst/>
                          <a:latin typeface="Arial"/>
                        </a:rPr>
                        <a:t> $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3.12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3.45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201161">
                <a:tc>
                  <a:txBody>
                    <a:bodyPr/>
                    <a:lstStyle/>
                    <a:p>
                      <a:pPr algn="l" fontAlgn="b"/>
                      <a:endParaRPr lang="es-SV" sz="10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SV" sz="10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362997">
                <a:tc>
                  <a:txBody>
                    <a:bodyPr/>
                    <a:lstStyle/>
                    <a:p>
                      <a:pPr algn="l" fontAlgn="ctr"/>
                      <a:r>
                        <a:rPr lang="es-SV" sz="1000" b="1" i="0" u="none" strike="noStrike">
                          <a:effectLst/>
                          <a:latin typeface="Arial Narrow"/>
                        </a:rPr>
                        <a:t>PRESUPUESTO GLOBAL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s-SV" sz="1000" b="1" i="0" u="none" strike="noStrike">
                          <a:effectLst/>
                          <a:latin typeface="Arial"/>
                        </a:rPr>
                        <a:t>3,171,073.06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1" i="0" u="none" strike="noStrike">
                          <a:effectLst/>
                          <a:latin typeface="Arial"/>
                        </a:rPr>
                        <a:t>1,540,401.03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1" i="0" u="none" strike="noStrike" dirty="0">
                          <a:effectLst/>
                          <a:latin typeface="Arial"/>
                        </a:rPr>
                        <a:t>38,040.00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1" i="0" u="none" strike="noStrike" dirty="0">
                          <a:effectLst/>
                          <a:latin typeface="Arial"/>
                        </a:rPr>
                        <a:t>240,360.91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1" i="0" u="none" strike="noStrike">
                          <a:effectLst/>
                          <a:latin typeface="Arial"/>
                        </a:rPr>
                        <a:t>153,125.00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s-SV" sz="1000" b="1" i="0" u="none" strike="noStrike">
                          <a:effectLst/>
                          <a:latin typeface="Arial"/>
                        </a:rPr>
                        <a:t>5,143,000.00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362997">
                <a:tc>
                  <a:txBody>
                    <a:bodyPr/>
                    <a:lstStyle/>
                    <a:p>
                      <a:pPr algn="l" fontAlgn="ctr"/>
                      <a:r>
                        <a:rPr lang="es-SV" sz="1000" b="1" i="0" u="none" strike="noStrike">
                          <a:effectLst/>
                          <a:latin typeface="Arial Narrow"/>
                        </a:rPr>
                        <a:t>MONTO GLOBAL EJECUTADO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s-SV" sz="1000" b="1" i="0" u="none" strike="noStrike">
                          <a:effectLst/>
                          <a:latin typeface="Arial"/>
                        </a:rPr>
                        <a:t> $  (2,962,302.26)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s-SV" sz="1000" b="1" i="0" u="none" strike="noStrike">
                          <a:effectLst/>
                          <a:latin typeface="Arial"/>
                        </a:rPr>
                        <a:t> $   (1,300,004.15)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s-SV" sz="1000" b="1" i="0" u="none" strike="noStrike">
                          <a:effectLst/>
                          <a:latin typeface="Arial"/>
                        </a:rPr>
                        <a:t> $     (36,520.12)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s-SV" sz="1000" b="1" i="0" u="none" strike="noStrike" dirty="0">
                          <a:effectLst/>
                          <a:latin typeface="Arial"/>
                        </a:rPr>
                        <a:t> $   (239,639.61)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s-SV" sz="1000" b="1" i="0" u="none" strike="noStrike" dirty="0">
                          <a:effectLst/>
                          <a:latin typeface="Arial"/>
                        </a:rPr>
                        <a:t> $   (152,185.71)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s-SV" sz="1000" b="1" i="0" u="none" strike="noStrike">
                          <a:effectLst/>
                          <a:latin typeface="Arial"/>
                        </a:rPr>
                        <a:t> $   (4,690,651.85)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01161">
                <a:tc>
                  <a:txBody>
                    <a:bodyPr/>
                    <a:lstStyle/>
                    <a:p>
                      <a:pPr algn="l" fontAlgn="ctr"/>
                      <a:r>
                        <a:rPr lang="es-SV" sz="1000" b="1" i="0" u="none" strike="noStrike">
                          <a:effectLst/>
                          <a:latin typeface="Arial Narrow"/>
                        </a:rPr>
                        <a:t>SALDO GLOBAL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s-SV" sz="1000" b="1" i="0" u="none" strike="noStrike">
                          <a:effectLst/>
                          <a:latin typeface="Arial"/>
                        </a:rPr>
                        <a:t>208,770.80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s-SV" sz="1000" b="1" i="0" u="none" strike="noStrike">
                          <a:effectLst/>
                          <a:latin typeface="Arial"/>
                        </a:rPr>
                        <a:t>240,396.88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s-SV" sz="1000" b="1" i="0" u="none" strike="noStrike">
                          <a:effectLst/>
                          <a:latin typeface="Arial"/>
                        </a:rPr>
                        <a:t>1,519.88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s-SV" sz="1000" b="1" i="0" u="none" strike="noStrike">
                          <a:effectLst/>
                          <a:latin typeface="Arial"/>
                        </a:rPr>
                        <a:t>721.30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s-SV" sz="1000" b="1" i="0" u="none" strike="noStrike" dirty="0">
                          <a:effectLst/>
                          <a:latin typeface="Arial"/>
                        </a:rPr>
                        <a:t>939.29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s-SV" sz="1000" b="1" i="0" u="none" strike="noStrike" dirty="0">
                          <a:effectLst/>
                          <a:latin typeface="Arial"/>
                        </a:rPr>
                        <a:t>452,348.15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r h="362997">
                <a:tc>
                  <a:txBody>
                    <a:bodyPr/>
                    <a:lstStyle/>
                    <a:p>
                      <a:pPr algn="l" fontAlgn="ctr"/>
                      <a:r>
                        <a:rPr lang="es-SV" sz="1000" b="1" i="0" u="none" strike="noStrike">
                          <a:effectLst/>
                          <a:latin typeface="Arial Narrow"/>
                        </a:rPr>
                        <a:t>% GLOBAL EJECUTADO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000" b="1" i="0" u="none" strike="noStrike">
                          <a:effectLst/>
                          <a:latin typeface="Arial"/>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000" b="1" i="0" u="none" strike="noStrike">
                          <a:effectLst/>
                          <a:latin typeface="Arial"/>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000" b="1" i="0" u="none" strike="noStrike">
                          <a:effectLst/>
                          <a:latin typeface="Arial"/>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000" b="1" i="0" u="none" strike="noStrike">
                          <a:effectLst/>
                          <a:latin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000" b="1" i="0" u="none" strike="noStrike">
                          <a:effectLst/>
                          <a:latin typeface="Arial"/>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000" b="1" i="0" u="none" strike="noStrike" dirty="0">
                          <a:effectLst/>
                          <a:latin typeface="Arial"/>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9325165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112566283"/>
              </p:ext>
            </p:extLst>
          </p:nvPr>
        </p:nvGraphicFramePr>
        <p:xfrm>
          <a:off x="143508" y="4221088"/>
          <a:ext cx="8712968" cy="2080260"/>
        </p:xfrm>
        <a:graphic>
          <a:graphicData uri="http://schemas.openxmlformats.org/drawingml/2006/table">
            <a:tbl>
              <a:tblPr/>
              <a:tblGrid>
                <a:gridCol w="8712968"/>
              </a:tblGrid>
              <a:tr h="891560">
                <a:tc>
                  <a:txBody>
                    <a:bodyPr/>
                    <a:lstStyle/>
                    <a:p>
                      <a:pPr algn="l" fontAlgn="ctr"/>
                      <a:r>
                        <a:rPr lang="es-SV" sz="1050" b="1" i="0" u="none" strike="noStrike" dirty="0" smtClean="0">
                          <a:effectLst/>
                          <a:latin typeface="Arial"/>
                        </a:rPr>
                        <a:t>Los</a:t>
                      </a:r>
                      <a:r>
                        <a:rPr lang="es-SV" sz="1050" b="1" i="0" u="none" strike="noStrike" baseline="0" dirty="0" smtClean="0">
                          <a:effectLst/>
                          <a:latin typeface="Arial"/>
                        </a:rPr>
                        <a:t> </a:t>
                      </a:r>
                      <a:r>
                        <a:rPr lang="es-SV" sz="1050" b="1" i="0" u="none" strike="noStrike" dirty="0" smtClean="0">
                          <a:effectLst/>
                          <a:latin typeface="Arial"/>
                        </a:rPr>
                        <a:t>proyectos de donación son:</a:t>
                      </a:r>
                    </a:p>
                    <a:p>
                      <a:pPr marL="171450" indent="-171450" algn="l" fontAlgn="ctr">
                        <a:buFont typeface="Arial" charset="0"/>
                        <a:buChar char="•"/>
                      </a:pPr>
                      <a:r>
                        <a:rPr lang="es-SV" sz="1050" b="1" i="0" u="none" strike="noStrike" dirty="0" smtClean="0">
                          <a:effectLst/>
                          <a:latin typeface="Arial"/>
                        </a:rPr>
                        <a:t>Fondos </a:t>
                      </a:r>
                      <a:r>
                        <a:rPr lang="es-SV" sz="1050" b="1" i="0" u="none" strike="noStrike" dirty="0" smtClean="0">
                          <a:effectLst/>
                          <a:latin typeface="Arial"/>
                        </a:rPr>
                        <a:t>AECID-FFI: </a:t>
                      </a:r>
                      <a:r>
                        <a:rPr lang="es-SV" sz="1050" b="0" i="0" u="none" strike="noStrike" dirty="0" smtClean="0">
                          <a:effectLst/>
                          <a:latin typeface="Arial"/>
                        </a:rPr>
                        <a:t>Fortalecimiento de las Capacidades de Gestión del ISDEMU para el desarrollo de las condiciones para la implementación del Marco Normativo para la Igualdad (los datos son tomando en cuenta el monto global del proyecto por Us$608,348.85 incluyendo </a:t>
                      </a:r>
                      <a:r>
                        <a:rPr lang="es-SV" sz="1050" b="0" i="0" u="none" strike="noStrike" dirty="0" smtClean="0">
                          <a:effectLst/>
                          <a:latin typeface="Arial"/>
                        </a:rPr>
                        <a:t>intereses) </a:t>
                      </a:r>
                    </a:p>
                    <a:p>
                      <a:pPr marL="171450" indent="-171450" algn="l" fontAlgn="ctr">
                        <a:buFont typeface="Arial" charset="0"/>
                        <a:buChar char="•"/>
                      </a:pPr>
                      <a:r>
                        <a:rPr lang="es-SV" sz="1050" b="1" i="0" u="none" strike="noStrike" dirty="0" smtClean="0">
                          <a:effectLst/>
                          <a:latin typeface="Arial"/>
                        </a:rPr>
                        <a:t>* Fondos PACSES: </a:t>
                      </a:r>
                      <a:r>
                        <a:rPr lang="es-SV" sz="1050" b="0" i="0" u="none" strike="noStrike" dirty="0" smtClean="0">
                          <a:effectLst/>
                          <a:latin typeface="Arial"/>
                        </a:rPr>
                        <a:t>Adecuación de Centros de Atención para la Gestión Territorial para la Igualdad y la Prevención Social de la Violencia de Género en 11 municipios de Comunidades Solidarias Urbanas  (Proyecto programado al 2015).</a:t>
                      </a:r>
                      <a:r>
                        <a:rPr lang="es-SV" sz="1050" b="0" i="0" u="none" strike="noStrike" baseline="0" dirty="0" smtClean="0">
                          <a:effectLst/>
                          <a:latin typeface="Arial"/>
                        </a:rPr>
                        <a:t> </a:t>
                      </a:r>
                      <a:r>
                        <a:rPr lang="es-SV" sz="1050" b="0" i="0" u="none" strike="noStrike" dirty="0" smtClean="0">
                          <a:effectLst/>
                          <a:latin typeface="Arial"/>
                        </a:rPr>
                        <a:t>  Este proyecto es incorporado en la Ley de Presupuestos como donación otorgando las asignaciones anualmente.  Los Us$181,301.00 corresponde a las asignaciones 2012 y 2013.                                                                                                                                                                                                                                                 </a:t>
                      </a:r>
                      <a:r>
                        <a:rPr lang="es-SV" sz="1050" b="1" i="0" u="none" strike="noStrike" dirty="0" smtClean="0">
                          <a:effectLst/>
                          <a:latin typeface="Arial"/>
                        </a:rPr>
                        <a:t>*Fondos DFAIT/CANADA :</a:t>
                      </a:r>
                      <a:r>
                        <a:rPr lang="es-SV" sz="1050" b="0" i="0" u="none" strike="noStrike" dirty="0" smtClean="0">
                          <a:effectLst/>
                          <a:latin typeface="Arial"/>
                        </a:rPr>
                        <a:t>Creación de un Sistema de Protección y Atención Integral a Mujeres Sobrevivientes de Trata de Personas(originalmente el proyecto era por un monto de  $ 300,000 canadienses pero debido a la diferencia cambiaria entre dólares US y dólares Canadienses ,el monto global a ejecutar es por </a:t>
                      </a:r>
                      <a:r>
                        <a:rPr lang="es-SV" sz="1050" b="0" i="0" u="none" strike="noStrike" dirty="0" err="1" smtClean="0">
                          <a:effectLst/>
                          <a:latin typeface="Arial"/>
                        </a:rPr>
                        <a:t>Us</a:t>
                      </a:r>
                      <a:r>
                        <a:rPr lang="es-SV" sz="1050" b="0" i="0" u="none" strike="noStrike" dirty="0" smtClean="0">
                          <a:effectLst/>
                          <a:latin typeface="Arial"/>
                        </a:rPr>
                        <a:t> $ 293,312.16 ). </a:t>
                      </a:r>
                    </a:p>
                    <a:p>
                      <a:pPr marL="171450" indent="-171450" algn="l" fontAlgn="ctr">
                        <a:buFont typeface="Arial" charset="0"/>
                        <a:buChar char="•"/>
                      </a:pPr>
                      <a:r>
                        <a:rPr lang="es-SV" sz="1050" b="1" i="0" u="none" strike="noStrike" dirty="0" smtClean="0">
                          <a:effectLst/>
                          <a:latin typeface="Arial"/>
                        </a:rPr>
                        <a:t>*Unión Europea :   </a:t>
                      </a:r>
                      <a:r>
                        <a:rPr lang="es-SV" sz="1050" b="0" i="0" u="none" strike="noStrike" dirty="0" smtClean="0">
                          <a:effectLst/>
                          <a:latin typeface="Arial"/>
                        </a:rPr>
                        <a:t>Sensibilización  social para una vida libre de violencia de Genero contra las mujeres –PROGRAMA RADIAL VOZ MUJER/código 40652 </a:t>
                      </a:r>
                    </a:p>
                    <a:p>
                      <a:pPr marL="171450" indent="-171450" algn="l" fontAlgn="ctr">
                        <a:buFont typeface="Arial" charset="0"/>
                        <a:buChar char="•"/>
                      </a:pPr>
                      <a:r>
                        <a:rPr lang="es-SV" sz="1050" b="1" i="0" u="none" strike="noStrike" dirty="0" smtClean="0">
                          <a:effectLst/>
                          <a:latin typeface="Arial"/>
                        </a:rPr>
                        <a:t>*Fondos Phillips Morris International : </a:t>
                      </a:r>
                      <a:r>
                        <a:rPr lang="es-SV" sz="1050" b="0" i="0" u="none" strike="noStrike" dirty="0" smtClean="0">
                          <a:effectLst/>
                          <a:latin typeface="Arial"/>
                        </a:rPr>
                        <a:t>Proyecto Adaptación y Equipamiento del Programa de Atención Integral para una Vida Libre de Violencia para las Mujeres.  </a:t>
                      </a:r>
                      <a:endParaRPr lang="es-SV" sz="1050" b="0" i="0" u="none" strike="noStrike" dirty="0" smtClean="0">
                        <a:effectLst/>
                        <a:latin typeface="Arial"/>
                      </a:endParaRPr>
                    </a:p>
                  </a:txBody>
                  <a:tcPr marL="0" marR="0" marT="0" marB="0" anchor="ctr">
                    <a:lnL>
                      <a:noFill/>
                    </a:lnL>
                    <a:lnR>
                      <a:noFill/>
                    </a:lnR>
                    <a:lnT>
                      <a:noFill/>
                    </a:lnT>
                    <a:lnB>
                      <a:noFill/>
                    </a:lnB>
                    <a:solidFill>
                      <a:srgbClr val="FFFFFF"/>
                    </a:solidFill>
                  </a:tcPr>
                </a:tc>
              </a:tr>
            </a:tbl>
          </a:graphicData>
        </a:graphic>
      </p:graphicFrame>
      <p:graphicFrame>
        <p:nvGraphicFramePr>
          <p:cNvPr id="21" name="1 Gráfico"/>
          <p:cNvGraphicFramePr>
            <a:graphicFrameLocks/>
          </p:cNvGraphicFramePr>
          <p:nvPr>
            <p:extLst>
              <p:ext uri="{D42A27DB-BD31-4B8C-83A1-F6EECF244321}">
                <p14:modId xmlns:p14="http://schemas.microsoft.com/office/powerpoint/2010/main" val="1669970325"/>
              </p:ext>
            </p:extLst>
          </p:nvPr>
        </p:nvGraphicFramePr>
        <p:xfrm>
          <a:off x="179512" y="276513"/>
          <a:ext cx="8462303"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22" name="3 CuadroTexto"/>
          <p:cNvSpPr txBox="1"/>
          <p:nvPr/>
        </p:nvSpPr>
        <p:spPr>
          <a:xfrm>
            <a:off x="2958026" y="3501008"/>
            <a:ext cx="1008111" cy="1854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700" dirty="0"/>
              <a:t>De julio /12 a julio/14</a:t>
            </a:r>
          </a:p>
        </p:txBody>
      </p:sp>
      <p:sp>
        <p:nvSpPr>
          <p:cNvPr id="23" name="2 CuadroTexto"/>
          <p:cNvSpPr txBox="1"/>
          <p:nvPr/>
        </p:nvSpPr>
        <p:spPr>
          <a:xfrm>
            <a:off x="4067944" y="3494938"/>
            <a:ext cx="864096" cy="19156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700" dirty="0" err="1"/>
              <a:t>Asignac</a:t>
            </a:r>
            <a:r>
              <a:rPr lang="es-SV" sz="700" dirty="0"/>
              <a:t>. </a:t>
            </a:r>
            <a:r>
              <a:rPr lang="es-SV" sz="700" dirty="0" smtClean="0"/>
              <a:t>2012/13</a:t>
            </a:r>
            <a:endParaRPr lang="es-SV" sz="700" dirty="0"/>
          </a:p>
        </p:txBody>
      </p:sp>
      <p:sp>
        <p:nvSpPr>
          <p:cNvPr id="24" name="5 CuadroTexto"/>
          <p:cNvSpPr txBox="1"/>
          <p:nvPr/>
        </p:nvSpPr>
        <p:spPr>
          <a:xfrm>
            <a:off x="5076057" y="3488868"/>
            <a:ext cx="936104" cy="19763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500" baseline="0" dirty="0"/>
              <a:t> </a:t>
            </a:r>
            <a:r>
              <a:rPr lang="es-SV" sz="600" baseline="0" dirty="0"/>
              <a:t>hasta junio 2013 </a:t>
            </a:r>
            <a:r>
              <a:rPr lang="es-SV" sz="600" baseline="0" dirty="0" err="1"/>
              <a:t>prroroga</a:t>
            </a:r>
            <a:r>
              <a:rPr lang="es-SV" sz="600" baseline="0" dirty="0"/>
              <a:t> en tramite</a:t>
            </a:r>
          </a:p>
          <a:p>
            <a:endParaRPr lang="es-SV" sz="700" dirty="0"/>
          </a:p>
        </p:txBody>
      </p:sp>
      <p:sp>
        <p:nvSpPr>
          <p:cNvPr id="25" name="5 CuadroTexto"/>
          <p:cNvSpPr txBox="1"/>
          <p:nvPr/>
        </p:nvSpPr>
        <p:spPr>
          <a:xfrm>
            <a:off x="6053257" y="3501008"/>
            <a:ext cx="977201" cy="19763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500" baseline="0" dirty="0"/>
              <a:t> </a:t>
            </a:r>
            <a:r>
              <a:rPr lang="es-SV" sz="600" baseline="0" dirty="0" smtClean="0"/>
              <a:t>De</a:t>
            </a:r>
            <a:r>
              <a:rPr lang="es-SV" sz="600" dirty="0" smtClean="0"/>
              <a:t> mayo 2013 a feb 2014</a:t>
            </a:r>
            <a:endParaRPr lang="es-SV" sz="600" baseline="0" dirty="0"/>
          </a:p>
          <a:p>
            <a:endParaRPr lang="es-SV" sz="700" dirty="0"/>
          </a:p>
        </p:txBody>
      </p:sp>
      <p:sp>
        <p:nvSpPr>
          <p:cNvPr id="26" name="5 CuadroTexto"/>
          <p:cNvSpPr txBox="1"/>
          <p:nvPr/>
        </p:nvSpPr>
        <p:spPr>
          <a:xfrm>
            <a:off x="7092280" y="3494938"/>
            <a:ext cx="936104" cy="19156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500" baseline="0" dirty="0"/>
              <a:t> </a:t>
            </a:r>
            <a:r>
              <a:rPr lang="es-SV" sz="600" baseline="0" dirty="0" smtClean="0"/>
              <a:t>venció el 11-8-2013,</a:t>
            </a:r>
            <a:r>
              <a:rPr lang="es-SV" sz="600" dirty="0" smtClean="0"/>
              <a:t> prorroga en tramite</a:t>
            </a:r>
            <a:endParaRPr lang="es-SV" sz="600" baseline="0" dirty="0"/>
          </a:p>
          <a:p>
            <a:endParaRPr lang="es-SV" sz="700" dirty="0"/>
          </a:p>
        </p:txBody>
      </p:sp>
    </p:spTree>
    <p:extLst>
      <p:ext uri="{BB962C8B-B14F-4D97-AF65-F5344CB8AC3E}">
        <p14:creationId xmlns:p14="http://schemas.microsoft.com/office/powerpoint/2010/main" val="2228979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lantilla">
  <a:themeElements>
    <a:clrScheme name="1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plantil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ntilla">
  <a:themeElements>
    <a:clrScheme name="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lantil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lantilla">
  <a:themeElements>
    <a:clrScheme name="2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plantil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plantilla</Template>
  <TotalTime>3405</TotalTime>
  <Words>745</Words>
  <Application>Microsoft Office PowerPoint</Application>
  <PresentationFormat>Presentación en pantalla (4:3)</PresentationFormat>
  <Paragraphs>115</Paragraphs>
  <Slides>4</Slides>
  <Notes>0</Notes>
  <HiddenSlides>0</HiddenSlides>
  <MMClips>0</MMClips>
  <ScaleCrop>false</ScaleCrop>
  <HeadingPairs>
    <vt:vector size="4" baseType="variant">
      <vt:variant>
        <vt:lpstr>Tema</vt:lpstr>
      </vt:variant>
      <vt:variant>
        <vt:i4>3</vt:i4>
      </vt:variant>
      <vt:variant>
        <vt:lpstr>Títulos de diapositiva</vt:lpstr>
      </vt:variant>
      <vt:variant>
        <vt:i4>4</vt:i4>
      </vt:variant>
    </vt:vector>
  </HeadingPairs>
  <TitlesOfParts>
    <vt:vector size="7" baseType="lpstr">
      <vt:lpstr>1_plantilla</vt:lpstr>
      <vt:lpstr>plantilla</vt:lpstr>
      <vt:lpstr>2_plantilla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Cabrera Sáenz</dc:creator>
  <cp:lastModifiedBy>Cristina Perez de Martinez</cp:lastModifiedBy>
  <cp:revision>861</cp:revision>
  <dcterms:created xsi:type="dcterms:W3CDTF">2011-03-27T23:33:46Z</dcterms:created>
  <dcterms:modified xsi:type="dcterms:W3CDTF">2014-01-15T17:12:39Z</dcterms:modified>
</cp:coreProperties>
</file>