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2"/>
  </p:notesMasterIdLst>
  <p:handoutMasterIdLst>
    <p:handoutMasterId r:id="rId33"/>
  </p:handoutMasterIdLst>
  <p:sldIdLst>
    <p:sldId id="256" r:id="rId4"/>
    <p:sldId id="443" r:id="rId5"/>
    <p:sldId id="429" r:id="rId6"/>
    <p:sldId id="414" r:id="rId7"/>
    <p:sldId id="415" r:id="rId8"/>
    <p:sldId id="416" r:id="rId9"/>
    <p:sldId id="421" r:id="rId10"/>
    <p:sldId id="418" r:id="rId11"/>
    <p:sldId id="419" r:id="rId12"/>
    <p:sldId id="423" r:id="rId13"/>
    <p:sldId id="401" r:id="rId14"/>
    <p:sldId id="430" r:id="rId15"/>
    <p:sldId id="431" r:id="rId16"/>
    <p:sldId id="45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4" r:id="rId28"/>
    <p:sldId id="447" r:id="rId29"/>
    <p:sldId id="448" r:id="rId30"/>
    <p:sldId id="453" r:id="rId31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728" autoAdjust="0"/>
  </p:normalViewPr>
  <p:slideViewPr>
    <p:cSldViewPr>
      <p:cViewPr>
        <p:scale>
          <a:sx n="70" d="100"/>
          <a:sy n="70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1CEA480A-FABC-400F-A4F3-C3F20ABDAD31}" type="datetimeFigureOut">
              <a:rPr lang="es-ES"/>
              <a:pPr>
                <a:defRPr/>
              </a:pPr>
              <a:t>20/06/2014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41ABE04C-878D-4430-8135-6BD7405FBD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26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1B6184-8FBF-45EE-9CBB-5E7F9740D364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7BA37F-F1C0-4E9A-9847-1DC0DD45F8C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76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Unidad Financiera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ADD7-1E53-4AD8-B079-4E24DF514315}" type="slidenum">
              <a:rPr lang="es-ES"/>
              <a:pPr/>
              <a:t>28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2B76-1ACA-42C4-82EA-1631BD3AC7A5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53CF-60A1-4D5D-BDDD-BF481E3B45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38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5A41-2809-425C-8A42-2902EFA410B8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8A3C-7DFA-466B-ADA9-BB521648A2D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355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35A5-B497-426E-BAFF-5A3DD42AD691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F34-AE0F-4762-9C80-8F7077D1227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099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F42A-58D7-4818-ABC0-8B0DDC7C076C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0900-7100-450D-B944-5A2CD8A4F41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66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8F6B-452F-4094-998A-1970CBCD4B32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7BCF-9A32-4952-9ABE-AA000598D17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100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3006-231B-4511-8E74-4972919A7F97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8D77-EB35-407D-8DE6-249F2E96D12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106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3F5D-0C01-4149-9253-E826BDCA8523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61AF-9FAF-4242-9F69-8599364C809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900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9A33-0237-462A-AB0B-05620A3C74C6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CB3E-24A0-4432-BDD7-41FCEFE9EA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176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C087-A46B-4B9D-84CE-0DE0559B8E8D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2EED-31AC-450A-BA0A-7B30E2141F8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36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802C-CDAF-4378-B99C-4B5962D2DE9C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1595-390A-4C2C-AEBE-F13EC71B74C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0184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A8F2-30C6-41ED-9FF7-D3711413D9EA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D829-21AD-458F-9DE6-26E10F8A622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557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99D6-6261-4A55-A20A-44CAFBEA352E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2693-18C7-4B2F-BD8A-D2C80A544B7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13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A57A-B763-48BB-8BEB-C3C0B55F342D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EA88-8774-48E9-A46E-7AC2D389B1A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5047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68F-545F-4C66-AA38-EE72CFE03068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CCE3-970B-4F05-8DC3-D7B73AC0DA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392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3200-ED37-4353-9AE0-114854660F12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C37C-71BD-4DDB-AF08-EA91E4B264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5008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3E54-BA47-4AE5-A6DF-2D792CCF71AD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1FA8-50F0-4F61-BCC0-1CB7E621E9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404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0A51-40A0-4CBE-ABA6-C96D8553B7D2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DAAC-2318-4623-A737-E99CC8F9038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06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88A9-FBA0-4E74-9A59-F9905D7F0480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16A4-063C-4ABA-80E3-879ECA4900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8649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6DE-FCA2-4178-AA77-39F87183992B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E0CD-0FFD-469F-A0F3-9176A6514C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951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02FF-66A2-4122-AF98-8F3413DEBFC3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864B-B81C-44E4-BEF3-8B826D2BAC2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369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1B2-87D9-4F6B-B196-C28AE9608FCA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9AE4-796F-4D99-BE0B-CDA92845CE1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1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EF30-892B-4A67-9009-0762CE81D2F0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59B5-39C4-4910-8454-25AAAA0291F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3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6BC-A190-404F-83C2-EC5E6DDD8058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A809-4291-4495-B7B0-5C31EA9ABE2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047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4C9A-B687-4215-BFC6-5CD0684DB788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CC35-5BA0-42A6-98D1-2D2CF33220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535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9210-456E-429C-A5C3-1A046F9B48B1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B751-B7F7-4D32-9A19-EAD5101A30B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8954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43CC-22F2-4FDD-8EBF-785B96B1CEA4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EB21-51AA-4BA0-ADC0-C922E6A4B2F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15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74BF-91B1-4051-A3FE-4D509F40308D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9622-FCAC-49C5-83A9-87C2179392F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4007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9869-7503-4F3E-BD1F-8E3687A0B4E7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76FC-495E-44BB-AFDD-F21FC78C9D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7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DC64-372E-4B75-849A-226CF23CE031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8177-516D-41E7-BF36-EF7B7A79402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634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EFDA-416A-433B-8741-0E50002D02A1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54D7-F2DA-4F1A-A0F5-F9E4A209559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65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7FC3-2991-40BF-92A8-145B6C43AF11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A472-7B70-4B38-A0F0-70755641D25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835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7078-BC43-4C89-A940-11E38E2A967F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1FE0-3AF5-4C08-887F-5937F4F1574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01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3949-8AEE-48BC-8A78-EAC9184945BF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504D-6EC6-466F-A3D5-74632D2A7DC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560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9F5A8-162F-4FE8-A208-4CE7821FA6E0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DAC73E-8999-4EEE-937D-7373E9DDF3F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CE3F1-D455-46EB-BDC5-AE20273BE977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71364-F2A5-42AD-B030-F77C6B2876F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E2181-1712-4D4E-833B-AD9AFFA53DDB}" type="datetimeFigureOut">
              <a:rPr lang="es-SV"/>
              <a:pPr>
                <a:defRPr/>
              </a:pPr>
              <a:t>20/06/2014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1E0F8-18BF-4521-9092-D8703E86815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5896264" y="5661248"/>
            <a:ext cx="172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Febrero  2014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5496" y="2204864"/>
            <a:ext cx="5896264" cy="30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31 de diciembre del 2013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8412"/>
            <a:ext cx="8518678" cy="555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284"/>
            <a:ext cx="7083545" cy="58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9894" y="6095037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200" dirty="0" smtClean="0"/>
              <a:t>* Los Estados de Ejecución Presupuestaria de Ingresos y Egresos del </a:t>
            </a:r>
            <a:r>
              <a:rPr lang="es-SV" sz="1200" dirty="0" err="1" smtClean="0"/>
              <a:t>SubSistema</a:t>
            </a:r>
            <a:r>
              <a:rPr lang="es-SV" sz="1200" dirty="0" smtClean="0"/>
              <a:t> de Contabilidad  Gubernamental  únicamente identifica los registros correspondientes a la Agrupación Operacional 03 incluidos en la Ley de Presupuestos (Fondos GOES y donación PACSES).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25677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15345" cy="5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3" y="620688"/>
            <a:ext cx="883079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INFORMES FINANCIEROS SUBSISTEMA PRESUPUESTARIO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26834" y="3765667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En este apartado se presentan por separado los informes financieros correspondientes a fondos GOES y los correspondientes a las donaciones recibidas de diferentes  organismos donantes.</a:t>
            </a:r>
            <a:endParaRPr lang="es-SV" sz="2000" b="1" dirty="0"/>
          </a:p>
        </p:txBody>
      </p:sp>
    </p:spTree>
    <p:extLst>
      <p:ext uri="{BB962C8B-B14F-4D97-AF65-F5344CB8AC3E}">
        <p14:creationId xmlns:p14="http://schemas.microsoft.com/office/powerpoint/2010/main" val="2871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221"/>
            <a:ext cx="8568952" cy="55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8" y="548680"/>
            <a:ext cx="8625064" cy="569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0" y="404664"/>
            <a:ext cx="8486772" cy="573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1" y="404664"/>
            <a:ext cx="860813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0" y="1124744"/>
            <a:ext cx="862885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692696"/>
            <a:ext cx="7200800" cy="3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SUBSISTEMA DE CONTABILIDAD GUBERNAMENTAL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3933056"/>
            <a:ext cx="7609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 smtClean="0"/>
              <a:t>Los Estados e informes Financieros del Subsistema de Contabilidad Gubernamental corresponden a los reportes “Institucionales”, que contienen tanto los fondos del Presupuesto General (fondos GOES), así como las donaciones provenientes de diferentes Organismos donantes entre ellas </a:t>
            </a:r>
            <a:r>
              <a:rPr lang="es-SV" sz="2000" b="1" dirty="0"/>
              <a:t>la donación  </a:t>
            </a:r>
            <a:r>
              <a:rPr lang="es-SV" sz="2000" b="1" dirty="0" smtClean="0"/>
              <a:t>para el Programa de Apoyo a Comunidades Solidarias de El Salvador (fondos PACSES) incorporada </a:t>
            </a:r>
            <a:r>
              <a:rPr lang="es-SV" sz="2000" b="1" dirty="0"/>
              <a:t>en la Ley de </a:t>
            </a:r>
            <a:r>
              <a:rPr lang="es-SV" sz="2000" b="1" dirty="0" smtClean="0"/>
              <a:t>Presupuestos.</a:t>
            </a:r>
            <a:endParaRPr lang="es-SV" sz="2000" b="1" dirty="0"/>
          </a:p>
        </p:txBody>
      </p:sp>
    </p:spTree>
    <p:extLst>
      <p:ext uri="{BB962C8B-B14F-4D97-AF65-F5344CB8AC3E}">
        <p14:creationId xmlns:p14="http://schemas.microsoft.com/office/powerpoint/2010/main" val="625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306603"/>
            <a:ext cx="8321998" cy="60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1" y="803490"/>
            <a:ext cx="8656199" cy="52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" y="529669"/>
            <a:ext cx="8604744" cy="55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63734" cy="37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6" y="401398"/>
            <a:ext cx="7968600" cy="57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9" y="44624"/>
            <a:ext cx="754174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20485"/>
              </p:ext>
            </p:extLst>
          </p:nvPr>
        </p:nvGraphicFramePr>
        <p:xfrm>
          <a:off x="107504" y="5589240"/>
          <a:ext cx="8928794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Hoja de cálculo" r:id="rId5" imgW="7029530" imgH="1152616" progId="Excel.Sheet.12">
                  <p:embed/>
                </p:oleObj>
              </mc:Choice>
              <mc:Fallback>
                <p:oleObj name="Hoja de cálculo" r:id="rId5" imgW="7029530" imgH="1152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5589240"/>
                        <a:ext cx="8928794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7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787"/>
            <a:ext cx="8885856" cy="53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39752" y="175767"/>
            <a:ext cx="54695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SV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DONACIONES FINANCIERAS</a:t>
            </a:r>
            <a:endParaRPr lang="es-SV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5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0" y="1075516"/>
            <a:ext cx="8396752" cy="46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/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/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3900" y="4934050"/>
            <a:ext cx="516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r>
              <a:rPr lang="es-SV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8116343" cy="66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76225"/>
            <a:ext cx="8540750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3923928" y="3647306"/>
            <a:ext cx="923925" cy="285750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900"/>
              <a:t>Recursos</a:t>
            </a:r>
          </a:p>
          <a:p>
            <a:pPr algn="ctr"/>
            <a:endParaRPr lang="es-SV" sz="900"/>
          </a:p>
        </p:txBody>
      </p:sp>
    </p:spTree>
    <p:extLst>
      <p:ext uri="{BB962C8B-B14F-4D97-AF65-F5344CB8AC3E}">
        <p14:creationId xmlns:p14="http://schemas.microsoft.com/office/powerpoint/2010/main" val="4225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24469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53329" cy="57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1" y="332656"/>
            <a:ext cx="859121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706"/>
            <a:ext cx="7920880" cy="615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8" y="764704"/>
            <a:ext cx="86698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3420</TotalTime>
  <Words>174</Words>
  <Application>Microsoft Office PowerPoint</Application>
  <PresentationFormat>Presentación en pantalla (4:3)</PresentationFormat>
  <Paragraphs>19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1_plantilla</vt:lpstr>
      <vt:lpstr>plantilla</vt:lpstr>
      <vt:lpstr>2_plantilla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577</cp:revision>
  <cp:lastPrinted>2014-02-13T21:08:26Z</cp:lastPrinted>
  <dcterms:created xsi:type="dcterms:W3CDTF">2011-03-27T23:33:46Z</dcterms:created>
  <dcterms:modified xsi:type="dcterms:W3CDTF">2014-06-20T14:19:06Z</dcterms:modified>
</cp:coreProperties>
</file>