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handoutMasterIdLst>
    <p:handoutMasterId r:id="rId9"/>
  </p:handoutMasterIdLst>
  <p:sldIdLst>
    <p:sldId id="256" r:id="rId4"/>
    <p:sldId id="293" r:id="rId5"/>
    <p:sldId id="296" r:id="rId6"/>
    <p:sldId id="294" r:id="rId7"/>
    <p:sldId id="291" r:id="rId8"/>
  </p:sldIdLst>
  <p:sldSz cx="9144000" cy="6858000" type="screen4x3"/>
  <p:notesSz cx="7010400" cy="9296400"/>
  <p:defaultTextStyle>
    <a:defPPr>
      <a:defRPr lang="es-S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970" autoAdjust="0"/>
  </p:normalViewPr>
  <p:slideViewPr>
    <p:cSldViewPr>
      <p:cViewPr>
        <p:scale>
          <a:sx n="70" d="100"/>
          <a:sy n="70" d="100"/>
        </p:scale>
        <p:origin x="-12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endParaRPr lang="es-SV" sz="1600" baseline="0"/>
          </a:p>
        </c:rich>
      </c:tx>
      <c:layout>
        <c:manualLayout>
          <c:xMode val="edge"/>
          <c:yMode val="edge"/>
          <c:x val="0.2349087060503009"/>
          <c:y val="8.6435138047705508E-3"/>
        </c:manualLayout>
      </c:layout>
      <c:overlay val="1"/>
    </c:title>
    <c:autoTitleDeleted val="0"/>
    <c:view3D>
      <c:rotX val="10"/>
      <c:rotY val="50"/>
      <c:rAngAx val="1"/>
    </c:view3D>
    <c:floor>
      <c:thickness val="0"/>
    </c:floor>
    <c:sideWall>
      <c:thickness val="0"/>
    </c:sideWall>
    <c:backWall>
      <c:thickness val="0"/>
    </c:backWall>
    <c:plotArea>
      <c:layout>
        <c:manualLayout>
          <c:layoutTarget val="inner"/>
          <c:xMode val="edge"/>
          <c:yMode val="edge"/>
          <c:x val="0.16232383819314269"/>
          <c:y val="3.1768963154608788E-2"/>
          <c:w val="0.83469910011312354"/>
          <c:h val="0.62577668862820723"/>
        </c:manualLayout>
      </c:layout>
      <c:bar3DChart>
        <c:barDir val="col"/>
        <c:grouping val="clustered"/>
        <c:varyColors val="0"/>
        <c:ser>
          <c:idx val="0"/>
          <c:order val="0"/>
          <c:tx>
            <c:strRef>
              <c:f>'x Rubro anual  2014'!$C$7</c:f>
              <c:strCache>
                <c:ptCount val="1"/>
                <c:pt idx="0">
                  <c:v>Presupuesto anual</c:v>
                </c:pt>
              </c:strCache>
            </c:strRef>
          </c:tx>
          <c:spPr>
            <a:solidFill>
              <a:schemeClr val="accent6">
                <a:lumMod val="75000"/>
              </a:schemeClr>
            </a:solidFill>
            <a:ln>
              <a:noFill/>
            </a:ln>
          </c:spPr>
          <c:invertIfNegative val="0"/>
          <c:cat>
            <c:strRef>
              <c:f>'x Rubro anual  2014'!$A$9:$A$17</c:f>
              <c:strCache>
                <c:ptCount val="9"/>
                <c:pt idx="0">
                  <c:v>Salarios</c:v>
                </c:pt>
                <c:pt idx="1">
                  <c:v>Bienes/ servicios</c:v>
                </c:pt>
                <c:pt idx="2">
                  <c:v>Seguros y fianzas</c:v>
                </c:pt>
                <c:pt idx="3">
                  <c:v>Transf. corriente</c:v>
                </c:pt>
                <c:pt idx="4">
                  <c:v>Activos fijos</c:v>
                </c:pt>
                <c:pt idx="5">
                  <c:v>Proy Invers 5617-Escuela</c:v>
                </c:pt>
                <c:pt idx="6">
                  <c:v>Proy Invers 5619-Centros de atención</c:v>
                </c:pt>
                <c:pt idx="7">
                  <c:v>Proy Invers 5893-Santa Ana</c:v>
                </c:pt>
                <c:pt idx="8">
                  <c:v>TOTALES </c:v>
                </c:pt>
              </c:strCache>
            </c:strRef>
          </c:cat>
          <c:val>
            <c:numRef>
              <c:f>'x Rubro anual  2014'!$C$9:$C$17</c:f>
              <c:numCache>
                <c:formatCode>"$"#,##0.00</c:formatCode>
                <c:ptCount val="9"/>
                <c:pt idx="0">
                  <c:v>3496201.68</c:v>
                </c:pt>
                <c:pt idx="1">
                  <c:v>1220369.1000000001</c:v>
                </c:pt>
                <c:pt idx="2">
                  <c:v>45985</c:v>
                </c:pt>
                <c:pt idx="3">
                  <c:v>304125.67</c:v>
                </c:pt>
                <c:pt idx="4">
                  <c:v>42668.55</c:v>
                </c:pt>
                <c:pt idx="5">
                  <c:v>57515</c:v>
                </c:pt>
                <c:pt idx="6">
                  <c:v>375380</c:v>
                </c:pt>
                <c:pt idx="7">
                  <c:v>145000</c:v>
                </c:pt>
                <c:pt idx="8" formatCode="#,##0.00">
                  <c:v>5687245</c:v>
                </c:pt>
              </c:numCache>
            </c:numRef>
          </c:val>
        </c:ser>
        <c:ser>
          <c:idx val="1"/>
          <c:order val="1"/>
          <c:tx>
            <c:strRef>
              <c:f>'x Rubro anual  2014'!$D$7</c:f>
              <c:strCache>
                <c:ptCount val="1"/>
                <c:pt idx="0">
                  <c:v>Ejecución presupuestaria acumulada</c:v>
                </c:pt>
              </c:strCache>
            </c:strRef>
          </c:tx>
          <c:spPr>
            <a:solidFill>
              <a:schemeClr val="accent2">
                <a:lumMod val="50000"/>
              </a:schemeClr>
            </a:solidFill>
          </c:spPr>
          <c:invertIfNegative val="0"/>
          <c:cat>
            <c:strRef>
              <c:f>'x Rubro anual  2014'!$A$9:$A$17</c:f>
              <c:strCache>
                <c:ptCount val="9"/>
                <c:pt idx="0">
                  <c:v>Salarios</c:v>
                </c:pt>
                <c:pt idx="1">
                  <c:v>Bienes/ servicios</c:v>
                </c:pt>
                <c:pt idx="2">
                  <c:v>Seguros y fianzas</c:v>
                </c:pt>
                <c:pt idx="3">
                  <c:v>Transf. corriente</c:v>
                </c:pt>
                <c:pt idx="4">
                  <c:v>Activos fijos</c:v>
                </c:pt>
                <c:pt idx="5">
                  <c:v>Proy Invers 5617-Escuela</c:v>
                </c:pt>
                <c:pt idx="6">
                  <c:v>Proy Invers 5619-Centros de atención</c:v>
                </c:pt>
                <c:pt idx="7">
                  <c:v>Proy Invers 5893-Santa Ana</c:v>
                </c:pt>
                <c:pt idx="8">
                  <c:v>TOTALES </c:v>
                </c:pt>
              </c:strCache>
            </c:strRef>
          </c:cat>
          <c:val>
            <c:numRef>
              <c:f>'x Rubro anual  2014'!$D$9:$D$17</c:f>
              <c:numCache>
                <c:formatCode>#,##0.00</c:formatCode>
                <c:ptCount val="9"/>
                <c:pt idx="0">
                  <c:v>3354739.3</c:v>
                </c:pt>
                <c:pt idx="1">
                  <c:v>1124785.17</c:v>
                </c:pt>
                <c:pt idx="2">
                  <c:v>39819.550000000003</c:v>
                </c:pt>
                <c:pt idx="3">
                  <c:v>303454.92</c:v>
                </c:pt>
                <c:pt idx="4">
                  <c:v>42668.55</c:v>
                </c:pt>
                <c:pt idx="5">
                  <c:v>50902.13</c:v>
                </c:pt>
                <c:pt idx="6">
                  <c:v>343223.14</c:v>
                </c:pt>
                <c:pt idx="7">
                  <c:v>4700</c:v>
                </c:pt>
                <c:pt idx="8">
                  <c:v>5264292.7599999988</c:v>
                </c:pt>
              </c:numCache>
            </c:numRef>
          </c:val>
        </c:ser>
        <c:ser>
          <c:idx val="2"/>
          <c:order val="2"/>
          <c:tx>
            <c:strRef>
              <c:f>'x Rubro anual  2014'!$G$7</c:f>
              <c:strCache>
                <c:ptCount val="1"/>
                <c:pt idx="0">
                  <c:v>% Ejecutado </c:v>
                </c:pt>
              </c:strCache>
            </c:strRef>
          </c:tx>
          <c:invertIfNegative val="0"/>
          <c:cat>
            <c:strRef>
              <c:f>'x Rubro anual  2014'!$A$9:$A$17</c:f>
              <c:strCache>
                <c:ptCount val="9"/>
                <c:pt idx="0">
                  <c:v>Salarios</c:v>
                </c:pt>
                <c:pt idx="1">
                  <c:v>Bienes/ servicios</c:v>
                </c:pt>
                <c:pt idx="2">
                  <c:v>Seguros y fianzas</c:v>
                </c:pt>
                <c:pt idx="3">
                  <c:v>Transf. corriente</c:v>
                </c:pt>
                <c:pt idx="4">
                  <c:v>Activos fijos</c:v>
                </c:pt>
                <c:pt idx="5">
                  <c:v>Proy Invers 5617-Escuela</c:v>
                </c:pt>
                <c:pt idx="6">
                  <c:v>Proy Invers 5619-Centros de atención</c:v>
                </c:pt>
                <c:pt idx="7">
                  <c:v>Proy Invers 5893-Santa Ana</c:v>
                </c:pt>
                <c:pt idx="8">
                  <c:v>TOTALES </c:v>
                </c:pt>
              </c:strCache>
            </c:strRef>
          </c:cat>
          <c:val>
            <c:numRef>
              <c:f>'x Rubro anual  2014'!$G$9:$G$17</c:f>
              <c:numCache>
                <c:formatCode>0%</c:formatCode>
                <c:ptCount val="9"/>
                <c:pt idx="0">
                  <c:v>0.95953826668260156</c:v>
                </c:pt>
                <c:pt idx="1">
                  <c:v>0.92167621254913767</c:v>
                </c:pt>
                <c:pt idx="2">
                  <c:v>0.86592475807328484</c:v>
                </c:pt>
                <c:pt idx="3">
                  <c:v>0.99779449725503278</c:v>
                </c:pt>
                <c:pt idx="4">
                  <c:v>1</c:v>
                </c:pt>
                <c:pt idx="5">
                  <c:v>0.88502355907154651</c:v>
                </c:pt>
                <c:pt idx="6">
                  <c:v>0.91433518035057815</c:v>
                </c:pt>
                <c:pt idx="7">
                  <c:v>3.2413793103448274E-2</c:v>
                </c:pt>
                <c:pt idx="8">
                  <c:v>0.92563143666221503</c:v>
                </c:pt>
              </c:numCache>
            </c:numRef>
          </c:val>
        </c:ser>
        <c:ser>
          <c:idx val="3"/>
          <c:order val="3"/>
          <c:tx>
            <c:strRef>
              <c:f>'x Rubro anual  2014'!$E$7</c:f>
              <c:strCache>
                <c:ptCount val="1"/>
                <c:pt idx="0">
                  <c:v>Saldo no ejecutado presupuestariamente al cierre anual</c:v>
                </c:pt>
              </c:strCache>
            </c:strRef>
          </c:tx>
          <c:invertIfNegative val="0"/>
          <c:cat>
            <c:strRef>
              <c:f>'x Rubro anual  2014'!$A$9:$A$17</c:f>
              <c:strCache>
                <c:ptCount val="9"/>
                <c:pt idx="0">
                  <c:v>Salarios</c:v>
                </c:pt>
                <c:pt idx="1">
                  <c:v>Bienes/ servicios</c:v>
                </c:pt>
                <c:pt idx="2">
                  <c:v>Seguros y fianzas</c:v>
                </c:pt>
                <c:pt idx="3">
                  <c:v>Transf. corriente</c:v>
                </c:pt>
                <c:pt idx="4">
                  <c:v>Activos fijos</c:v>
                </c:pt>
                <c:pt idx="5">
                  <c:v>Proy Invers 5617-Escuela</c:v>
                </c:pt>
                <c:pt idx="6">
                  <c:v>Proy Invers 5619-Centros de atención</c:v>
                </c:pt>
                <c:pt idx="7">
                  <c:v>Proy Invers 5893-Santa Ana</c:v>
                </c:pt>
                <c:pt idx="8">
                  <c:v>TOTALES </c:v>
                </c:pt>
              </c:strCache>
            </c:strRef>
          </c:cat>
          <c:val>
            <c:numRef>
              <c:f>'x Rubro anual  2014'!$E$9:$E$17</c:f>
              <c:numCache>
                <c:formatCode>#,##0.00</c:formatCode>
                <c:ptCount val="9"/>
                <c:pt idx="0">
                  <c:v>141462.38000000035</c:v>
                </c:pt>
                <c:pt idx="1">
                  <c:v>95583.930000000168</c:v>
                </c:pt>
                <c:pt idx="2">
                  <c:v>6165.4499999999971</c:v>
                </c:pt>
                <c:pt idx="3">
                  <c:v>670.75</c:v>
                </c:pt>
                <c:pt idx="4">
                  <c:v>0</c:v>
                </c:pt>
                <c:pt idx="5">
                  <c:v>6612.8700000000026</c:v>
                </c:pt>
                <c:pt idx="6">
                  <c:v>32156.859999999986</c:v>
                </c:pt>
                <c:pt idx="7">
                  <c:v>140300</c:v>
                </c:pt>
                <c:pt idx="8">
                  <c:v>422952.24000000051</c:v>
                </c:pt>
              </c:numCache>
            </c:numRef>
          </c:val>
        </c:ser>
        <c:ser>
          <c:idx val="6"/>
          <c:order val="4"/>
          <c:tx>
            <c:strRef>
              <c:f>'x Rubro anual  2014'!$F$7</c:f>
              <c:strCache>
                <c:ptCount val="1"/>
                <c:pt idx="0">
                  <c:v>transf destino interinstitucional para CAPRES /22-12-2014</c:v>
                </c:pt>
              </c:strCache>
            </c:strRef>
          </c:tx>
          <c:invertIfNegative val="0"/>
          <c:val>
            <c:numRef>
              <c:f>'x Rubro anual  2014'!$F$9:$F$17</c:f>
              <c:numCache>
                <c:formatCode>#,##0.00</c:formatCode>
                <c:ptCount val="9"/>
                <c:pt idx="0">
                  <c:v>-138062</c:v>
                </c:pt>
                <c:pt idx="1">
                  <c:v>-95460</c:v>
                </c:pt>
                <c:pt idx="2">
                  <c:v>-6162</c:v>
                </c:pt>
                <c:pt idx="3">
                  <c:v>-670</c:v>
                </c:pt>
                <c:pt idx="4">
                  <c:v>0</c:v>
                </c:pt>
                <c:pt idx="5">
                  <c:v>0</c:v>
                </c:pt>
                <c:pt idx="6">
                  <c:v>0</c:v>
                </c:pt>
                <c:pt idx="7">
                  <c:v>0</c:v>
                </c:pt>
                <c:pt idx="8">
                  <c:v>-240354</c:v>
                </c:pt>
              </c:numCache>
            </c:numRef>
          </c:val>
        </c:ser>
        <c:ser>
          <c:idx val="4"/>
          <c:order val="5"/>
          <c:tx>
            <c:strRef>
              <c:f>'x Rubro anual  2014'!$I$7</c:f>
              <c:strCache>
                <c:ptCount val="1"/>
                <c:pt idx="0">
                  <c:v>saldo al cierre</c:v>
                </c:pt>
              </c:strCache>
            </c:strRef>
          </c:tx>
          <c:invertIfNegative val="0"/>
          <c:cat>
            <c:strRef>
              <c:f>'x Rubro anual  2014'!$A$9:$A$17</c:f>
              <c:strCache>
                <c:ptCount val="9"/>
                <c:pt idx="0">
                  <c:v>Salarios</c:v>
                </c:pt>
                <c:pt idx="1">
                  <c:v>Bienes/ servicios</c:v>
                </c:pt>
                <c:pt idx="2">
                  <c:v>Seguros y fianzas</c:v>
                </c:pt>
                <c:pt idx="3">
                  <c:v>Transf. corriente</c:v>
                </c:pt>
                <c:pt idx="4">
                  <c:v>Activos fijos</c:v>
                </c:pt>
                <c:pt idx="5">
                  <c:v>Proy Invers 5617-Escuela</c:v>
                </c:pt>
                <c:pt idx="6">
                  <c:v>Proy Invers 5619-Centros de atención</c:v>
                </c:pt>
                <c:pt idx="7">
                  <c:v>Proy Invers 5893-Santa Ana</c:v>
                </c:pt>
                <c:pt idx="8">
                  <c:v>TOTALES </c:v>
                </c:pt>
              </c:strCache>
            </c:strRef>
          </c:cat>
          <c:val>
            <c:numRef>
              <c:f>'x Rubro anual  2014'!$I$9:$I$17</c:f>
            </c:numRef>
          </c:val>
        </c:ser>
        <c:ser>
          <c:idx val="5"/>
          <c:order val="6"/>
          <c:tx>
            <c:strRef>
              <c:f>'x Rubro anual  2014'!$H$7</c:f>
              <c:strCache>
                <c:ptCount val="1"/>
                <c:pt idx="0">
                  <c:v>saldo al cierre</c:v>
                </c:pt>
              </c:strCache>
            </c:strRef>
          </c:tx>
          <c:invertIfNegative val="0"/>
          <c:val>
            <c:numRef>
              <c:f>'x Rubro anual  2014'!$H$9:$H$17</c:f>
              <c:numCache>
                <c:formatCode>#,##0.00</c:formatCode>
                <c:ptCount val="9"/>
                <c:pt idx="0">
                  <c:v>3400.3800000003539</c:v>
                </c:pt>
                <c:pt idx="1">
                  <c:v>123.93000000016764</c:v>
                </c:pt>
                <c:pt idx="2">
                  <c:v>3.4499999999970896</c:v>
                </c:pt>
                <c:pt idx="3">
                  <c:v>0.75</c:v>
                </c:pt>
                <c:pt idx="4">
                  <c:v>0</c:v>
                </c:pt>
                <c:pt idx="5">
                  <c:v>6612.8700000000026</c:v>
                </c:pt>
                <c:pt idx="6">
                  <c:v>32156.859999999986</c:v>
                </c:pt>
                <c:pt idx="7">
                  <c:v>140300</c:v>
                </c:pt>
                <c:pt idx="8">
                  <c:v>182598.24000000051</c:v>
                </c:pt>
              </c:numCache>
            </c:numRef>
          </c:val>
        </c:ser>
        <c:dLbls>
          <c:showLegendKey val="0"/>
          <c:showVal val="0"/>
          <c:showCatName val="0"/>
          <c:showSerName val="0"/>
          <c:showPercent val="0"/>
          <c:showBubbleSize val="0"/>
        </c:dLbls>
        <c:gapWidth val="150"/>
        <c:shape val="box"/>
        <c:axId val="24756224"/>
        <c:axId val="24757760"/>
        <c:axId val="0"/>
      </c:bar3DChart>
      <c:catAx>
        <c:axId val="24756224"/>
        <c:scaling>
          <c:orientation val="minMax"/>
        </c:scaling>
        <c:delete val="0"/>
        <c:axPos val="b"/>
        <c:majorTickMark val="out"/>
        <c:minorTickMark val="none"/>
        <c:tickLblPos val="nextTo"/>
        <c:crossAx val="24757760"/>
        <c:crosses val="autoZero"/>
        <c:auto val="1"/>
        <c:lblAlgn val="ctr"/>
        <c:lblOffset val="100"/>
        <c:noMultiLvlLbl val="0"/>
      </c:catAx>
      <c:valAx>
        <c:axId val="24757760"/>
        <c:scaling>
          <c:orientation val="minMax"/>
          <c:max val="3000000"/>
        </c:scaling>
        <c:delete val="0"/>
        <c:axPos val="l"/>
        <c:majorGridlines/>
        <c:numFmt formatCode="&quot;$&quot;#,##0.00" sourceLinked="1"/>
        <c:majorTickMark val="out"/>
        <c:minorTickMark val="none"/>
        <c:tickLblPos val="nextTo"/>
        <c:crossAx val="24756224"/>
        <c:crosses val="autoZero"/>
        <c:crossBetween val="between"/>
      </c:valAx>
      <c:dTable>
        <c:showHorzBorder val="1"/>
        <c:showVertBorder val="1"/>
        <c:showOutline val="1"/>
        <c:showKeys val="1"/>
        <c:txPr>
          <a:bodyPr/>
          <a:lstStyle/>
          <a:p>
            <a:pPr rtl="0">
              <a:defRPr sz="800"/>
            </a:pPr>
            <a:endParaRPr lang="es-SV"/>
          </a:p>
        </c:txPr>
      </c:dTable>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1400"/>
            </a:pPr>
            <a:r>
              <a:rPr lang="es-SV" sz="1400" dirty="0"/>
              <a:t>Donaciones Financieras </a:t>
            </a:r>
          </a:p>
          <a:p>
            <a:pPr>
              <a:defRPr sz="1400"/>
            </a:pPr>
            <a:r>
              <a:rPr lang="es-SV" sz="1400" dirty="0"/>
              <a:t>Cierre Presupuestario</a:t>
            </a:r>
            <a:r>
              <a:rPr lang="es-SV" sz="1400" baseline="0" dirty="0"/>
              <a:t>  </a:t>
            </a:r>
            <a:r>
              <a:rPr lang="es-SV" sz="1400" baseline="0" dirty="0" smtClean="0"/>
              <a:t>anual </a:t>
            </a:r>
            <a:r>
              <a:rPr lang="es-SV" sz="1400" baseline="0" dirty="0"/>
              <a:t>2014</a:t>
            </a:r>
            <a:endParaRPr lang="es-SV" sz="1400" dirty="0"/>
          </a:p>
        </c:rich>
      </c:tx>
      <c:layout>
        <c:manualLayout>
          <c:xMode val="edge"/>
          <c:yMode val="edge"/>
          <c:x val="0.34650711424229869"/>
          <c:y val="3.9517621518517461E-2"/>
        </c:manualLayout>
      </c:layout>
      <c:overlay val="1"/>
    </c:title>
    <c:autoTitleDeleted val="0"/>
    <c:view3D>
      <c:rotX val="15"/>
      <c:rotY val="30"/>
      <c:rAngAx val="1"/>
    </c:view3D>
    <c:floor>
      <c:thickness val="0"/>
    </c:floor>
    <c:sideWall>
      <c:thickness val="0"/>
    </c:sideWall>
    <c:backWall>
      <c:thickness val="0"/>
    </c:backWall>
    <c:plotArea>
      <c:layout>
        <c:manualLayout>
          <c:layoutTarget val="inner"/>
          <c:xMode val="edge"/>
          <c:yMode val="edge"/>
          <c:x val="0.29160890578784576"/>
          <c:y val="1.7152193241922374E-2"/>
          <c:w val="0.70839109421215418"/>
          <c:h val="0.40922128581833056"/>
        </c:manualLayout>
      </c:layout>
      <c:bar3DChart>
        <c:barDir val="col"/>
        <c:grouping val="clustered"/>
        <c:varyColors val="0"/>
        <c:ser>
          <c:idx val="0"/>
          <c:order val="0"/>
          <c:tx>
            <c:strRef>
              <c:f>DONACIONES!$B$5</c:f>
              <c:strCache>
                <c:ptCount val="1"/>
                <c:pt idx="0">
                  <c:v>Monto  del Proyecto </c:v>
                </c:pt>
              </c:strCache>
            </c:strRef>
          </c:tx>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DONACIONES!$B$6:$B$12</c:f>
              <c:numCache>
                <c:formatCode>"$"#,##0.00</c:formatCode>
                <c:ptCount val="6"/>
                <c:pt idx="0">
                  <c:v>608694.79</c:v>
                </c:pt>
                <c:pt idx="1">
                  <c:v>293312.15999999997</c:v>
                </c:pt>
                <c:pt idx="2">
                  <c:v>75081</c:v>
                </c:pt>
                <c:pt idx="3">
                  <c:v>797405.23</c:v>
                </c:pt>
                <c:pt idx="4">
                  <c:v>481301</c:v>
                </c:pt>
                <c:pt idx="5">
                  <c:v>35000</c:v>
                </c:pt>
              </c:numCache>
            </c:numRef>
          </c:val>
        </c:ser>
        <c:ser>
          <c:idx val="1"/>
          <c:order val="1"/>
          <c:tx>
            <c:strRef>
              <c:f>DONACIONES!$C$5</c:f>
              <c:strCache>
                <c:ptCount val="1"/>
                <c:pt idx="0">
                  <c:v>Monto Ejecutado 2012</c:v>
                </c:pt>
              </c:strCache>
            </c:strRef>
          </c:tx>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DONACIONES!$C$6:$C$12</c:f>
              <c:numCache>
                <c:formatCode>"$"#,##0.00</c:formatCode>
                <c:ptCount val="6"/>
                <c:pt idx="0">
                  <c:v>108185.56</c:v>
                </c:pt>
                <c:pt idx="1">
                  <c:v>0</c:v>
                </c:pt>
                <c:pt idx="2">
                  <c:v>0</c:v>
                </c:pt>
                <c:pt idx="3">
                  <c:v>0</c:v>
                </c:pt>
                <c:pt idx="4">
                  <c:v>91301</c:v>
                </c:pt>
                <c:pt idx="5">
                  <c:v>0</c:v>
                </c:pt>
              </c:numCache>
            </c:numRef>
          </c:val>
        </c:ser>
        <c:ser>
          <c:idx val="2"/>
          <c:order val="2"/>
          <c:tx>
            <c:strRef>
              <c:f>DONACIONES!$D$5</c:f>
              <c:strCache>
                <c:ptCount val="1"/>
                <c:pt idx="0">
                  <c:v>Monto  ejecutado 2013</c:v>
                </c:pt>
              </c:strCache>
            </c:strRef>
          </c:tx>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DONACIONES!$D$6:$D$12</c:f>
              <c:numCache>
                <c:formatCode>"$"#,##0.00</c:formatCode>
                <c:ptCount val="6"/>
                <c:pt idx="0">
                  <c:v>402069.14</c:v>
                </c:pt>
                <c:pt idx="1">
                  <c:v>193943.49</c:v>
                </c:pt>
                <c:pt idx="2">
                  <c:v>0</c:v>
                </c:pt>
                <c:pt idx="3">
                  <c:v>0</c:v>
                </c:pt>
                <c:pt idx="4">
                  <c:v>89996.55</c:v>
                </c:pt>
                <c:pt idx="5">
                  <c:v>33998.68</c:v>
                </c:pt>
              </c:numCache>
            </c:numRef>
          </c:val>
        </c:ser>
        <c:ser>
          <c:idx val="3"/>
          <c:order val="3"/>
          <c:tx>
            <c:strRef>
              <c:f>DONACIONES!$J$5</c:f>
              <c:strCache>
                <c:ptCount val="1"/>
                <c:pt idx="0">
                  <c:v>Monto Ejecutado 2014</c:v>
                </c:pt>
              </c:strCache>
            </c:strRef>
          </c:tx>
          <c:spPr>
            <a:solidFill>
              <a:schemeClr val="accent4">
                <a:lumMod val="50000"/>
              </a:schemeClr>
            </a:solidFill>
            <a:ln>
              <a:noFill/>
            </a:ln>
          </c:spPr>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DONACIONES!$J$6:$J$12</c:f>
              <c:numCache>
                <c:formatCode>"$"#,##0.00</c:formatCode>
                <c:ptCount val="6"/>
                <c:pt idx="0">
                  <c:v>98438.53</c:v>
                </c:pt>
                <c:pt idx="1">
                  <c:v>99368.67</c:v>
                </c:pt>
                <c:pt idx="2">
                  <c:v>75081</c:v>
                </c:pt>
                <c:pt idx="3">
                  <c:v>783997.97</c:v>
                </c:pt>
                <c:pt idx="4">
                  <c:v>299995.78999999998</c:v>
                </c:pt>
                <c:pt idx="5">
                  <c:v>1001.32</c:v>
                </c:pt>
              </c:numCache>
            </c:numRef>
          </c:val>
        </c:ser>
        <c:ser>
          <c:idx val="8"/>
          <c:order val="4"/>
          <c:tx>
            <c:strRef>
              <c:f>DONACIONES!$G$5</c:f>
              <c:strCache>
                <c:ptCount val="1"/>
                <c:pt idx="0">
                  <c:v>Intereses Generados</c:v>
                </c:pt>
              </c:strCache>
            </c:strRef>
          </c:tx>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DONACIONES!$G$6:$G$12</c:f>
              <c:numCache>
                <c:formatCode>"$"#,##0.00</c:formatCode>
                <c:ptCount val="6"/>
                <c:pt idx="0">
                  <c:v>5072.68</c:v>
                </c:pt>
                <c:pt idx="1">
                  <c:v>0</c:v>
                </c:pt>
                <c:pt idx="2">
                  <c:v>0</c:v>
                </c:pt>
                <c:pt idx="3">
                  <c:v>0</c:v>
                </c:pt>
                <c:pt idx="4">
                  <c:v>0</c:v>
                </c:pt>
                <c:pt idx="5">
                  <c:v>0</c:v>
                </c:pt>
              </c:numCache>
            </c:numRef>
          </c:val>
        </c:ser>
        <c:ser>
          <c:idx val="9"/>
          <c:order val="5"/>
          <c:tx>
            <c:strRef>
              <c:f>DONACIONES!$H$5</c:f>
              <c:strCache>
                <c:ptCount val="1"/>
                <c:pt idx="0">
                  <c:v>intereses autorizados </c:v>
                </c:pt>
              </c:strCache>
            </c:strRef>
          </c:tx>
          <c:invertIfNegative val="0"/>
          <c:val>
            <c:numRef>
              <c:f>DONACIONES!$H$7:$H$12</c:f>
              <c:numCache>
                <c:formatCode>"$"#,##0.00</c:formatCode>
                <c:ptCount val="6"/>
                <c:pt idx="0">
                  <c:v>4934.79</c:v>
                </c:pt>
                <c:pt idx="1">
                  <c:v>0</c:v>
                </c:pt>
                <c:pt idx="2">
                  <c:v>0</c:v>
                </c:pt>
                <c:pt idx="3">
                  <c:v>0</c:v>
                </c:pt>
                <c:pt idx="4">
                  <c:v>0</c:v>
                </c:pt>
                <c:pt idx="5">
                  <c:v>0</c:v>
                </c:pt>
              </c:numCache>
            </c:numRef>
          </c:val>
        </c:ser>
        <c:ser>
          <c:idx val="10"/>
          <c:order val="6"/>
          <c:tx>
            <c:strRef>
              <c:f>DONACIONES!$I$5</c:f>
              <c:strCache>
                <c:ptCount val="1"/>
                <c:pt idx="0">
                  <c:v>intereses no solicitados (se reint. a SETEFE)</c:v>
                </c:pt>
              </c:strCache>
            </c:strRef>
          </c:tx>
          <c:invertIfNegative val="0"/>
          <c:val>
            <c:numRef>
              <c:f>DONACIONES!$I$7:$I$12</c:f>
              <c:numCache>
                <c:formatCode>"$"#,##0.00</c:formatCode>
                <c:ptCount val="6"/>
                <c:pt idx="0">
                  <c:v>137.89000000000033</c:v>
                </c:pt>
                <c:pt idx="1">
                  <c:v>0</c:v>
                </c:pt>
                <c:pt idx="2">
                  <c:v>0</c:v>
                </c:pt>
                <c:pt idx="3">
                  <c:v>0</c:v>
                </c:pt>
                <c:pt idx="4">
                  <c:v>0</c:v>
                </c:pt>
                <c:pt idx="5">
                  <c:v>0</c:v>
                </c:pt>
              </c:numCache>
            </c:numRef>
          </c:val>
        </c:ser>
        <c:ser>
          <c:idx val="4"/>
          <c:order val="7"/>
          <c:tx>
            <c:strRef>
              <c:f>DONACIONES!$L$5</c:f>
              <c:strCache>
                <c:ptCount val="1"/>
                <c:pt idx="0">
                  <c:v>Saldo por Ejecutar /no ejecutado Autorizado</c:v>
                </c:pt>
              </c:strCache>
            </c:strRef>
          </c:tx>
          <c:spPr>
            <a:solidFill>
              <a:schemeClr val="accent6">
                <a:lumMod val="50000"/>
              </a:schemeClr>
            </a:solidFill>
            <a:ln>
              <a:noFill/>
            </a:ln>
          </c:spPr>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DONACIONES!$L$6:$L$12</c:f>
              <c:numCache>
                <c:formatCode>"$"#,##0.00</c:formatCode>
                <c:ptCount val="6"/>
                <c:pt idx="0">
                  <c:v>1.5600000000267755</c:v>
                </c:pt>
                <c:pt idx="1">
                  <c:v>0</c:v>
                </c:pt>
                <c:pt idx="2">
                  <c:v>0</c:v>
                </c:pt>
                <c:pt idx="3">
                  <c:v>13407.260000000009</c:v>
                </c:pt>
                <c:pt idx="4">
                  <c:v>4.2100000000209548</c:v>
                </c:pt>
                <c:pt idx="5">
                  <c:v>0</c:v>
                </c:pt>
              </c:numCache>
            </c:numRef>
          </c:val>
        </c:ser>
        <c:ser>
          <c:idx val="5"/>
          <c:order val="8"/>
          <c:tx>
            <c:strRef>
              <c:f>DONACIONES!$M$5</c:f>
              <c:strCache>
                <c:ptCount val="1"/>
                <c:pt idx="0">
                  <c:v>Porcentaje Ejecutado del proyecto</c:v>
                </c:pt>
              </c:strCache>
            </c:strRef>
          </c:tx>
          <c:spPr>
            <a:noFill/>
            <a:ln>
              <a:noFill/>
            </a:ln>
          </c:spPr>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DONACIONES!$M$6:$M$12</c:f>
              <c:numCache>
                <c:formatCode>0%</c:formatCode>
                <c:ptCount val="6"/>
                <c:pt idx="0">
                  <c:v>0.99999743713922695</c:v>
                </c:pt>
                <c:pt idx="1">
                  <c:v>1</c:v>
                </c:pt>
                <c:pt idx="2">
                  <c:v>1</c:v>
                </c:pt>
                <c:pt idx="3">
                  <c:v>0.98318639068870917</c:v>
                </c:pt>
                <c:pt idx="4">
                  <c:v>0.99998408480348044</c:v>
                </c:pt>
                <c:pt idx="5">
                  <c:v>1</c:v>
                </c:pt>
              </c:numCache>
            </c:numRef>
          </c:val>
        </c:ser>
        <c:ser>
          <c:idx val="6"/>
          <c:order val="9"/>
          <c:tx>
            <c:strRef>
              <c:f>DONACIONES!$N$5</c:f>
              <c:strCache>
                <c:ptCount val="1"/>
                <c:pt idx="0">
                  <c:v>Porcentaje Pendiente de Ejecutar </c:v>
                </c:pt>
              </c:strCache>
            </c:strRef>
          </c:tx>
          <c:spPr>
            <a:noFill/>
            <a:ln>
              <a:noFill/>
            </a:ln>
          </c:spPr>
          <c:invertIfNegative val="0"/>
          <c:cat>
            <c:strRef>
              <c:f>DONACIONES!$A$6:$A$12</c:f>
              <c:strCache>
                <c:ptCount val="6"/>
                <c:pt idx="0">
                  <c:v>AECID -FFI</c:v>
                </c:pt>
                <c:pt idx="1">
                  <c:v>DFAIT /CANADA </c:v>
                </c:pt>
                <c:pt idx="2">
                  <c:v>UNION EUROPEA</c:v>
                </c:pt>
                <c:pt idx="3">
                  <c:v>Real Embaj. de Noruega</c:v>
                </c:pt>
                <c:pt idx="4">
                  <c:v>FOCAP-Invesion (antes PACSES)</c:v>
                </c:pt>
                <c:pt idx="5">
                  <c:v>PHILLIPS MORRIS</c:v>
                </c:pt>
              </c:strCache>
            </c:strRef>
          </c:cat>
          <c:val>
            <c:numRef>
              <c:f>DONACIONES!$N$6:$N$12</c:f>
              <c:numCache>
                <c:formatCode>0%</c:formatCode>
                <c:ptCount val="6"/>
                <c:pt idx="0">
                  <c:v>2.5628607730103545E-6</c:v>
                </c:pt>
                <c:pt idx="1">
                  <c:v>0</c:v>
                </c:pt>
                <c:pt idx="2">
                  <c:v>0</c:v>
                </c:pt>
                <c:pt idx="3">
                  <c:v>1.6813609311290834E-2</c:v>
                </c:pt>
                <c:pt idx="4">
                  <c:v>8.7471249800456568E-6</c:v>
                </c:pt>
                <c:pt idx="5">
                  <c:v>0</c:v>
                </c:pt>
              </c:numCache>
            </c:numRef>
          </c:val>
        </c:ser>
        <c:dLbls>
          <c:showLegendKey val="0"/>
          <c:showVal val="0"/>
          <c:showCatName val="0"/>
          <c:showSerName val="0"/>
          <c:showPercent val="0"/>
          <c:showBubbleSize val="0"/>
        </c:dLbls>
        <c:gapWidth val="150"/>
        <c:shape val="box"/>
        <c:axId val="22510592"/>
        <c:axId val="22520576"/>
        <c:axId val="0"/>
      </c:bar3DChart>
      <c:catAx>
        <c:axId val="22510592"/>
        <c:scaling>
          <c:orientation val="minMax"/>
        </c:scaling>
        <c:delete val="0"/>
        <c:axPos val="b"/>
        <c:numFmt formatCode="&quot;$&quot;#,##0.00" sourceLinked="1"/>
        <c:majorTickMark val="out"/>
        <c:minorTickMark val="none"/>
        <c:tickLblPos val="nextTo"/>
        <c:crossAx val="22520576"/>
        <c:crosses val="autoZero"/>
        <c:auto val="1"/>
        <c:lblAlgn val="ctr"/>
        <c:lblOffset val="100"/>
        <c:noMultiLvlLbl val="0"/>
      </c:catAx>
      <c:valAx>
        <c:axId val="22520576"/>
        <c:scaling>
          <c:orientation val="minMax"/>
          <c:max val="600000"/>
        </c:scaling>
        <c:delete val="0"/>
        <c:axPos val="l"/>
        <c:majorGridlines/>
        <c:numFmt formatCode="&quot;$&quot;#,##0.00" sourceLinked="1"/>
        <c:majorTickMark val="out"/>
        <c:minorTickMark val="none"/>
        <c:tickLblPos val="nextTo"/>
        <c:crossAx val="22510592"/>
        <c:crosses val="autoZero"/>
        <c:crossBetween val="between"/>
      </c:valAx>
      <c:dTable>
        <c:showHorzBorder val="1"/>
        <c:showVertBorder val="1"/>
        <c:showOutline val="1"/>
        <c:showKeys val="1"/>
        <c:txPr>
          <a:bodyPr/>
          <a:lstStyle/>
          <a:p>
            <a:pPr rtl="0">
              <a:defRPr sz="1000"/>
            </a:pPr>
            <a:endParaRPr lang="es-SV"/>
          </a:p>
        </c:txPr>
      </c:dTable>
      <c:spPr>
        <a:noFill/>
      </c:spPr>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0.35566</cdr:x>
      <cdr:y>0.05388</cdr:y>
    </cdr:from>
    <cdr:to>
      <cdr:x>0.811</cdr:x>
      <cdr:y>0.22821</cdr:y>
    </cdr:to>
    <cdr:sp macro="" textlink="">
      <cdr:nvSpPr>
        <cdr:cNvPr id="2" name="1 CuadroTexto"/>
        <cdr:cNvSpPr txBox="1"/>
      </cdr:nvSpPr>
      <cdr:spPr>
        <a:xfrm xmlns:a="http://schemas.openxmlformats.org/drawingml/2006/main">
          <a:off x="3137095" y="239151"/>
          <a:ext cx="4016326" cy="773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SV" sz="1100"/>
        </a:p>
      </cdr:txBody>
    </cdr:sp>
  </cdr:relSizeAnchor>
  <cdr:relSizeAnchor xmlns:cdr="http://schemas.openxmlformats.org/drawingml/2006/chartDrawing">
    <cdr:from>
      <cdr:x>0.48804</cdr:x>
      <cdr:y>0.09984</cdr:y>
    </cdr:from>
    <cdr:to>
      <cdr:x>0.59171</cdr:x>
      <cdr:y>0.30586</cdr:y>
    </cdr:to>
    <cdr:sp macro="" textlink="">
      <cdr:nvSpPr>
        <cdr:cNvPr id="3" name="2 CuadroTexto"/>
        <cdr:cNvSpPr txBox="1"/>
      </cdr:nvSpPr>
      <cdr:spPr>
        <a:xfrm xmlns:a="http://schemas.openxmlformats.org/drawingml/2006/main">
          <a:off x="4304713" y="4431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SV" sz="1100"/>
        </a:p>
      </cdr:txBody>
    </cdr:sp>
  </cdr:relSizeAnchor>
  <cdr:relSizeAnchor xmlns:cdr="http://schemas.openxmlformats.org/drawingml/2006/chartDrawing">
    <cdr:from>
      <cdr:x>0.31818</cdr:x>
      <cdr:y>0.06022</cdr:y>
    </cdr:from>
    <cdr:to>
      <cdr:x>0.80781</cdr:x>
      <cdr:y>0.16957</cdr:y>
    </cdr:to>
    <cdr:sp macro="" textlink="">
      <cdr:nvSpPr>
        <cdr:cNvPr id="4" name="3 CuadroTexto"/>
        <cdr:cNvSpPr txBox="1"/>
      </cdr:nvSpPr>
      <cdr:spPr>
        <a:xfrm xmlns:a="http://schemas.openxmlformats.org/drawingml/2006/main">
          <a:off x="2806504" y="267286"/>
          <a:ext cx="4318781" cy="485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SV" sz="1100"/>
        </a:p>
      </cdr:txBody>
    </cdr:sp>
  </cdr:relSizeAnchor>
  <cdr:relSizeAnchor xmlns:cdr="http://schemas.openxmlformats.org/drawingml/2006/chartDrawing">
    <cdr:from>
      <cdr:x>0.30861</cdr:x>
      <cdr:y>0.07132</cdr:y>
    </cdr:from>
    <cdr:to>
      <cdr:x>0.73764</cdr:x>
      <cdr:y>0.25357</cdr:y>
    </cdr:to>
    <cdr:sp macro="" textlink="">
      <cdr:nvSpPr>
        <cdr:cNvPr id="5" name="4 CuadroTexto"/>
        <cdr:cNvSpPr txBox="1"/>
      </cdr:nvSpPr>
      <cdr:spPr>
        <a:xfrm xmlns:a="http://schemas.openxmlformats.org/drawingml/2006/main">
          <a:off x="2722098" y="316523"/>
          <a:ext cx="3784209" cy="808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SV" sz="1100"/>
        </a:p>
      </cdr:txBody>
    </cdr:sp>
  </cdr:relSizeAnchor>
  <cdr:relSizeAnchor xmlns:cdr="http://schemas.openxmlformats.org/drawingml/2006/chartDrawing">
    <cdr:from>
      <cdr:x>0.35247</cdr:x>
      <cdr:y>0.04867</cdr:y>
    </cdr:from>
    <cdr:to>
      <cdr:x>0.74003</cdr:x>
      <cdr:y>0.25275</cdr:y>
    </cdr:to>
    <cdr:sp macro="" textlink="">
      <cdr:nvSpPr>
        <cdr:cNvPr id="6" name="5 CuadroTexto"/>
        <cdr:cNvSpPr txBox="1"/>
      </cdr:nvSpPr>
      <cdr:spPr>
        <a:xfrm xmlns:a="http://schemas.openxmlformats.org/drawingml/2006/main">
          <a:off x="3108959" y="218049"/>
          <a:ext cx="3418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SV" sz="1100"/>
        </a:p>
      </cdr:txBody>
    </cdr:sp>
  </cdr:relSizeAnchor>
  <cdr:relSizeAnchor xmlns:cdr="http://schemas.openxmlformats.org/drawingml/2006/chartDrawing">
    <cdr:from>
      <cdr:x>0.34768</cdr:x>
      <cdr:y>0.04396</cdr:y>
    </cdr:from>
    <cdr:to>
      <cdr:x>0.88676</cdr:x>
      <cdr:y>0.17739</cdr:y>
    </cdr:to>
    <cdr:sp macro="" textlink="">
      <cdr:nvSpPr>
        <cdr:cNvPr id="7" name="6 CuadroTexto"/>
        <cdr:cNvSpPr txBox="1"/>
      </cdr:nvSpPr>
      <cdr:spPr>
        <a:xfrm xmlns:a="http://schemas.openxmlformats.org/drawingml/2006/main">
          <a:off x="3066728" y="196966"/>
          <a:ext cx="4754924" cy="597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SV" sz="1400" b="1"/>
            <a:t>Distribucion asignaciones anuales GOES por Rubro de gasto </a:t>
          </a:r>
        </a:p>
        <a:p xmlns:a="http://schemas.openxmlformats.org/drawingml/2006/main">
          <a:pPr algn="ctr"/>
          <a:r>
            <a:rPr lang="es-SV" sz="1400" b="1"/>
            <a:t>al cierre anual</a:t>
          </a:r>
          <a:r>
            <a:rPr lang="es-SV" sz="1400" b="1" baseline="0"/>
            <a:t> </a:t>
          </a:r>
          <a:r>
            <a:rPr lang="es-SV" sz="1400" b="1"/>
            <a:t> </a:t>
          </a:r>
          <a:r>
            <a:rPr lang="es-SV" sz="1400" b="1" baseline="0"/>
            <a:t>2014</a:t>
          </a:r>
          <a:endParaRPr lang="es-SV" sz="14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s-ES"/>
          </a:p>
        </p:txBody>
      </p:sp>
      <p:sp>
        <p:nvSpPr>
          <p:cNvPr id="337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F510C456-CA8C-4376-995A-8C166CFFF3DD}" type="datetimeFigureOut">
              <a:rPr lang="es-ES"/>
              <a:pPr>
                <a:defRPr/>
              </a:pPr>
              <a:t>15/01/2015</a:t>
            </a:fld>
            <a:endParaRPr lang="es-ES"/>
          </a:p>
        </p:txBody>
      </p:sp>
      <p:sp>
        <p:nvSpPr>
          <p:cNvPr id="337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s-ES"/>
          </a:p>
        </p:txBody>
      </p:sp>
      <p:sp>
        <p:nvSpPr>
          <p:cNvPr id="337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30BAA712-2B21-434F-8263-D1A6712B955A}" type="slidenum">
              <a:rPr lang="es-ES"/>
              <a:pPr>
                <a:defRPr/>
              </a:pPr>
              <a:t>‹Nº›</a:t>
            </a:fld>
            <a:endParaRPr lang="es-ES"/>
          </a:p>
        </p:txBody>
      </p:sp>
    </p:spTree>
    <p:extLst>
      <p:ext uri="{BB962C8B-B14F-4D97-AF65-F5344CB8AC3E}">
        <p14:creationId xmlns:p14="http://schemas.microsoft.com/office/powerpoint/2010/main" val="3181189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B89272E5-E148-4BB3-A839-576C8A5AD895}"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0EA8FA8-BB70-4807-893A-0773C54FB236}" type="slidenum">
              <a:rPr lang="es-SV"/>
              <a:pPr>
                <a:defRPr/>
              </a:pPr>
              <a:t>‹Nº›</a:t>
            </a:fld>
            <a:endParaRPr lang="es-SV"/>
          </a:p>
        </p:txBody>
      </p:sp>
    </p:spTree>
    <p:extLst>
      <p:ext uri="{BB962C8B-B14F-4D97-AF65-F5344CB8AC3E}">
        <p14:creationId xmlns:p14="http://schemas.microsoft.com/office/powerpoint/2010/main" val="16981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0FEAA30-79C1-493F-9CAF-5250333FAC4B}"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06BC01F-3C56-4E86-9A30-227C854280A2}" type="slidenum">
              <a:rPr lang="es-SV"/>
              <a:pPr>
                <a:defRPr/>
              </a:pPr>
              <a:t>‹Nº›</a:t>
            </a:fld>
            <a:endParaRPr lang="es-SV"/>
          </a:p>
        </p:txBody>
      </p:sp>
    </p:spTree>
    <p:extLst>
      <p:ext uri="{BB962C8B-B14F-4D97-AF65-F5344CB8AC3E}">
        <p14:creationId xmlns:p14="http://schemas.microsoft.com/office/powerpoint/2010/main" val="158124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E973BDF-C4F0-4B8F-A225-E0A5455DA441}"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8FEBAD0F-8DBB-43D2-A030-9307E325A299}" type="slidenum">
              <a:rPr lang="es-SV"/>
              <a:pPr>
                <a:defRPr/>
              </a:pPr>
              <a:t>‹Nº›</a:t>
            </a:fld>
            <a:endParaRPr lang="es-SV"/>
          </a:p>
        </p:txBody>
      </p:sp>
    </p:spTree>
    <p:extLst>
      <p:ext uri="{BB962C8B-B14F-4D97-AF65-F5344CB8AC3E}">
        <p14:creationId xmlns:p14="http://schemas.microsoft.com/office/powerpoint/2010/main" val="199207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98870EFF-3C96-4B95-AC8A-0AF635B0EDE0}"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097051-82A7-4ED0-98F9-82B78F531E89}" type="slidenum">
              <a:rPr lang="es-SV"/>
              <a:pPr>
                <a:defRPr/>
              </a:pPr>
              <a:t>‹Nº›</a:t>
            </a:fld>
            <a:endParaRPr lang="es-SV"/>
          </a:p>
        </p:txBody>
      </p:sp>
    </p:spTree>
    <p:extLst>
      <p:ext uri="{BB962C8B-B14F-4D97-AF65-F5344CB8AC3E}">
        <p14:creationId xmlns:p14="http://schemas.microsoft.com/office/powerpoint/2010/main" val="405424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1A2AAF2-7540-47E3-9E90-D1EA972F0E32}"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F7C3B6B-4A0B-4F3B-9C06-E67D77288CEB}" type="slidenum">
              <a:rPr lang="es-SV"/>
              <a:pPr>
                <a:defRPr/>
              </a:pPr>
              <a:t>‹Nº›</a:t>
            </a:fld>
            <a:endParaRPr lang="es-SV"/>
          </a:p>
        </p:txBody>
      </p:sp>
    </p:spTree>
    <p:extLst>
      <p:ext uri="{BB962C8B-B14F-4D97-AF65-F5344CB8AC3E}">
        <p14:creationId xmlns:p14="http://schemas.microsoft.com/office/powerpoint/2010/main" val="56798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D99E16D-CB68-4FA4-A674-2335B0111EFC}"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99CEB22-9546-4078-BF10-D2139A323F8D}" type="slidenum">
              <a:rPr lang="es-SV"/>
              <a:pPr>
                <a:defRPr/>
              </a:pPr>
              <a:t>‹Nº›</a:t>
            </a:fld>
            <a:endParaRPr lang="es-SV"/>
          </a:p>
        </p:txBody>
      </p:sp>
    </p:spTree>
    <p:extLst>
      <p:ext uri="{BB962C8B-B14F-4D97-AF65-F5344CB8AC3E}">
        <p14:creationId xmlns:p14="http://schemas.microsoft.com/office/powerpoint/2010/main" val="196717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CA5A2CC5-2AB5-425F-AD5F-1E78F60A53CC}"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F63A3F3-E8A3-4DCC-9BD9-E19FD7A6D8DC}" type="slidenum">
              <a:rPr lang="es-SV"/>
              <a:pPr>
                <a:defRPr/>
              </a:pPr>
              <a:t>‹Nº›</a:t>
            </a:fld>
            <a:endParaRPr lang="es-SV"/>
          </a:p>
        </p:txBody>
      </p:sp>
    </p:spTree>
    <p:extLst>
      <p:ext uri="{BB962C8B-B14F-4D97-AF65-F5344CB8AC3E}">
        <p14:creationId xmlns:p14="http://schemas.microsoft.com/office/powerpoint/2010/main" val="74608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39494A8D-CA4D-4A9A-842B-CA5034AEC7E6}" type="datetimeFigureOut">
              <a:rPr lang="es-SV"/>
              <a:pPr>
                <a:defRPr/>
              </a:pPr>
              <a:t>15/01/2015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4C47B0F7-4039-447D-A455-4408E023B4AD}" type="slidenum">
              <a:rPr lang="es-SV"/>
              <a:pPr>
                <a:defRPr/>
              </a:pPr>
              <a:t>‹Nº›</a:t>
            </a:fld>
            <a:endParaRPr lang="es-SV"/>
          </a:p>
        </p:txBody>
      </p:sp>
    </p:spTree>
    <p:extLst>
      <p:ext uri="{BB962C8B-B14F-4D97-AF65-F5344CB8AC3E}">
        <p14:creationId xmlns:p14="http://schemas.microsoft.com/office/powerpoint/2010/main" val="859214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3D7AF36-D3B5-4B02-A105-9FE5A079E284}" type="datetimeFigureOut">
              <a:rPr lang="es-SV"/>
              <a:pPr>
                <a:defRPr/>
              </a:pPr>
              <a:t>15/01/2015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EAFD097-B2A8-4F02-9639-AD126A3D12D3}" type="slidenum">
              <a:rPr lang="es-SV"/>
              <a:pPr>
                <a:defRPr/>
              </a:pPr>
              <a:t>‹Nº›</a:t>
            </a:fld>
            <a:endParaRPr lang="es-SV"/>
          </a:p>
        </p:txBody>
      </p:sp>
    </p:spTree>
    <p:extLst>
      <p:ext uri="{BB962C8B-B14F-4D97-AF65-F5344CB8AC3E}">
        <p14:creationId xmlns:p14="http://schemas.microsoft.com/office/powerpoint/2010/main" val="31912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BC330C1-9C7C-4CE7-A3E9-407FCFD22850}" type="datetimeFigureOut">
              <a:rPr lang="es-SV"/>
              <a:pPr>
                <a:defRPr/>
              </a:pPr>
              <a:t>15/01/2015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D8CFEFA4-3365-491C-A629-C99A6CDBCDC5}" type="slidenum">
              <a:rPr lang="es-SV"/>
              <a:pPr>
                <a:defRPr/>
              </a:pPr>
              <a:t>‹Nº›</a:t>
            </a:fld>
            <a:endParaRPr lang="es-SV"/>
          </a:p>
        </p:txBody>
      </p:sp>
    </p:spTree>
    <p:extLst>
      <p:ext uri="{BB962C8B-B14F-4D97-AF65-F5344CB8AC3E}">
        <p14:creationId xmlns:p14="http://schemas.microsoft.com/office/powerpoint/2010/main" val="3080763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838D40-63A4-4177-9E17-6541EDBA74A2}"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45571FC-FD7D-4402-BAEB-647D4B6E86CC}" type="slidenum">
              <a:rPr lang="es-SV"/>
              <a:pPr>
                <a:defRPr/>
              </a:pPr>
              <a:t>‹Nº›</a:t>
            </a:fld>
            <a:endParaRPr lang="es-SV"/>
          </a:p>
        </p:txBody>
      </p:sp>
    </p:spTree>
    <p:extLst>
      <p:ext uri="{BB962C8B-B14F-4D97-AF65-F5344CB8AC3E}">
        <p14:creationId xmlns:p14="http://schemas.microsoft.com/office/powerpoint/2010/main" val="136731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9FC5569-B7E9-451C-9230-1DD4D48EAD98}"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72AA81F-B657-4326-8235-5A56CDD2C2B4}" type="slidenum">
              <a:rPr lang="es-SV"/>
              <a:pPr>
                <a:defRPr/>
              </a:pPr>
              <a:t>‹Nº›</a:t>
            </a:fld>
            <a:endParaRPr lang="es-SV"/>
          </a:p>
        </p:txBody>
      </p:sp>
    </p:spTree>
    <p:extLst>
      <p:ext uri="{BB962C8B-B14F-4D97-AF65-F5344CB8AC3E}">
        <p14:creationId xmlns:p14="http://schemas.microsoft.com/office/powerpoint/2010/main" val="1549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8051037-EAA7-4837-BAC6-6B34D22A0609}"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8839DE8-2C1B-4BF4-8FD3-0DE1EB22BB68}" type="slidenum">
              <a:rPr lang="es-SV"/>
              <a:pPr>
                <a:defRPr/>
              </a:pPr>
              <a:t>‹Nº›</a:t>
            </a:fld>
            <a:endParaRPr lang="es-SV"/>
          </a:p>
        </p:txBody>
      </p:sp>
    </p:spTree>
    <p:extLst>
      <p:ext uri="{BB962C8B-B14F-4D97-AF65-F5344CB8AC3E}">
        <p14:creationId xmlns:p14="http://schemas.microsoft.com/office/powerpoint/2010/main" val="84986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A566A871-2101-4034-AEC6-AEF0DC94D6B9}"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6A9034F-0DE3-4622-9A73-EB1F47BCA124}" type="slidenum">
              <a:rPr lang="es-SV"/>
              <a:pPr>
                <a:defRPr/>
              </a:pPr>
              <a:t>‹Nº›</a:t>
            </a:fld>
            <a:endParaRPr lang="es-SV"/>
          </a:p>
        </p:txBody>
      </p:sp>
    </p:spTree>
    <p:extLst>
      <p:ext uri="{BB962C8B-B14F-4D97-AF65-F5344CB8AC3E}">
        <p14:creationId xmlns:p14="http://schemas.microsoft.com/office/powerpoint/2010/main" val="226612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0574D8B2-606C-4554-8B96-B4086C8DD819}"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08C7AC2-B910-4915-9673-6C3755FFBD7F}" type="slidenum">
              <a:rPr lang="es-SV"/>
              <a:pPr>
                <a:defRPr/>
              </a:pPr>
              <a:t>‹Nº›</a:t>
            </a:fld>
            <a:endParaRPr lang="es-SV"/>
          </a:p>
        </p:txBody>
      </p:sp>
    </p:spTree>
    <p:extLst>
      <p:ext uri="{BB962C8B-B14F-4D97-AF65-F5344CB8AC3E}">
        <p14:creationId xmlns:p14="http://schemas.microsoft.com/office/powerpoint/2010/main" val="236928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C21BBE49-9CE0-4EF1-A74B-DD9E6E8A6B02}"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160BC09-BEAB-4167-9A0A-FCD8755E4785}" type="slidenum">
              <a:rPr lang="es-SV"/>
              <a:pPr>
                <a:defRPr/>
              </a:pPr>
              <a:t>‹Nº›</a:t>
            </a:fld>
            <a:endParaRPr lang="es-SV"/>
          </a:p>
        </p:txBody>
      </p:sp>
    </p:spTree>
    <p:extLst>
      <p:ext uri="{BB962C8B-B14F-4D97-AF65-F5344CB8AC3E}">
        <p14:creationId xmlns:p14="http://schemas.microsoft.com/office/powerpoint/2010/main" val="324458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00731AA-0A23-4368-99AF-7A374DE3D594}"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875D692-753C-4F76-A5A3-1BDD7D043B1E}" type="slidenum">
              <a:rPr lang="es-SV"/>
              <a:pPr>
                <a:defRPr/>
              </a:pPr>
              <a:t>‹Nº›</a:t>
            </a:fld>
            <a:endParaRPr lang="es-SV"/>
          </a:p>
        </p:txBody>
      </p:sp>
    </p:spTree>
    <p:extLst>
      <p:ext uri="{BB962C8B-B14F-4D97-AF65-F5344CB8AC3E}">
        <p14:creationId xmlns:p14="http://schemas.microsoft.com/office/powerpoint/2010/main" val="428678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EDFA353-07F8-45D9-8556-BCC9C4FF9524}"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0B3F66E-F284-4EBA-BD45-9DF44BCC58BB}" type="slidenum">
              <a:rPr lang="es-SV"/>
              <a:pPr>
                <a:defRPr/>
              </a:pPr>
              <a:t>‹Nº›</a:t>
            </a:fld>
            <a:endParaRPr lang="es-SV"/>
          </a:p>
        </p:txBody>
      </p:sp>
    </p:spTree>
    <p:extLst>
      <p:ext uri="{BB962C8B-B14F-4D97-AF65-F5344CB8AC3E}">
        <p14:creationId xmlns:p14="http://schemas.microsoft.com/office/powerpoint/2010/main" val="19853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17600DFE-411E-4F38-8CDE-A46D11293A2D}"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C8511E7-76F5-4A98-AD95-E5B18749EB3E}" type="slidenum">
              <a:rPr lang="es-SV"/>
              <a:pPr>
                <a:defRPr/>
              </a:pPr>
              <a:t>‹Nº›</a:t>
            </a:fld>
            <a:endParaRPr lang="es-SV"/>
          </a:p>
        </p:txBody>
      </p:sp>
    </p:spTree>
    <p:extLst>
      <p:ext uri="{BB962C8B-B14F-4D97-AF65-F5344CB8AC3E}">
        <p14:creationId xmlns:p14="http://schemas.microsoft.com/office/powerpoint/2010/main" val="3203914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6AD4B870-A136-434F-82E8-DC15BBD87901}" type="datetimeFigureOut">
              <a:rPr lang="es-SV"/>
              <a:pPr>
                <a:defRPr/>
              </a:pPr>
              <a:t>15/01/2015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85B0747A-2814-483F-A9B5-C160B65C9BA3}" type="slidenum">
              <a:rPr lang="es-SV"/>
              <a:pPr>
                <a:defRPr/>
              </a:pPr>
              <a:t>‹Nº›</a:t>
            </a:fld>
            <a:endParaRPr lang="es-SV"/>
          </a:p>
        </p:txBody>
      </p:sp>
    </p:spTree>
    <p:extLst>
      <p:ext uri="{BB962C8B-B14F-4D97-AF65-F5344CB8AC3E}">
        <p14:creationId xmlns:p14="http://schemas.microsoft.com/office/powerpoint/2010/main" val="534695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77B03C5E-76C2-45C4-B8F3-FC766C8D833F}" type="datetimeFigureOut">
              <a:rPr lang="es-SV"/>
              <a:pPr>
                <a:defRPr/>
              </a:pPr>
              <a:t>15/01/2015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1DDCF050-24BD-4769-8F7A-3A7FB6E5EEE0}" type="slidenum">
              <a:rPr lang="es-SV"/>
              <a:pPr>
                <a:defRPr/>
              </a:pPr>
              <a:t>‹Nº›</a:t>
            </a:fld>
            <a:endParaRPr lang="es-SV"/>
          </a:p>
        </p:txBody>
      </p:sp>
    </p:spTree>
    <p:extLst>
      <p:ext uri="{BB962C8B-B14F-4D97-AF65-F5344CB8AC3E}">
        <p14:creationId xmlns:p14="http://schemas.microsoft.com/office/powerpoint/2010/main" val="3770345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A31D75F-833C-4D1B-A386-8C0A6E5DA3F8}" type="datetimeFigureOut">
              <a:rPr lang="es-SV"/>
              <a:pPr>
                <a:defRPr/>
              </a:pPr>
              <a:t>15/01/2015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606C5D89-4FB9-49DE-91E0-2FD2B9C47397}" type="slidenum">
              <a:rPr lang="es-SV"/>
              <a:pPr>
                <a:defRPr/>
              </a:pPr>
              <a:t>‹Nº›</a:t>
            </a:fld>
            <a:endParaRPr lang="es-SV"/>
          </a:p>
        </p:txBody>
      </p:sp>
    </p:spTree>
    <p:extLst>
      <p:ext uri="{BB962C8B-B14F-4D97-AF65-F5344CB8AC3E}">
        <p14:creationId xmlns:p14="http://schemas.microsoft.com/office/powerpoint/2010/main" val="327763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8788DC8-192E-4F51-9EA2-7C0A5714B7E2}"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BDCA11-CA4D-41D5-8644-E7948DFA52F3}" type="slidenum">
              <a:rPr lang="es-SV"/>
              <a:pPr>
                <a:defRPr/>
              </a:pPr>
              <a:t>‹Nº›</a:t>
            </a:fld>
            <a:endParaRPr lang="es-SV"/>
          </a:p>
        </p:txBody>
      </p:sp>
    </p:spTree>
    <p:extLst>
      <p:ext uri="{BB962C8B-B14F-4D97-AF65-F5344CB8AC3E}">
        <p14:creationId xmlns:p14="http://schemas.microsoft.com/office/powerpoint/2010/main" val="11315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A220DA-77F3-497F-8DB2-C82346C20AA5}"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F4CA13F5-DF54-47CE-BB4C-279C0D1C700C}" type="slidenum">
              <a:rPr lang="es-SV"/>
              <a:pPr>
                <a:defRPr/>
              </a:pPr>
              <a:t>‹Nº›</a:t>
            </a:fld>
            <a:endParaRPr lang="es-SV"/>
          </a:p>
        </p:txBody>
      </p:sp>
    </p:spTree>
    <p:extLst>
      <p:ext uri="{BB962C8B-B14F-4D97-AF65-F5344CB8AC3E}">
        <p14:creationId xmlns:p14="http://schemas.microsoft.com/office/powerpoint/2010/main" val="3092043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B7E05F-4E4F-4F2E-B0E7-D3C894C51565}"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C3727C8-0A82-4ED0-ACCF-7F7F80CDBA54}" type="slidenum">
              <a:rPr lang="es-SV"/>
              <a:pPr>
                <a:defRPr/>
              </a:pPr>
              <a:t>‹Nº›</a:t>
            </a:fld>
            <a:endParaRPr lang="es-SV"/>
          </a:p>
        </p:txBody>
      </p:sp>
    </p:spTree>
    <p:extLst>
      <p:ext uri="{BB962C8B-B14F-4D97-AF65-F5344CB8AC3E}">
        <p14:creationId xmlns:p14="http://schemas.microsoft.com/office/powerpoint/2010/main" val="2855624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F736F91-FAC3-4817-A919-207EDBB740AF}"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AF9B6FE1-6B7A-4AF6-9523-EEC85986FD82}" type="slidenum">
              <a:rPr lang="es-SV"/>
              <a:pPr>
                <a:defRPr/>
              </a:pPr>
              <a:t>‹Nº›</a:t>
            </a:fld>
            <a:endParaRPr lang="es-SV"/>
          </a:p>
        </p:txBody>
      </p:sp>
    </p:spTree>
    <p:extLst>
      <p:ext uri="{BB962C8B-B14F-4D97-AF65-F5344CB8AC3E}">
        <p14:creationId xmlns:p14="http://schemas.microsoft.com/office/powerpoint/2010/main" val="15244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AEF8F8A-6E64-4124-A044-2FB6E1D04B7B}" type="datetimeFigureOut">
              <a:rPr lang="es-SV"/>
              <a:pPr>
                <a:defRPr/>
              </a:pPr>
              <a:t>15/01/2015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4247BB7-A02A-413F-A5FF-E388991EE079}" type="slidenum">
              <a:rPr lang="es-SV"/>
              <a:pPr>
                <a:defRPr/>
              </a:pPr>
              <a:t>‹Nº›</a:t>
            </a:fld>
            <a:endParaRPr lang="es-SV"/>
          </a:p>
        </p:txBody>
      </p:sp>
    </p:spTree>
    <p:extLst>
      <p:ext uri="{BB962C8B-B14F-4D97-AF65-F5344CB8AC3E}">
        <p14:creationId xmlns:p14="http://schemas.microsoft.com/office/powerpoint/2010/main" val="158454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BF7BB1A-8FD0-48AD-941A-1A8B536E4CB7}"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8F6D15AA-A470-4821-96CE-E8A42F5B58F1}" type="slidenum">
              <a:rPr lang="es-SV"/>
              <a:pPr>
                <a:defRPr/>
              </a:pPr>
              <a:t>‹Nº›</a:t>
            </a:fld>
            <a:endParaRPr lang="es-SV"/>
          </a:p>
        </p:txBody>
      </p:sp>
    </p:spTree>
    <p:extLst>
      <p:ext uri="{BB962C8B-B14F-4D97-AF65-F5344CB8AC3E}">
        <p14:creationId xmlns:p14="http://schemas.microsoft.com/office/powerpoint/2010/main" val="344011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0E2B61EB-D4A7-431E-873F-41AA01E89C46}" type="datetimeFigureOut">
              <a:rPr lang="es-SV"/>
              <a:pPr>
                <a:defRPr/>
              </a:pPr>
              <a:t>15/01/2015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570DFF96-26E4-46B2-8FA1-A270421466D5}" type="slidenum">
              <a:rPr lang="es-SV"/>
              <a:pPr>
                <a:defRPr/>
              </a:pPr>
              <a:t>‹Nº›</a:t>
            </a:fld>
            <a:endParaRPr lang="es-SV"/>
          </a:p>
        </p:txBody>
      </p:sp>
    </p:spTree>
    <p:extLst>
      <p:ext uri="{BB962C8B-B14F-4D97-AF65-F5344CB8AC3E}">
        <p14:creationId xmlns:p14="http://schemas.microsoft.com/office/powerpoint/2010/main" val="2515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8C726DEA-B49C-4634-B13E-7F0559F9C44B}" type="datetimeFigureOut">
              <a:rPr lang="es-SV"/>
              <a:pPr>
                <a:defRPr/>
              </a:pPr>
              <a:t>15/01/2015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BC2C81F2-8525-4535-B2E1-4BD012F424C4}" type="slidenum">
              <a:rPr lang="es-SV"/>
              <a:pPr>
                <a:defRPr/>
              </a:pPr>
              <a:t>‹Nº›</a:t>
            </a:fld>
            <a:endParaRPr lang="es-SV"/>
          </a:p>
        </p:txBody>
      </p:sp>
    </p:spTree>
    <p:extLst>
      <p:ext uri="{BB962C8B-B14F-4D97-AF65-F5344CB8AC3E}">
        <p14:creationId xmlns:p14="http://schemas.microsoft.com/office/powerpoint/2010/main" val="143774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7F2A4E-7F6F-4A2F-A198-2014B0B8DB27}" type="datetimeFigureOut">
              <a:rPr lang="es-SV"/>
              <a:pPr>
                <a:defRPr/>
              </a:pPr>
              <a:t>15/01/2015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45FC4BCB-D726-4D91-BB27-616F98B2D6F4}" type="slidenum">
              <a:rPr lang="es-SV"/>
              <a:pPr>
                <a:defRPr/>
              </a:pPr>
              <a:t>‹Nº›</a:t>
            </a:fld>
            <a:endParaRPr lang="es-SV"/>
          </a:p>
        </p:txBody>
      </p:sp>
    </p:spTree>
    <p:extLst>
      <p:ext uri="{BB962C8B-B14F-4D97-AF65-F5344CB8AC3E}">
        <p14:creationId xmlns:p14="http://schemas.microsoft.com/office/powerpoint/2010/main" val="338691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9E42CB-95A5-42A0-B836-A18A09CE5B72}"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3A12EAA-CEAF-4996-B748-45D75684C426}" type="slidenum">
              <a:rPr lang="es-SV"/>
              <a:pPr>
                <a:defRPr/>
              </a:pPr>
              <a:t>‹Nº›</a:t>
            </a:fld>
            <a:endParaRPr lang="es-SV"/>
          </a:p>
        </p:txBody>
      </p:sp>
    </p:spTree>
    <p:extLst>
      <p:ext uri="{BB962C8B-B14F-4D97-AF65-F5344CB8AC3E}">
        <p14:creationId xmlns:p14="http://schemas.microsoft.com/office/powerpoint/2010/main" val="126824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EFDB1A-557E-4A35-87F4-81B6FC468A15}" type="datetimeFigureOut">
              <a:rPr lang="es-SV"/>
              <a:pPr>
                <a:defRPr/>
              </a:pPr>
              <a:t>15/01/2015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A907448-9058-4BFD-A755-41574C5B8335}" type="slidenum">
              <a:rPr lang="es-SV"/>
              <a:pPr>
                <a:defRPr/>
              </a:pPr>
              <a:t>‹Nº›</a:t>
            </a:fld>
            <a:endParaRPr lang="es-SV"/>
          </a:p>
        </p:txBody>
      </p:sp>
    </p:spTree>
    <p:extLst>
      <p:ext uri="{BB962C8B-B14F-4D97-AF65-F5344CB8AC3E}">
        <p14:creationId xmlns:p14="http://schemas.microsoft.com/office/powerpoint/2010/main" val="151165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77F36F12-94F3-4906-A504-F2373654EB58}" type="datetimeFigureOut">
              <a:rPr lang="es-SV"/>
              <a:pPr>
                <a:defRPr/>
              </a:pPr>
              <a:t>15/01/2015</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AEDC77-210B-4EFC-B00F-5D8265C22C5A}"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9E0046-DABC-42ED-838B-58DDB91AE3A7}" type="datetimeFigureOut">
              <a:rPr lang="es-SV"/>
              <a:pPr>
                <a:defRPr/>
              </a:pPr>
              <a:t>15/01/2015</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7948D6-DC9C-4F76-A7EE-F5B6CCAA7926}"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3076"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38907725-3F3F-488F-97FB-0EFDC45C0AB3}" type="datetimeFigureOut">
              <a:rPr lang="es-SV"/>
              <a:pPr>
                <a:defRPr/>
              </a:pPr>
              <a:t>15/01/2015</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8A8462-79F7-451F-A925-CCF04D4ABD47}"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p:cNvSpPr>
          <p:nvPr/>
        </p:nvSpPr>
        <p:spPr bwMode="auto">
          <a:xfrm>
            <a:off x="107504" y="2276475"/>
            <a:ext cx="5688459" cy="187260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ES_tradnl" sz="2800" b="1" dirty="0">
                <a:effectLst>
                  <a:outerShdw blurRad="38100" dist="38100" dir="2700000" algn="tl">
                    <a:srgbClr val="C0C0C0"/>
                  </a:outerShdw>
                </a:effectLst>
                <a:latin typeface="Arial Black" pitchFamily="34" charset="0"/>
              </a:rPr>
              <a:t>INFORMACION </a:t>
            </a:r>
            <a:r>
              <a:rPr lang="es-ES_tradnl" sz="2800" b="1" dirty="0" smtClean="0">
                <a:effectLst>
                  <a:outerShdw blurRad="38100" dist="38100" dir="2700000" algn="tl">
                    <a:srgbClr val="C0C0C0"/>
                  </a:outerShdw>
                </a:effectLst>
                <a:latin typeface="Arial Black" pitchFamily="34" charset="0"/>
              </a:rPr>
              <a:t>FINANCIERA</a:t>
            </a:r>
          </a:p>
          <a:p>
            <a:pPr marL="342900" indent="-342900" algn="ctr" eaLnBrk="0" hangingPunct="0">
              <a:spcBef>
                <a:spcPct val="20000"/>
              </a:spcBef>
              <a:buFont typeface="Arial" charset="0"/>
              <a:buNone/>
              <a:defRPr/>
            </a:pPr>
            <a:r>
              <a:rPr lang="es-ES_tradnl" sz="2800" b="1" dirty="0" smtClean="0">
                <a:effectLst>
                  <a:outerShdw blurRad="38100" dist="38100" dir="2700000" algn="tl">
                    <a:srgbClr val="C0C0C0"/>
                  </a:outerShdw>
                </a:effectLst>
                <a:latin typeface="Arial Black" pitchFamily="34" charset="0"/>
              </a:rPr>
              <a:t>Cierre presupuestario del Ejercicio Financiero Fiscal 2014</a:t>
            </a:r>
            <a:endParaRPr lang="es-ES_tradnl" dirty="0"/>
          </a:p>
        </p:txBody>
      </p:sp>
      <p:sp>
        <p:nvSpPr>
          <p:cNvPr id="4099" name="Rectangle 7"/>
          <p:cNvSpPr>
            <a:spLocks noChangeArrowheads="1"/>
          </p:cNvSpPr>
          <p:nvPr/>
        </p:nvSpPr>
        <p:spPr bwMode="auto">
          <a:xfrm>
            <a:off x="468313" y="4365625"/>
            <a:ext cx="7239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s-MX" sz="1600" b="1" dirty="0">
                <a:latin typeface="Arial Black" pitchFamily="34" charset="0"/>
              </a:rPr>
              <a:t>ISDEMU es una institución autónoma que recibe el total de su presupuesto de funcionamiento de subvenciones de la Presidencia de la República</a:t>
            </a:r>
            <a:endParaRPr lang="es-ES" sz="1600" b="1" dirty="0">
              <a:latin typeface="Arial Black" pitchFamily="34" charset="0"/>
            </a:endParaRPr>
          </a:p>
        </p:txBody>
      </p:sp>
      <p:sp>
        <p:nvSpPr>
          <p:cNvPr id="4100" name="Rectangle 8"/>
          <p:cNvSpPr>
            <a:spLocks noChangeArrowheads="1"/>
          </p:cNvSpPr>
          <p:nvPr/>
        </p:nvSpPr>
        <p:spPr bwMode="auto">
          <a:xfrm>
            <a:off x="5508625" y="5651500"/>
            <a:ext cx="2132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600" b="1" dirty="0" smtClean="0">
                <a:latin typeface="Arial Black" pitchFamily="34" charset="0"/>
              </a:rPr>
              <a:t>09 de Enero 2014</a:t>
            </a:r>
            <a:endParaRPr lang="es-ES" sz="1600" b="1" dirty="0">
              <a:latin typeface="Arial Black"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39393194"/>
              </p:ext>
            </p:extLst>
          </p:nvPr>
        </p:nvGraphicFramePr>
        <p:xfrm>
          <a:off x="179512" y="5157192"/>
          <a:ext cx="8784976" cy="1103611"/>
        </p:xfrm>
        <a:graphic>
          <a:graphicData uri="http://schemas.openxmlformats.org/drawingml/2006/table">
            <a:tbl>
              <a:tblPr/>
              <a:tblGrid>
                <a:gridCol w="8784976"/>
              </a:tblGrid>
              <a:tr h="646411">
                <a:tc>
                  <a:txBody>
                    <a:bodyPr/>
                    <a:lstStyle/>
                    <a:p>
                      <a:pPr algn="l" rtl="0" fontAlgn="ctr"/>
                      <a:r>
                        <a:rPr lang="es-SV" sz="1000" b="0" i="0" u="none" strike="noStrike" dirty="0">
                          <a:solidFill>
                            <a:srgbClr val="000000"/>
                          </a:solidFill>
                          <a:effectLst/>
                          <a:latin typeface="Arial"/>
                        </a:rPr>
                        <a:t>*Las asignaciones globales que aparecen en la Ley de Presupuestos son por Us$5,987,245.00 distribuidas así: Transferencias Corrientes de fondos GOES por Us$5,109,350.00 , transferencias de Capital fondos GOES </a:t>
                      </a:r>
                      <a:r>
                        <a:rPr lang="es-SV" sz="1000" b="0" i="0" u="none" strike="noStrike" dirty="0" err="1">
                          <a:solidFill>
                            <a:srgbClr val="000000"/>
                          </a:solidFill>
                          <a:effectLst/>
                          <a:latin typeface="Arial"/>
                        </a:rPr>
                        <a:t>Us$</a:t>
                      </a:r>
                      <a:r>
                        <a:rPr lang="es-SV" sz="1000" b="0" i="0" u="none" strike="noStrike" dirty="0">
                          <a:solidFill>
                            <a:srgbClr val="000000"/>
                          </a:solidFill>
                          <a:effectLst/>
                          <a:latin typeface="Arial"/>
                        </a:rPr>
                        <a:t> 577,895.00 y Transferencias de Capital de donación (fondos FOCAP) por Us$300,000.00 (estos últimos por ser donación se reportan en detalle en las diapositivas de las donaciones).</a:t>
                      </a:r>
                    </a:p>
                  </a:txBody>
                  <a:tcPr marL="0" marR="0" marT="0" marB="0" anchor="ctr">
                    <a:lnL>
                      <a:noFill/>
                    </a:lnL>
                    <a:lnR>
                      <a:noFill/>
                    </a:lnR>
                    <a:lnT>
                      <a:noFill/>
                    </a:lnT>
                    <a:lnB>
                      <a:noFill/>
                    </a:lnB>
                  </a:tcPr>
                </a:tc>
              </a:tr>
              <a:tr h="388675">
                <a:tc>
                  <a:txBody>
                    <a:bodyPr/>
                    <a:lstStyle/>
                    <a:p>
                      <a:pPr algn="l" rtl="0" fontAlgn="ctr"/>
                      <a:r>
                        <a:rPr lang="es-SV" sz="1000" b="0" i="0" u="none" strike="noStrike" dirty="0" smtClean="0">
                          <a:solidFill>
                            <a:srgbClr val="000000"/>
                          </a:solidFill>
                          <a:effectLst/>
                          <a:latin typeface="Arial"/>
                        </a:rPr>
                        <a:t>* Con fecha 22/12/14 se recibió de la Presidencia de la República el Acuerdo Ejecutivo N°2328 emitido por el Ministerio de Hacienda disminuyendo nuestras asignaciones  en Us$240,354.00, las que fueron transferidas para reforzar las asignaciones de la UP 01- Dirección y Administración Institucional de la Presidencia de la República.</a:t>
                      </a:r>
                      <a:endParaRPr lang="es-SV" sz="1000" b="0" i="0" u="none" strike="noStrike" dirty="0">
                        <a:solidFill>
                          <a:srgbClr val="000000"/>
                        </a:solidFill>
                        <a:effectLst/>
                        <a:latin typeface="Arial"/>
                      </a:endParaRPr>
                    </a:p>
                  </a:txBody>
                  <a:tcPr marL="0" marR="0" marT="0" marB="0" anchor="ctr">
                    <a:lnL>
                      <a:noFill/>
                    </a:lnL>
                    <a:lnR>
                      <a:noFill/>
                    </a:lnR>
                    <a:lnT>
                      <a:noFill/>
                    </a:lnT>
                    <a:lnB>
                      <a:noFill/>
                    </a:lnB>
                  </a:tcPr>
                </a:tc>
              </a:tr>
            </a:tbl>
          </a:graphicData>
        </a:graphic>
      </p:graphicFrame>
      <p:graphicFrame>
        <p:nvGraphicFramePr>
          <p:cNvPr id="6" name="1 Gráfico"/>
          <p:cNvGraphicFramePr>
            <a:graphicFrameLocks/>
          </p:cNvGraphicFramePr>
          <p:nvPr>
            <p:extLst>
              <p:ext uri="{D42A27DB-BD31-4B8C-83A1-F6EECF244321}">
                <p14:modId xmlns:p14="http://schemas.microsoft.com/office/powerpoint/2010/main" val="116269390"/>
              </p:ext>
            </p:extLst>
          </p:nvPr>
        </p:nvGraphicFramePr>
        <p:xfrm>
          <a:off x="35496" y="188640"/>
          <a:ext cx="892899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18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75992" y="0"/>
            <a:ext cx="7632848" cy="461665"/>
          </a:xfrm>
          <a:prstGeom prst="rect">
            <a:avLst/>
          </a:prstGeom>
          <a:noFill/>
        </p:spPr>
        <p:txBody>
          <a:bodyPr wrap="square">
            <a:spAutoFit/>
          </a:bodyPr>
          <a:lstStyle/>
          <a:p>
            <a:pPr algn="ctr">
              <a:defRPr/>
            </a:pPr>
            <a:r>
              <a:rPr lang="es-ES" sz="2400" b="1" dirty="0"/>
              <a:t> CONSOLIDADO DE EJECUCION PRESUPUESTARIA 2014</a:t>
            </a:r>
            <a:endParaRPr lang="es-SV" sz="2400" b="1" dirty="0">
              <a:latin typeface="+mn-lt"/>
            </a:endParaRPr>
          </a:p>
        </p:txBody>
      </p:sp>
      <p:sp>
        <p:nvSpPr>
          <p:cNvPr id="2" name="Rectangle 4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5" name="Rectangle 20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7"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graphicFrame>
        <p:nvGraphicFramePr>
          <p:cNvPr id="9" name="8 Tabla"/>
          <p:cNvGraphicFramePr>
            <a:graphicFrameLocks noGrp="1"/>
          </p:cNvGraphicFramePr>
          <p:nvPr>
            <p:extLst>
              <p:ext uri="{D42A27DB-BD31-4B8C-83A1-F6EECF244321}">
                <p14:modId xmlns:p14="http://schemas.microsoft.com/office/powerpoint/2010/main" val="173594375"/>
              </p:ext>
            </p:extLst>
          </p:nvPr>
        </p:nvGraphicFramePr>
        <p:xfrm>
          <a:off x="107506" y="461660"/>
          <a:ext cx="8928989" cy="6279707"/>
        </p:xfrm>
        <a:graphic>
          <a:graphicData uri="http://schemas.openxmlformats.org/drawingml/2006/table">
            <a:tbl>
              <a:tblPr/>
              <a:tblGrid>
                <a:gridCol w="1675417"/>
                <a:gridCol w="1222068"/>
                <a:gridCol w="1202359"/>
                <a:gridCol w="1202359"/>
                <a:gridCol w="1202359"/>
                <a:gridCol w="1202359"/>
                <a:gridCol w="1222068"/>
              </a:tblGrid>
              <a:tr h="471542">
                <a:tc>
                  <a:txBody>
                    <a:bodyPr/>
                    <a:lstStyle/>
                    <a:p>
                      <a:pPr algn="ct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Rubro 51 REMUNERAC</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Rubro 54 BIENES Y SERVICIOS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Rubro 55 SEGUROS, FINANZAS/ TASAS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Rubro 56 TRANSF. CORRIENTES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Rubro 61 INVERSIONES ACTIVO FIJO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0" i="0" u="none" strike="noStrike">
                          <a:effectLst/>
                          <a:latin typeface="Arial"/>
                        </a:rPr>
                        <a:t>TOTAL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61">
                <a:tc>
                  <a:txBody>
                    <a:bodyPr/>
                    <a:lstStyle/>
                    <a:p>
                      <a:pPr algn="l" fontAlgn="ctr"/>
                      <a:r>
                        <a:rPr lang="es-SV" sz="1000" b="0" i="0" u="none" strike="noStrike">
                          <a:effectLst/>
                          <a:latin typeface="Arial Narrow"/>
                        </a:rPr>
                        <a:t>Presupuesto inicial GOES/</a:t>
                      </a:r>
                      <a:r>
                        <a:rPr lang="es-SV" sz="1000" b="1" i="0" u="none" strike="noStrike">
                          <a:effectLst/>
                          <a:latin typeface="Arial Narrow"/>
                        </a:rPr>
                        <a:t>gasto corriente</a:t>
                      </a:r>
                      <a:endParaRPr lang="es-SV" sz="1000" b="0" i="0" u="none" strike="noStrike">
                        <a:effectLst/>
                        <a:latin typeface="Arial Narrow"/>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3,496,201.68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$ 1,220,369.10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45,985.00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    304,125.67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      42,668.55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  5,109,350.00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314361">
                <a:tc>
                  <a:txBody>
                    <a:bodyPr/>
                    <a:lstStyle/>
                    <a:p>
                      <a:pPr algn="just" fontAlgn="ctr"/>
                      <a:r>
                        <a:rPr lang="es-SV" sz="1000" b="0" i="0" u="none" strike="noStrike">
                          <a:solidFill>
                            <a:srgbClr val="000000"/>
                          </a:solidFill>
                          <a:effectLst/>
                          <a:latin typeface="Arial Narrow"/>
                        </a:rPr>
                        <a:t>transferencia ejecutiva interinstitucional/DL 2328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dirty="0">
                          <a:solidFill>
                            <a:srgbClr val="000000"/>
                          </a:solidFill>
                          <a:effectLst/>
                          <a:latin typeface="Arial"/>
                        </a:rPr>
                        <a:t> $  </a:t>
                      </a:r>
                      <a:r>
                        <a:rPr lang="es-SV" sz="1000" b="0" i="0" u="none" strike="noStrike" dirty="0" smtClean="0">
                          <a:solidFill>
                            <a:srgbClr val="000000"/>
                          </a:solidFill>
                          <a:effectLst/>
                          <a:latin typeface="Arial"/>
                        </a:rPr>
                        <a:t>  </a:t>
                      </a:r>
                      <a:r>
                        <a:rPr lang="es-SV" sz="1000" b="0" i="0" u="none" strike="noStrike" dirty="0">
                          <a:solidFill>
                            <a:srgbClr val="000000"/>
                          </a:solidFill>
                          <a:effectLst/>
                          <a:latin typeface="Arial"/>
                        </a:rPr>
                        <a:t>(138,062.00)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dirty="0">
                          <a:solidFill>
                            <a:srgbClr val="000000"/>
                          </a:solidFill>
                          <a:effectLst/>
                          <a:latin typeface="Arial"/>
                        </a:rPr>
                        <a:t> $  </a:t>
                      </a:r>
                      <a:r>
                        <a:rPr lang="es-SV" sz="1000" b="0" i="0" u="none" strike="noStrike" dirty="0" smtClean="0">
                          <a:solidFill>
                            <a:srgbClr val="000000"/>
                          </a:solidFill>
                          <a:effectLst/>
                          <a:latin typeface="Arial"/>
                        </a:rPr>
                        <a:t>  </a:t>
                      </a:r>
                      <a:r>
                        <a:rPr lang="es-SV" sz="1000" b="0" i="0" u="none" strike="noStrike" dirty="0">
                          <a:solidFill>
                            <a:srgbClr val="000000"/>
                          </a:solidFill>
                          <a:effectLst/>
                          <a:latin typeface="Arial"/>
                        </a:rPr>
                        <a:t>(95,460.00)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a:solidFill>
                            <a:srgbClr val="000000"/>
                          </a:solidFill>
                          <a:effectLst/>
                          <a:latin typeface="Arial"/>
                        </a:rPr>
                        <a:t> $       (6,162.00)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dirty="0">
                          <a:solidFill>
                            <a:srgbClr val="000000"/>
                          </a:solidFill>
                          <a:effectLst/>
                          <a:latin typeface="Arial"/>
                        </a:rPr>
                        <a:t> $         (670.00)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dirty="0">
                          <a:solidFill>
                            <a:srgbClr val="000000"/>
                          </a:solidFill>
                          <a:effectLst/>
                          <a:latin typeface="Arial"/>
                        </a:rPr>
                        <a:t> $   </a:t>
                      </a:r>
                      <a:r>
                        <a:rPr lang="es-SV" sz="1000" b="0" i="0" u="none" strike="noStrike" dirty="0" smtClean="0">
                          <a:solidFill>
                            <a:srgbClr val="000000"/>
                          </a:solidFill>
                          <a:effectLst/>
                          <a:latin typeface="Arial"/>
                        </a:rPr>
                        <a:t>                   </a:t>
                      </a:r>
                      <a:r>
                        <a:rPr lang="es-SV" sz="1000" b="0" i="0" u="none" strike="noStrike" dirty="0">
                          <a:solidFill>
                            <a:srgbClr val="000000"/>
                          </a:solidFill>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s-SV" sz="1000" b="0" i="0" u="none" strike="noStrike">
                          <a:solidFill>
                            <a:srgbClr val="000000"/>
                          </a:solidFill>
                          <a:effectLst/>
                          <a:latin typeface="Arial"/>
                        </a:rPr>
                        <a:t> $   (240,354.00)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314361">
                <a:tc>
                  <a:txBody>
                    <a:bodyPr/>
                    <a:lstStyle/>
                    <a:p>
                      <a:pPr algn="l" fontAlgn="ctr"/>
                      <a:r>
                        <a:rPr lang="es-SV" sz="1000" b="1" i="0" u="none" strike="noStrike">
                          <a:effectLst/>
                          <a:latin typeface="Arial Narrow"/>
                        </a:rPr>
                        <a:t>presupuesto modificado GOES/gasto corriente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3,358,139.68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a:effectLst/>
                          <a:latin typeface="Arial"/>
                        </a:rPr>
                        <a:t> $ 1,124,909.10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39,823.00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303,455.67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42,668.55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a:effectLst/>
                          <a:latin typeface="Arial"/>
                        </a:rPr>
                        <a:t> $  4,868,996.00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272449">
                <a:tc>
                  <a:txBody>
                    <a:bodyPr/>
                    <a:lstStyle/>
                    <a:p>
                      <a:pPr algn="just" fontAlgn="ctr"/>
                      <a:r>
                        <a:rPr lang="es-SV" sz="1000" b="0" i="0" u="none" strike="noStrike">
                          <a:effectLst/>
                          <a:latin typeface="Arial Narrow"/>
                        </a:rPr>
                        <a:t>Ejecutado presupuestariamente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(3,354,739.30)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$(1,124,785.17)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(39,819.55)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   (303,454.92)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(42,668.55)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(4,865,467.49)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314361">
                <a:tc>
                  <a:txBody>
                    <a:bodyPr/>
                    <a:lstStyle/>
                    <a:p>
                      <a:pPr algn="l" fontAlgn="ctr"/>
                      <a:r>
                        <a:rPr lang="es-SV" sz="1000" b="0" i="0" u="none" strike="noStrike">
                          <a:effectLst/>
                          <a:latin typeface="Arial Narrow"/>
                        </a:rPr>
                        <a:t>SALDO AL CIERRE (gasto corriente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3,400.38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123.93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3.45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0.75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3,528.51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57181">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4361">
                <a:tc>
                  <a:txBody>
                    <a:bodyPr/>
                    <a:lstStyle/>
                    <a:p>
                      <a:pPr algn="l" fontAlgn="ctr"/>
                      <a:r>
                        <a:rPr lang="es-SV" sz="1000" b="0" i="0" u="none" strike="noStrike">
                          <a:effectLst/>
                          <a:latin typeface="Arial Narrow"/>
                        </a:rPr>
                        <a:t>Presupuesto GOES/</a:t>
                      </a:r>
                      <a:r>
                        <a:rPr lang="es-SV" sz="1000" b="1" i="0" u="none" strike="noStrike">
                          <a:effectLst/>
                          <a:latin typeface="Arial Narrow"/>
                        </a:rPr>
                        <a:t>gasto de capital</a:t>
                      </a:r>
                      <a:endParaRPr lang="es-SV" sz="1000" b="0" i="0" u="none" strike="noStrike">
                        <a:effectLst/>
                        <a:latin typeface="Arial Narrow"/>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    577,895.00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577,895.00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272449">
                <a:tc>
                  <a:txBody>
                    <a:bodyPr/>
                    <a:lstStyle/>
                    <a:p>
                      <a:pPr algn="just" fontAlgn="ctr"/>
                      <a:r>
                        <a:rPr lang="es-SV" sz="1000" b="0" i="0" u="none" strike="noStrike">
                          <a:effectLst/>
                          <a:latin typeface="Arial Narrow"/>
                        </a:rPr>
                        <a:t>Ejecutado presupuestariamente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a:t>
                      </a:r>
                      <a:r>
                        <a:rPr lang="es-SV" sz="1000" b="0" i="0" u="none" strike="noStrike" dirty="0" smtClean="0">
                          <a:effectLst/>
                          <a:latin typeface="Arial"/>
                        </a:rPr>
                        <a:t>$  </a:t>
                      </a:r>
                      <a:r>
                        <a:rPr lang="es-SV" sz="1000" b="0" i="0" u="none" strike="noStrike" dirty="0">
                          <a:effectLst/>
                          <a:latin typeface="Arial"/>
                        </a:rPr>
                        <a:t>(398,825.27)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(398,825.27)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314361">
                <a:tc>
                  <a:txBody>
                    <a:bodyPr/>
                    <a:lstStyle/>
                    <a:p>
                      <a:pPr algn="l" fontAlgn="ctr"/>
                      <a:r>
                        <a:rPr lang="es-SV" sz="1000" b="0" i="0" u="none" strike="noStrike">
                          <a:effectLst/>
                          <a:latin typeface="Arial Narrow"/>
                        </a:rPr>
                        <a:t>SALDO AL CIERRE (Gasto capital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179,069.73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a:t>
                      </a:r>
                      <a:r>
                        <a:rPr lang="es-SV" sz="1000" b="0" i="0" u="none" strike="noStrike" dirty="0" smtClean="0">
                          <a:effectLst/>
                          <a:latin typeface="Arial"/>
                        </a:rPr>
                        <a:t>$      </a:t>
                      </a:r>
                      <a:r>
                        <a:rPr lang="es-SV" sz="1000" b="0" i="0" u="none" strike="noStrike" dirty="0">
                          <a:effectLst/>
                          <a:latin typeface="Arial"/>
                        </a:rPr>
                        <a:t>179,069.73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57181">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54584">
                <a:tc>
                  <a:txBody>
                    <a:bodyPr/>
                    <a:lstStyle/>
                    <a:p>
                      <a:pPr algn="l" fontAlgn="ctr"/>
                      <a:r>
                        <a:rPr lang="es-SV" sz="1000" b="1" i="0" u="none" strike="noStrike">
                          <a:effectLst/>
                          <a:latin typeface="Arial Narrow"/>
                        </a:rPr>
                        <a:t>PRESUPUESTO GOES CORRIENTE + CAPITAL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3,358,139.68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$ 1,124,909.10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39,823.00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a:effectLst/>
                          <a:latin typeface="Arial"/>
                        </a:rPr>
                        <a:t> $    303,455.67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620,563.55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a:effectLst/>
                          <a:latin typeface="Arial"/>
                        </a:rPr>
                        <a:t> $  5,446,891.00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176291">
                <a:tc>
                  <a:txBody>
                    <a:bodyPr/>
                    <a:lstStyle/>
                    <a:p>
                      <a:pPr algn="just" fontAlgn="ctr"/>
                      <a:r>
                        <a:rPr lang="es-SV" sz="1000" b="1" i="0" u="none" strike="noStrike">
                          <a:effectLst/>
                          <a:latin typeface="Arial Narrow"/>
                        </a:rPr>
                        <a:t>MONTO  EJECUTADO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a:effectLst/>
                          <a:latin typeface="Arial"/>
                        </a:rPr>
                        <a:t> $ (3,354,739.30)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dirty="0">
                          <a:effectLst/>
                          <a:latin typeface="Arial"/>
                        </a:rPr>
                        <a:t> $(1,124,785.17)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(39,819.55)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a:effectLst/>
                          <a:latin typeface="Arial"/>
                        </a:rPr>
                        <a:t> $   (303,454.92)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a:effectLst/>
                          <a:latin typeface="Arial"/>
                        </a:rPr>
                        <a:t> $   (441,493.82)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1" i="0" u="none" strike="noStrike">
                          <a:effectLst/>
                          <a:latin typeface="Arial"/>
                        </a:rPr>
                        <a:t> $ (5,264,292.76)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176291">
                <a:tc>
                  <a:txBody>
                    <a:bodyPr/>
                    <a:lstStyle/>
                    <a:p>
                      <a:pPr algn="l" fontAlgn="ctr"/>
                      <a:r>
                        <a:rPr lang="es-SV" sz="1000" b="1" i="0" u="none" strike="noStrike">
                          <a:effectLst/>
                          <a:latin typeface="Arial Narrow"/>
                        </a:rPr>
                        <a:t>SALDO GLOBAL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3,400.38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123.93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3.45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    </a:t>
                      </a:r>
                      <a:r>
                        <a:rPr lang="es-SV" sz="1000" b="1" i="0" u="none" strike="noStrike" dirty="0" smtClean="0">
                          <a:effectLst/>
                          <a:latin typeface="Arial"/>
                        </a:rPr>
                        <a:t>             </a:t>
                      </a:r>
                      <a:r>
                        <a:rPr lang="es-SV" sz="1000" b="1" i="0" u="none" strike="noStrike" dirty="0">
                          <a:effectLst/>
                          <a:latin typeface="Arial"/>
                        </a:rPr>
                        <a:t>0.75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179,069.73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1" i="0" u="none" strike="noStrike" dirty="0">
                          <a:effectLst/>
                          <a:latin typeface="Arial"/>
                        </a:rPr>
                        <a:t> </a:t>
                      </a:r>
                      <a:r>
                        <a:rPr lang="es-SV" sz="1000" b="1" i="0" u="none" strike="noStrike" dirty="0" smtClean="0">
                          <a:effectLst/>
                          <a:latin typeface="Arial"/>
                        </a:rPr>
                        <a:t>$      </a:t>
                      </a:r>
                      <a:r>
                        <a:rPr lang="es-SV" sz="1000" b="1" i="0" u="none" strike="noStrike" dirty="0">
                          <a:effectLst/>
                          <a:latin typeface="Arial"/>
                        </a:rPr>
                        <a:t>182,598.24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6291">
                <a:tc>
                  <a:txBody>
                    <a:bodyPr/>
                    <a:lstStyle/>
                    <a:p>
                      <a:pPr algn="l" fontAlgn="ctr"/>
                      <a:r>
                        <a:rPr lang="es-SV" sz="1000" b="1" i="0" u="none" strike="noStrike">
                          <a:effectLst/>
                          <a:latin typeface="Arial Narrow"/>
                        </a:rPr>
                        <a:t>%  EJECUTADO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71%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1000" b="1" i="0" u="none" strike="noStrike" dirty="0">
                          <a:effectLst/>
                          <a:latin typeface="Arial"/>
                        </a:rPr>
                        <a:t>97%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57181">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48576">
                <a:tc>
                  <a:txBody>
                    <a:bodyPr/>
                    <a:lstStyle/>
                    <a:p>
                      <a:pPr algn="l" fontAlgn="ctr"/>
                      <a:r>
                        <a:rPr lang="es-SV" sz="1000" b="1" i="0" u="none" strike="noStrike">
                          <a:effectLst/>
                          <a:latin typeface="Arial Narrow"/>
                        </a:rPr>
                        <a:t>Donación Proyecto Focap/ gasto de capital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    235,400.00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64,600.00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300,000.00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272449">
                <a:tc>
                  <a:txBody>
                    <a:bodyPr/>
                    <a:lstStyle/>
                    <a:p>
                      <a:pPr algn="just" fontAlgn="ctr"/>
                      <a:r>
                        <a:rPr lang="es-SV" sz="1000" b="0" i="0" u="none" strike="noStrike">
                          <a:effectLst/>
                          <a:latin typeface="Arial Narrow"/>
                        </a:rPr>
                        <a:t>Ejecutado presupuestariamente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a:t>
                      </a:r>
                      <a:r>
                        <a:rPr lang="es-SV" sz="1000" b="0" i="0" u="none" strike="noStrike" dirty="0" smtClean="0">
                          <a:effectLst/>
                          <a:latin typeface="Arial"/>
                        </a:rPr>
                        <a:t>$ </a:t>
                      </a:r>
                      <a:r>
                        <a:rPr lang="es-SV" sz="1000" b="0" i="0" u="none" strike="noStrike" dirty="0">
                          <a:effectLst/>
                          <a:latin typeface="Arial"/>
                        </a:rPr>
                        <a:t>(235,397.00)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dirty="0">
                          <a:effectLst/>
                          <a:latin typeface="Arial"/>
                        </a:rPr>
                        <a:t> $     (64,598.78)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r" fontAlgn="ctr"/>
                      <a:r>
                        <a:rPr lang="es-SV" sz="1000" b="0" i="0" u="none" strike="noStrike">
                          <a:effectLst/>
                          <a:latin typeface="Arial"/>
                        </a:rPr>
                        <a:t> $   (299,995.78)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r>
              <a:tr h="314361">
                <a:tc>
                  <a:txBody>
                    <a:bodyPr/>
                    <a:lstStyle/>
                    <a:p>
                      <a:pPr algn="l" fontAlgn="ctr"/>
                      <a:r>
                        <a:rPr lang="es-SV" sz="1000" b="0" i="0" u="none" strike="noStrike">
                          <a:effectLst/>
                          <a:latin typeface="Arial Narrow"/>
                        </a:rPr>
                        <a:t>SALDO AL CIERRE Inversión (FOCAP)</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3.00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a:effectLst/>
                          <a:latin typeface="Arial"/>
                        </a:rPr>
                        <a:t> $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a:t>
                      </a:r>
                      <a:r>
                        <a:rPr lang="es-SV" sz="1000" b="0" i="0" u="none" strike="noStrike" dirty="0" smtClean="0">
                          <a:effectLst/>
                          <a:latin typeface="Arial"/>
                        </a:rPr>
                        <a:t> $                 </a:t>
                      </a:r>
                      <a:r>
                        <a:rPr lang="es-SV" sz="1000" b="0" i="0" u="none" strike="noStrike" dirty="0">
                          <a:effectLst/>
                          <a:latin typeface="Arial"/>
                        </a:rPr>
                        <a:t>1.22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s-SV" sz="1000" b="0" i="0" u="none" strike="noStrike" dirty="0">
                          <a:effectLst/>
                          <a:latin typeface="Arial"/>
                        </a:rPr>
                        <a:t> $    </a:t>
                      </a:r>
                      <a:r>
                        <a:rPr lang="es-SV" sz="1000" b="0" i="0" u="none" strike="noStrike" dirty="0" smtClean="0">
                          <a:effectLst/>
                          <a:latin typeface="Arial"/>
                        </a:rPr>
                        <a:t>            </a:t>
                      </a:r>
                      <a:r>
                        <a:rPr lang="es-SV" sz="1000" b="0" i="0" u="none" strike="noStrike" dirty="0">
                          <a:effectLst/>
                          <a:latin typeface="Arial"/>
                        </a:rPr>
                        <a:t>4.22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57181">
                <a:tc>
                  <a:txBody>
                    <a:bodyPr/>
                    <a:lstStyle/>
                    <a:p>
                      <a:pPr algn="l"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s-SV" sz="10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4304">
                <a:tc>
                  <a:txBody>
                    <a:bodyPr/>
                    <a:lstStyle/>
                    <a:p>
                      <a:pPr algn="l" fontAlgn="ctr"/>
                      <a:r>
                        <a:rPr lang="es-SV" sz="1000" b="1" i="0" u="none" strike="noStrike">
                          <a:effectLst/>
                          <a:latin typeface="Arial Narrow"/>
                        </a:rPr>
                        <a:t>PRESUPUESTO GLOBAL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,358,139.68</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1,360,309.10</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39,823.00</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303,455.67</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685,163.55</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c>
                  <a:txBody>
                    <a:bodyPr/>
                    <a:lstStyle/>
                    <a:p>
                      <a:pPr algn="r" fontAlgn="ctr"/>
                      <a:r>
                        <a:rPr lang="es-SV" sz="1000" b="1" i="0" u="none" strike="noStrike" dirty="0" smtClean="0">
                          <a:effectLst/>
                          <a:latin typeface="Arial"/>
                        </a:rPr>
                        <a:t>$    5,746,891.00</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653"/>
                    </a:solidFill>
                  </a:tcPr>
                </a:tc>
              </a:tr>
              <a:tr h="280463">
                <a:tc>
                  <a:txBody>
                    <a:bodyPr/>
                    <a:lstStyle/>
                    <a:p>
                      <a:pPr algn="l" fontAlgn="ctr"/>
                      <a:r>
                        <a:rPr lang="es-SV" sz="1000" b="1" i="0" u="none" strike="noStrike">
                          <a:effectLst/>
                          <a:latin typeface="Arial Narrow"/>
                        </a:rPr>
                        <a:t>MONTO GLOBAL EJECUTADO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dirty="0">
                          <a:effectLst/>
                          <a:latin typeface="Arial"/>
                        </a:rPr>
                        <a:t> $ (3,354,739.30)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$(1,360,182.17)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(39,819.55)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a:effectLst/>
                          <a:latin typeface="Arial"/>
                        </a:rPr>
                        <a:t> $   (303,454.92)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dirty="0">
                          <a:effectLst/>
                          <a:latin typeface="Arial"/>
                        </a:rPr>
                        <a:t> $   (506,092.60)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ctr"/>
                      <a:r>
                        <a:rPr lang="es-SV" sz="1000" b="1" i="0" u="none" strike="noStrike" dirty="0">
                          <a:effectLst/>
                          <a:latin typeface="Arial"/>
                        </a:rPr>
                        <a:t> $ (5,564,288.54)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80463">
                <a:tc>
                  <a:txBody>
                    <a:bodyPr/>
                    <a:lstStyle/>
                    <a:p>
                      <a:pPr algn="l" fontAlgn="ctr"/>
                      <a:r>
                        <a:rPr lang="es-SV" sz="1000" b="1" i="0" u="none" strike="noStrike">
                          <a:effectLst/>
                          <a:latin typeface="Arial Narrow"/>
                        </a:rPr>
                        <a:t>SALDO GLOBAL AL CIERRE 2014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          3,400.38</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a:t>
                      </a:r>
                      <a:r>
                        <a:rPr lang="es-SV" sz="1000" b="1" i="0" u="none" strike="noStrike" baseline="0" dirty="0" smtClean="0">
                          <a:effectLst/>
                          <a:latin typeface="Arial"/>
                        </a:rPr>
                        <a:t>            </a:t>
                      </a:r>
                      <a:r>
                        <a:rPr lang="es-SV" sz="1000" b="1" i="0" u="none" strike="noStrike" dirty="0" smtClean="0">
                          <a:effectLst/>
                          <a:latin typeface="Arial"/>
                        </a:rPr>
                        <a:t>126.93</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                 3.45</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                 0.75</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     179,070.95</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s-SV" sz="1000" b="1" i="0" u="none" strike="noStrike" dirty="0" smtClean="0">
                          <a:effectLst/>
                          <a:latin typeface="Arial"/>
                        </a:rPr>
                        <a:t>$       182,602.46</a:t>
                      </a:r>
                      <a:endParaRPr lang="es-SV" sz="10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184304">
                <a:tc>
                  <a:txBody>
                    <a:bodyPr/>
                    <a:lstStyle/>
                    <a:p>
                      <a:pPr algn="l" fontAlgn="ctr"/>
                      <a:r>
                        <a:rPr lang="es-SV" sz="1000" b="1" i="0" u="none" strike="noStrike">
                          <a:effectLst/>
                          <a:latin typeface="Arial Narrow"/>
                        </a:rPr>
                        <a:t>% GLOBAL EJECUTADO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000" b="1" i="0" u="none" strike="noStrike" dirty="0">
                          <a:effectLst/>
                          <a:latin typeface="Arial"/>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211453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5" name="Rectangle 5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8" name="Rectangle 1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sp>
        <p:nvSpPr>
          <p:cNvPr id="4" name="3 Rectángulo"/>
          <p:cNvSpPr/>
          <p:nvPr/>
        </p:nvSpPr>
        <p:spPr>
          <a:xfrm>
            <a:off x="107504" y="5960313"/>
            <a:ext cx="8928992" cy="276999"/>
          </a:xfrm>
          <a:prstGeom prst="rect">
            <a:avLst/>
          </a:prstGeom>
        </p:spPr>
        <p:txBody>
          <a:bodyPr wrap="square">
            <a:spAutoFit/>
          </a:bodyPr>
          <a:lstStyle/>
          <a:p>
            <a:r>
              <a:rPr lang="es-ES" sz="1200" b="1" i="1" dirty="0"/>
              <a:t>Nota: todas las asignaciones de los proyecto de inversión, </a:t>
            </a:r>
            <a:r>
              <a:rPr lang="es-ES" sz="1200" b="1" i="1" dirty="0" smtClean="0"/>
              <a:t>estaban </a:t>
            </a:r>
            <a:r>
              <a:rPr lang="es-ES" sz="1200" b="1" i="1" dirty="0"/>
              <a:t>concentradas en el rubro 61    (Inversión Activo Fijo</a:t>
            </a:r>
            <a:r>
              <a:rPr lang="es-ES" sz="1200" b="1" i="1" dirty="0" smtClean="0"/>
              <a:t>).</a:t>
            </a:r>
            <a:endParaRPr lang="es-SV" sz="1200" dirty="0"/>
          </a:p>
        </p:txBody>
      </p:sp>
      <p:sp>
        <p:nvSpPr>
          <p:cNvPr id="11" name="Rectangle 1"/>
          <p:cNvSpPr>
            <a:spLocks noChangeArrowheads="1"/>
          </p:cNvSpPr>
          <p:nvPr/>
        </p:nvSpPr>
        <p:spPr bwMode="auto">
          <a:xfrm>
            <a:off x="2123728" y="213211"/>
            <a:ext cx="45894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s-ES" altLang="es-SV" b="1" dirty="0">
                <a:solidFill>
                  <a:srgbClr val="000000"/>
                </a:solidFill>
                <a:latin typeface="Arial" pitchFamily="34" charset="0"/>
                <a:ea typeface="Times New Roman" pitchFamily="18" charset="0"/>
                <a:cs typeface="Arial" pitchFamily="34" charset="0"/>
              </a:rPr>
              <a:t> </a:t>
            </a:r>
            <a:r>
              <a:rPr lang="es-ES" altLang="es-SV" b="1" dirty="0" smtClean="0">
                <a:solidFill>
                  <a:srgbClr val="000000"/>
                </a:solidFill>
                <a:latin typeface="Arial" pitchFamily="34" charset="0"/>
                <a:ea typeface="Times New Roman" pitchFamily="18" charset="0"/>
                <a:cs typeface="Arial" pitchFamily="34" charset="0"/>
              </a:rPr>
              <a:t>       P</a:t>
            </a:r>
            <a:r>
              <a:rPr kumimoji="0" lang="es-ES" altLang="es-SV"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royecto de inversión GOES - 2014</a:t>
            </a:r>
            <a:endParaRPr kumimoji="0" lang="es-ES" altLang="es-SV"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SV"/>
          </a:p>
        </p:txBody>
      </p:sp>
      <p:graphicFrame>
        <p:nvGraphicFramePr>
          <p:cNvPr id="9" name="8 Tabla"/>
          <p:cNvGraphicFramePr>
            <a:graphicFrameLocks noGrp="1"/>
          </p:cNvGraphicFramePr>
          <p:nvPr>
            <p:extLst>
              <p:ext uri="{D42A27DB-BD31-4B8C-83A1-F6EECF244321}">
                <p14:modId xmlns:p14="http://schemas.microsoft.com/office/powerpoint/2010/main" val="1086907941"/>
              </p:ext>
            </p:extLst>
          </p:nvPr>
        </p:nvGraphicFramePr>
        <p:xfrm>
          <a:off x="107505" y="824682"/>
          <a:ext cx="8784975" cy="5052590"/>
        </p:xfrm>
        <a:graphic>
          <a:graphicData uri="http://schemas.openxmlformats.org/drawingml/2006/table">
            <a:tbl>
              <a:tblPr/>
              <a:tblGrid>
                <a:gridCol w="1656183"/>
                <a:gridCol w="720080"/>
                <a:gridCol w="648072"/>
                <a:gridCol w="720080"/>
                <a:gridCol w="504056"/>
                <a:gridCol w="504056"/>
                <a:gridCol w="4032448"/>
              </a:tblGrid>
              <a:tr h="422669">
                <a:tc>
                  <a:txBody>
                    <a:bodyPr/>
                    <a:lstStyle/>
                    <a:p>
                      <a:pPr algn="ctr" fontAlgn="ctr"/>
                      <a:r>
                        <a:rPr lang="es-SV" sz="900" b="1" i="0" u="none" strike="noStrike" dirty="0">
                          <a:solidFill>
                            <a:srgbClr val="000000"/>
                          </a:solidFill>
                          <a:effectLst/>
                          <a:latin typeface="+mj-lt"/>
                        </a:rPr>
                        <a:t>Proyectos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a:effectLst/>
                          <a:latin typeface="+mj-lt"/>
                        </a:rPr>
                        <a:t>Presupuestado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a:effectLst/>
                          <a:latin typeface="+mj-lt"/>
                        </a:rPr>
                        <a:t>Ejecutado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a:effectLst/>
                          <a:latin typeface="+mj-lt"/>
                        </a:rPr>
                        <a:t>Saldo al cierre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a:effectLst/>
                          <a:latin typeface="+mj-lt"/>
                        </a:rPr>
                        <a:t>% ejecutado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smtClean="0">
                          <a:effectLst/>
                          <a:latin typeface="+mj-lt"/>
                        </a:rPr>
                        <a:t>% no </a:t>
                      </a:r>
                      <a:r>
                        <a:rPr lang="es-SV" sz="900" b="1" i="0" u="none" strike="noStrike" dirty="0">
                          <a:effectLst/>
                          <a:latin typeface="+mj-lt"/>
                        </a:rPr>
                        <a:t>ejecutado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b"/>
                      <a:endParaRPr lang="es-SV" sz="700" b="0" i="0" u="none" strike="noStrike" dirty="0">
                        <a:effectLst/>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bg1">
                        <a:lumMod val="85000"/>
                      </a:schemeClr>
                    </a:solidFill>
                  </a:tcPr>
                </a:tc>
              </a:tr>
              <a:tr h="1064859">
                <a:tc>
                  <a:txBody>
                    <a:bodyPr/>
                    <a:lstStyle/>
                    <a:p>
                      <a:pPr algn="l" fontAlgn="ctr"/>
                      <a:r>
                        <a:rPr lang="es-SV" sz="900" b="1" i="0" u="none" strike="noStrike" dirty="0">
                          <a:solidFill>
                            <a:srgbClr val="000000"/>
                          </a:solidFill>
                          <a:effectLst/>
                          <a:latin typeface="+mj-lt"/>
                        </a:rPr>
                        <a:t>PROYECTO DE INVERSIÓN FONDOS GOES Código 5617:  "</a:t>
                      </a:r>
                      <a:r>
                        <a:rPr lang="es-SV" sz="900" b="0" i="0" u="none" strike="noStrike" dirty="0">
                          <a:solidFill>
                            <a:srgbClr val="000000"/>
                          </a:solidFill>
                          <a:effectLst/>
                          <a:latin typeface="+mj-lt"/>
                        </a:rPr>
                        <a:t>Adecuación de  la Escuela de Formación para la Igualdad Sustantiva del ISDEMU San Salvador</a:t>
                      </a:r>
                      <a:endParaRPr lang="es-SV" sz="900" b="1" i="0" u="none" strike="noStrike" dirty="0">
                        <a:solidFill>
                          <a:srgbClr val="000000"/>
                        </a:solidFill>
                        <a:effectLst/>
                        <a:latin typeface="+mj-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dirty="0">
                          <a:effectLst/>
                          <a:latin typeface="+mj-lt"/>
                        </a:rPr>
                        <a:t>$57,515.00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dirty="0">
                          <a:effectLst/>
                          <a:latin typeface="+mj-lt"/>
                        </a:rPr>
                        <a:t>$50,902.13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1" i="0" u="none" strike="noStrike" dirty="0">
                          <a:effectLst/>
                          <a:latin typeface="+mj-lt"/>
                        </a:rPr>
                        <a:t>$6,612.87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89%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just" fontAlgn="ctr"/>
                      <a:r>
                        <a:rPr lang="es-SV" sz="900" b="0" i="0" u="none" strike="noStrike" dirty="0">
                          <a:solidFill>
                            <a:srgbClr val="000000"/>
                          </a:solidFill>
                          <a:effectLst/>
                          <a:latin typeface="Calibri"/>
                        </a:rPr>
                        <a:t>* </a:t>
                      </a:r>
                      <a:r>
                        <a:rPr lang="es-SV" sz="900" b="0" i="0" u="none" strike="noStrike" dirty="0" smtClean="0">
                          <a:solidFill>
                            <a:srgbClr val="000000"/>
                          </a:solidFill>
                          <a:effectLst/>
                          <a:latin typeface="Calibri"/>
                        </a:rPr>
                        <a:t>De los Us$38,769.73</a:t>
                      </a:r>
                      <a:r>
                        <a:rPr lang="es-SV" sz="900" b="0" i="0" u="none" strike="noStrike" baseline="0" dirty="0" smtClean="0">
                          <a:solidFill>
                            <a:srgbClr val="000000"/>
                          </a:solidFill>
                          <a:effectLst/>
                          <a:latin typeface="Calibri"/>
                        </a:rPr>
                        <a:t> de saldo al cierre de los proyectos 5617 y 5619, Us$31,105.78 quedaron como no ejecutados debid</a:t>
                      </a:r>
                      <a:r>
                        <a:rPr lang="es-SV" sz="900" b="0" i="0" u="none" strike="noStrike" dirty="0" smtClean="0">
                          <a:solidFill>
                            <a:srgbClr val="000000"/>
                          </a:solidFill>
                          <a:effectLst/>
                          <a:latin typeface="Calibri"/>
                        </a:rPr>
                        <a:t>o </a:t>
                      </a:r>
                      <a:r>
                        <a:rPr lang="es-SV" sz="900" b="0" i="0" u="none" strike="noStrike" dirty="0">
                          <a:solidFill>
                            <a:srgbClr val="000000"/>
                          </a:solidFill>
                          <a:effectLst/>
                          <a:latin typeface="Calibri"/>
                        </a:rPr>
                        <a:t>a problemas suscitados por la aplicación de la </a:t>
                      </a:r>
                      <a:r>
                        <a:rPr lang="es-SV" sz="900" b="0" i="0" u="none" strike="noStrike" dirty="0" smtClean="0">
                          <a:solidFill>
                            <a:srgbClr val="000000"/>
                          </a:solidFill>
                          <a:effectLst/>
                          <a:latin typeface="Calibri"/>
                        </a:rPr>
                        <a:t>Política de Ahorro y Austeridad 2014 (PAA) </a:t>
                      </a:r>
                      <a:r>
                        <a:rPr lang="es-SV" sz="900" b="0" i="0" u="none" strike="noStrike" dirty="0">
                          <a:solidFill>
                            <a:srgbClr val="000000"/>
                          </a:solidFill>
                          <a:effectLst/>
                          <a:latin typeface="Calibri"/>
                        </a:rPr>
                        <a:t>ya que debido a la ambigüedad en Artículos de la </a:t>
                      </a:r>
                      <a:r>
                        <a:rPr lang="es-SV" sz="900" b="0" i="0" u="none" strike="noStrike" dirty="0" smtClean="0">
                          <a:solidFill>
                            <a:srgbClr val="000000"/>
                          </a:solidFill>
                          <a:effectLst/>
                          <a:latin typeface="Calibri"/>
                        </a:rPr>
                        <a:t>PAA </a:t>
                      </a:r>
                      <a:r>
                        <a:rPr lang="es-SV" sz="900" b="0" i="0" u="none" strike="noStrike" dirty="0">
                          <a:solidFill>
                            <a:srgbClr val="000000"/>
                          </a:solidFill>
                          <a:effectLst/>
                          <a:latin typeface="Calibri"/>
                        </a:rPr>
                        <a:t>y a la falta de respuesta oportuna de consultas formuladas a la Secretaría para Asuntos Legislativos y Jurídicos (SALJ) de la Presidencia de la República, afectó la ejecución </a:t>
                      </a:r>
                      <a:r>
                        <a:rPr lang="es-SV" sz="900" b="0" i="0" u="none" strike="noStrike" dirty="0" smtClean="0">
                          <a:solidFill>
                            <a:srgbClr val="000000"/>
                          </a:solidFill>
                          <a:effectLst/>
                          <a:latin typeface="Calibri"/>
                        </a:rPr>
                        <a:t>de los proyectos.  </a:t>
                      </a:r>
                      <a:r>
                        <a:rPr lang="es-SV" sz="900" b="0" i="0" u="none" strike="noStrike" dirty="0">
                          <a:solidFill>
                            <a:srgbClr val="000000"/>
                          </a:solidFill>
                          <a:effectLst/>
                          <a:latin typeface="Calibri"/>
                        </a:rPr>
                        <a:t>La resolución emitida por la SALJ de CAPRES autorizando compra de equipo para los proyectos 5617 y 5619  </a:t>
                      </a:r>
                      <a:r>
                        <a:rPr lang="es-SV" sz="900" b="0" i="0" u="none" strike="noStrike" dirty="0" smtClean="0">
                          <a:solidFill>
                            <a:srgbClr val="000000"/>
                          </a:solidFill>
                          <a:effectLst/>
                          <a:latin typeface="Calibri"/>
                        </a:rPr>
                        <a:t>fue </a:t>
                      </a:r>
                      <a:r>
                        <a:rPr lang="es-SV" sz="900" b="0" i="0" u="none" strike="noStrike" dirty="0">
                          <a:solidFill>
                            <a:srgbClr val="000000"/>
                          </a:solidFill>
                          <a:effectLst/>
                          <a:latin typeface="Calibri"/>
                        </a:rPr>
                        <a:t>recibida hasta el 16/12/14 y la Dirección General de Tesorería había efectuado el cierre de recepción de requerimientos de fondos el día 15/12/14.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923169">
                <a:tc>
                  <a:txBody>
                    <a:bodyPr/>
                    <a:lstStyle/>
                    <a:p>
                      <a:pPr algn="l" fontAlgn="ctr"/>
                      <a:r>
                        <a:rPr lang="es-SV" sz="900" b="1" i="0" u="none" strike="noStrike">
                          <a:solidFill>
                            <a:srgbClr val="000000"/>
                          </a:solidFill>
                          <a:effectLst/>
                          <a:latin typeface="+mj-lt"/>
                        </a:rPr>
                        <a:t>PROYECTO DE INVERSIÓN FONDOS GOES Código 5619: </a:t>
                      </a:r>
                      <a:r>
                        <a:rPr lang="es-SV" sz="900" b="0" i="0" u="none" strike="noStrike">
                          <a:solidFill>
                            <a:srgbClr val="000000"/>
                          </a:solidFill>
                          <a:effectLst/>
                          <a:latin typeface="+mj-lt"/>
                        </a:rPr>
                        <a:t>"Equipamiento de seis centros de atención  del ISDEMU para la efectiva territorialización de la Política Nacional de la Mujer"</a:t>
                      </a:r>
                      <a:endParaRPr lang="es-SV" sz="900" b="1" i="0" u="none" strike="noStrike">
                        <a:solidFill>
                          <a:srgbClr val="000000"/>
                        </a:solidFill>
                        <a:effectLst/>
                        <a:latin typeface="+mj-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a:effectLst/>
                          <a:latin typeface="+mj-lt"/>
                        </a:rPr>
                        <a:t>$375,380.00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a:effectLst/>
                          <a:latin typeface="+mj-lt"/>
                        </a:rPr>
                        <a:t>$343,223.14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1" i="0" u="none" strike="noStrike" dirty="0">
                          <a:effectLst/>
                          <a:latin typeface="+mj-lt"/>
                        </a:rPr>
                        <a:t>$32,156.86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xBody>
                    <a:bodyPr/>
                    <a:lstStyle/>
                    <a:p>
                      <a:endParaRPr lang="es-SV"/>
                    </a:p>
                  </a:txBody>
                  <a:tcPr/>
                </a:tc>
              </a:tr>
              <a:tr h="2336042">
                <a:tc>
                  <a:txBody>
                    <a:bodyPr/>
                    <a:lstStyle/>
                    <a:p>
                      <a:pPr algn="l" fontAlgn="ctr"/>
                      <a:r>
                        <a:rPr lang="es-SV" sz="900" b="1" i="0" u="none" strike="noStrike" dirty="0">
                          <a:solidFill>
                            <a:srgbClr val="000000"/>
                          </a:solidFill>
                          <a:effectLst/>
                          <a:latin typeface="+mj-lt"/>
                        </a:rPr>
                        <a:t>PROYECTO DE INVERSIÓN FONDOS GOES Código 5893: </a:t>
                      </a:r>
                      <a:r>
                        <a:rPr lang="es-SV" sz="900" b="0" i="0" u="none" strike="noStrike" dirty="0">
                          <a:solidFill>
                            <a:srgbClr val="000000"/>
                          </a:solidFill>
                          <a:effectLst/>
                          <a:latin typeface="+mj-lt"/>
                        </a:rPr>
                        <a:t>"Construcción de obras de mejoramiento de la infraestructura de la oficina de ISDEMU Santa Ana" </a:t>
                      </a:r>
                      <a:endParaRPr lang="es-SV" sz="900" b="1" i="0" u="none" strike="noStrike" dirty="0">
                        <a:solidFill>
                          <a:srgbClr val="000000"/>
                        </a:solidFill>
                        <a:effectLst/>
                        <a:latin typeface="+mj-lt"/>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a:effectLst/>
                          <a:latin typeface="+mj-lt"/>
                        </a:rPr>
                        <a:t>$145,000.00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0" i="0" u="none" strike="noStrike" dirty="0">
                          <a:effectLst/>
                          <a:latin typeface="+mj-lt"/>
                        </a:rPr>
                        <a:t>$4,700.00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s-SV" sz="900" b="1" i="0" u="none" strike="noStrike">
                          <a:effectLst/>
                          <a:latin typeface="+mj-lt"/>
                        </a:rPr>
                        <a:t>$140,300.00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SV" sz="900" b="1" i="0" u="none" strike="noStrike" dirty="0">
                          <a:effectLst/>
                          <a:latin typeface="+mj-lt"/>
                        </a:rPr>
                        <a:t>97%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just" fontAlgn="ctr"/>
                      <a:r>
                        <a:rPr lang="es-SV" sz="900" b="0" i="0" u="none" strike="noStrike" dirty="0">
                          <a:solidFill>
                            <a:srgbClr val="000000"/>
                          </a:solidFill>
                          <a:effectLst/>
                          <a:latin typeface="Calibri"/>
                        </a:rPr>
                        <a:t> *  En el caso del proyecto 5893 el proceso de Libre gestión de consultoría para el diseño, que era la fase inicial de ejecución,  se logró concretar hasta el mes de junio y la ejecución del diseño concluyó a finales de agosto. Hasta que concluye esta fase se pudo iniciar los trámites de permisos y pago de impuestos pertinentes, lo que implicó un aproximado de 45 días.  Lo anterior aunado a que el proceso de construcción corresponde a una Licitación Pública, generaban que el proceso de adjudicación básicamente se estaría dando a finales de año por lo que no quedaría tiempo para su ejecución.    Es importante hacer notar que ante el análisis del tiempo que se estaba llevando en el proceso y a que en cumplimiento de la normativa financiera las adjudicaciones deben ser ejecutadas en el Ejercicio Financiero Fiscal, con fecha 13 de agosto se remitió al despacho del señor Ministro de Hacienda solicitud de modificación de la Ley de Presupuestos 2014 ampliando el plazo de ejecución del proyecto.  El día 15/12/14  se recibió oficio suscrito por el señor </a:t>
                      </a:r>
                      <a:r>
                        <a:rPr lang="es-SV" sz="900" b="0" i="0" u="none" strike="noStrike" dirty="0" err="1">
                          <a:solidFill>
                            <a:srgbClr val="000000"/>
                          </a:solidFill>
                          <a:effectLst/>
                          <a:latin typeface="Calibri"/>
                        </a:rPr>
                        <a:t>ViceMinistro</a:t>
                      </a:r>
                      <a:r>
                        <a:rPr lang="es-SV" sz="900" b="0" i="0" u="none" strike="noStrike" dirty="0">
                          <a:solidFill>
                            <a:srgbClr val="000000"/>
                          </a:solidFill>
                          <a:effectLst/>
                          <a:latin typeface="Calibri"/>
                        </a:rPr>
                        <a:t> de Hacienda  indicando que se evalúe la continuidad de la ejecución del proyecto con los recursos asignados para proyectos del 2015.  Debido a lo anterior quedó sin ejecutarse las asignaciones del 4to trimestre </a:t>
                      </a:r>
                      <a:r>
                        <a:rPr lang="es-SV" sz="900" b="0" i="0" u="none" strike="noStrike" dirty="0" smtClean="0">
                          <a:solidFill>
                            <a:srgbClr val="000000"/>
                          </a:solidFill>
                          <a:effectLst/>
                          <a:latin typeface="Calibri"/>
                        </a:rPr>
                        <a:t>2014 por los Us$140,300.00</a:t>
                      </a:r>
                      <a:endParaRPr lang="es-SV" sz="900" b="0" i="0" u="none" strike="noStrike" dirty="0">
                        <a:solidFill>
                          <a:srgbClr val="000000"/>
                        </a:solidFill>
                        <a:effectLst/>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5851">
                <a:tc>
                  <a:txBody>
                    <a:bodyPr/>
                    <a:lstStyle/>
                    <a:p>
                      <a:pPr algn="l" fontAlgn="ctr"/>
                      <a:r>
                        <a:rPr lang="es-SV" sz="900" b="1" i="0" u="none" strike="noStrike" dirty="0">
                          <a:effectLst/>
                          <a:latin typeface="+mj-lt"/>
                        </a:rPr>
                        <a:t>TOTALES PROYECTOS DE INVERSIÓN GOES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r" fontAlgn="ctr"/>
                      <a:r>
                        <a:rPr lang="es-SV" sz="900" b="1" i="0" u="none" strike="noStrike">
                          <a:effectLst/>
                          <a:latin typeface="+mj-lt"/>
                        </a:rPr>
                        <a:t>$577,895.00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r" fontAlgn="ctr"/>
                      <a:r>
                        <a:rPr lang="es-SV" sz="900" b="1" i="0" u="none" strike="noStrike" dirty="0">
                          <a:effectLst/>
                          <a:latin typeface="+mj-lt"/>
                        </a:rPr>
                        <a:t>$398,825.27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r" fontAlgn="ctr"/>
                      <a:r>
                        <a:rPr lang="es-SV" sz="900" b="1" i="0" u="none" strike="noStrike">
                          <a:effectLst/>
                          <a:latin typeface="+mj-lt"/>
                        </a:rPr>
                        <a:t>$179,069.73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a:effectLst/>
                          <a:latin typeface="+mj-lt"/>
                        </a:rPr>
                        <a:t>69%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SV" sz="900" b="1" i="0" u="none" strike="noStrike" dirty="0">
                          <a:effectLst/>
                          <a:latin typeface="+mj-lt"/>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ctr"/>
                      <a:r>
                        <a:rPr lang="es-SV" sz="900" b="1" i="0" u="none" strike="noStrike" dirty="0">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95858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95439216"/>
              </p:ext>
            </p:extLst>
          </p:nvPr>
        </p:nvGraphicFramePr>
        <p:xfrm>
          <a:off x="107508" y="4509121"/>
          <a:ext cx="9036492" cy="2211679"/>
        </p:xfrm>
        <a:graphic>
          <a:graphicData uri="http://schemas.openxmlformats.org/drawingml/2006/table">
            <a:tbl>
              <a:tblPr/>
              <a:tblGrid>
                <a:gridCol w="8742682"/>
                <a:gridCol w="58762"/>
                <a:gridCol w="58762"/>
                <a:gridCol w="58762"/>
                <a:gridCol w="58762"/>
                <a:gridCol w="58762"/>
              </a:tblGrid>
              <a:tr h="131309">
                <a:tc>
                  <a:txBody>
                    <a:bodyPr/>
                    <a:lstStyle/>
                    <a:p>
                      <a:pPr algn="l" fontAlgn="t"/>
                      <a:r>
                        <a:rPr lang="es-SV" sz="900" b="1" i="0" u="none" strike="noStrike" dirty="0">
                          <a:effectLst/>
                          <a:latin typeface="Arial"/>
                        </a:rPr>
                        <a:t>Los datos de las donaciones corresponden a los siguientes proyectos:</a:t>
                      </a:r>
                    </a:p>
                  </a:txBody>
                  <a:tcPr marL="0" marR="0" marT="0" marB="0">
                    <a:lnL>
                      <a:noFill/>
                    </a:lnL>
                    <a:lnR>
                      <a:noFill/>
                    </a:lnR>
                    <a:lnT>
                      <a:noFill/>
                    </a:lnT>
                    <a:lnB>
                      <a:noFill/>
                    </a:lnB>
                    <a:solidFill>
                      <a:srgbClr val="FFFFFF"/>
                    </a:solidFill>
                  </a:tcPr>
                </a:tc>
                <a:tc>
                  <a:txBody>
                    <a:bodyPr/>
                    <a:lstStyle/>
                    <a:p>
                      <a:pPr algn="l" fontAlgn="t"/>
                      <a:r>
                        <a:rPr lang="es-SV" sz="900" b="0" i="0" u="none" strike="noStrike">
                          <a:effectLst/>
                          <a:latin typeface="Arial"/>
                        </a:rPr>
                        <a:t> </a:t>
                      </a:r>
                    </a:p>
                  </a:txBody>
                  <a:tcPr marL="0" marR="0" marT="0" marB="0">
                    <a:lnL>
                      <a:noFill/>
                    </a:lnL>
                    <a:lnR>
                      <a:noFill/>
                    </a:lnR>
                    <a:lnT>
                      <a:noFill/>
                    </a:lnT>
                    <a:lnB>
                      <a:noFill/>
                    </a:lnB>
                    <a:solidFill>
                      <a:srgbClr val="FFFFFF"/>
                    </a:solidFill>
                  </a:tcPr>
                </a:tc>
                <a:tc>
                  <a:txBody>
                    <a:bodyPr/>
                    <a:lstStyle/>
                    <a:p>
                      <a:pPr algn="l" fontAlgn="t"/>
                      <a:r>
                        <a:rPr lang="es-SV" sz="900" b="0" i="0" u="none" strike="noStrike">
                          <a:effectLst/>
                          <a:latin typeface="Arial"/>
                        </a:rPr>
                        <a:t> </a:t>
                      </a:r>
                    </a:p>
                  </a:txBody>
                  <a:tcPr marL="0" marR="0" marT="0" marB="0">
                    <a:lnL>
                      <a:noFill/>
                    </a:lnL>
                    <a:lnR>
                      <a:noFill/>
                    </a:lnR>
                    <a:lnT>
                      <a:noFill/>
                    </a:lnT>
                    <a:lnB>
                      <a:noFill/>
                    </a:lnB>
                    <a:solidFill>
                      <a:srgbClr val="FFFFFF"/>
                    </a:solidFill>
                  </a:tcPr>
                </a:tc>
                <a:tc>
                  <a:txBody>
                    <a:bodyPr/>
                    <a:lstStyle/>
                    <a:p>
                      <a:pPr algn="l" fontAlgn="t"/>
                      <a:r>
                        <a:rPr lang="es-SV" sz="900" b="0" i="0" u="none" strike="noStrike">
                          <a:effectLst/>
                          <a:latin typeface="Arial"/>
                        </a:rPr>
                        <a:t> </a:t>
                      </a:r>
                    </a:p>
                  </a:txBody>
                  <a:tcPr marL="0" marR="0" marT="0" marB="0">
                    <a:lnL>
                      <a:noFill/>
                    </a:lnL>
                    <a:lnR>
                      <a:noFill/>
                    </a:lnR>
                    <a:lnT>
                      <a:noFill/>
                    </a:lnT>
                    <a:lnB>
                      <a:noFill/>
                    </a:lnB>
                    <a:solidFill>
                      <a:srgbClr val="FFFFFF"/>
                    </a:solidFill>
                  </a:tcPr>
                </a:tc>
                <a:tc>
                  <a:txBody>
                    <a:bodyPr/>
                    <a:lstStyle/>
                    <a:p>
                      <a:pPr algn="l" fontAlgn="t"/>
                      <a:r>
                        <a:rPr lang="es-SV" sz="900" b="0" i="0" u="none" strike="noStrike">
                          <a:effectLst/>
                          <a:latin typeface="Arial"/>
                        </a:rPr>
                        <a:t> </a:t>
                      </a:r>
                    </a:p>
                  </a:txBody>
                  <a:tcPr marL="0" marR="0" marT="0" marB="0">
                    <a:lnL>
                      <a:noFill/>
                    </a:lnL>
                    <a:lnR>
                      <a:noFill/>
                    </a:lnR>
                    <a:lnT>
                      <a:noFill/>
                    </a:lnT>
                    <a:lnB>
                      <a:noFill/>
                    </a:lnB>
                    <a:solidFill>
                      <a:srgbClr val="FFFFFF"/>
                    </a:solidFill>
                  </a:tcPr>
                </a:tc>
                <a:tc>
                  <a:txBody>
                    <a:bodyPr/>
                    <a:lstStyle/>
                    <a:p>
                      <a:pPr algn="l" fontAlgn="t"/>
                      <a:r>
                        <a:rPr lang="es-SV" sz="900" b="0" i="0" u="none" strike="noStrike">
                          <a:effectLst/>
                          <a:latin typeface="Arial"/>
                        </a:rPr>
                        <a:t> </a:t>
                      </a:r>
                    </a:p>
                  </a:txBody>
                  <a:tcPr marL="0" marR="0" marT="0" marB="0">
                    <a:lnL>
                      <a:noFill/>
                    </a:lnL>
                    <a:lnR>
                      <a:noFill/>
                    </a:lnR>
                    <a:lnT>
                      <a:noFill/>
                    </a:lnT>
                    <a:lnB>
                      <a:noFill/>
                    </a:lnB>
                    <a:solidFill>
                      <a:srgbClr val="FFFFFF"/>
                    </a:solidFill>
                  </a:tcPr>
                </a:tc>
              </a:tr>
              <a:tr h="300738">
                <a:tc gridSpan="6">
                  <a:txBody>
                    <a:bodyPr/>
                    <a:lstStyle/>
                    <a:p>
                      <a:pPr algn="l" fontAlgn="t"/>
                      <a:r>
                        <a:rPr lang="es-SV" sz="900" b="1" i="0" u="none" strike="noStrike" dirty="0">
                          <a:effectLst/>
                          <a:latin typeface="Arial"/>
                        </a:rPr>
                        <a:t>* Fondos AECID-FFI. Proyecto Código 40625</a:t>
                      </a:r>
                      <a:r>
                        <a:rPr lang="es-SV" sz="900" b="0" i="0" u="none" strike="noStrike" dirty="0">
                          <a:effectLst/>
                          <a:latin typeface="Arial"/>
                        </a:rPr>
                        <a:t>: Fortalecimiento de las Capacidades de Gestión del ISDEMU para el desarrollo de las condiciones para la implementación del Marco Normativo para la Igualdad ( monto global del proyecto por Us$608,694.79 incluyendo intereses aprobados a abril 2014).  Vigencia: de julio/2012 a julio/2014 . </a:t>
                      </a:r>
                      <a:r>
                        <a:rPr lang="es-SV" sz="900" b="1" i="0" u="none" strike="noStrike" dirty="0" smtClean="0">
                          <a:effectLst/>
                          <a:latin typeface="Arial"/>
                        </a:rPr>
                        <a:t>Proyecto </a:t>
                      </a:r>
                      <a:r>
                        <a:rPr lang="es-SV" sz="900" b="1" i="0" u="none" strike="noStrike" dirty="0">
                          <a:effectLst/>
                          <a:latin typeface="Arial"/>
                        </a:rPr>
                        <a:t>cerrado y Liquidado.</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62617">
                <a:tc gridSpan="6">
                  <a:txBody>
                    <a:bodyPr/>
                    <a:lstStyle/>
                    <a:p>
                      <a:pPr algn="l" fontAlgn="t"/>
                      <a:r>
                        <a:rPr lang="es-SV" sz="900" b="0" i="0" u="none" strike="noStrike" dirty="0">
                          <a:effectLst/>
                          <a:latin typeface="Arial"/>
                        </a:rPr>
                        <a:t>*</a:t>
                      </a:r>
                      <a:r>
                        <a:rPr lang="es-SV" sz="900" b="1" i="0" u="none" strike="noStrike" dirty="0">
                          <a:effectLst/>
                          <a:latin typeface="Arial"/>
                        </a:rPr>
                        <a:t> Fondos DFAIT/CANADA.  Proyecto Código 5944</a:t>
                      </a:r>
                      <a:r>
                        <a:rPr lang="es-SV" sz="900" b="0" i="0" u="none" strike="noStrike" dirty="0">
                          <a:effectLst/>
                          <a:latin typeface="Arial"/>
                        </a:rPr>
                        <a:t>: Creación de un Sistema de Protección y Atención Integral a Mujeres Sobrevivientes de Trata de Personas.  Vigencia: de marzo/2013 a febrero/2014, </a:t>
                      </a:r>
                      <a:r>
                        <a:rPr lang="es-SV" sz="900" b="1" i="0" u="none" strike="noStrike" dirty="0" smtClean="0">
                          <a:effectLst/>
                          <a:latin typeface="Arial"/>
                        </a:rPr>
                        <a:t>Proyecto Cerrado.</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62617">
                <a:tc gridSpan="6">
                  <a:txBody>
                    <a:bodyPr/>
                    <a:lstStyle/>
                    <a:p>
                      <a:pPr algn="l" fontAlgn="t"/>
                      <a:r>
                        <a:rPr lang="es-SV" sz="900" b="1" i="0" u="none" strike="noStrike" dirty="0">
                          <a:effectLst/>
                          <a:latin typeface="Arial"/>
                        </a:rPr>
                        <a:t>* Unión Europea.   Proyecto Código 40652:</a:t>
                      </a:r>
                      <a:r>
                        <a:rPr lang="es-SV" sz="900" b="0" i="0" u="none" strike="noStrike" dirty="0">
                          <a:effectLst/>
                          <a:latin typeface="Arial"/>
                        </a:rPr>
                        <a:t> Sensibilización  social para una vida libre de violencia de Genero contra las mujeres – Programa Radial Voz Mujer (el monto total inicial del proyecto es por Us$76,500.00 pero ingresaron </a:t>
                      </a:r>
                      <a:r>
                        <a:rPr lang="es-SV" sz="900" b="0" i="0" u="none" strike="noStrike" dirty="0" smtClean="0">
                          <a:effectLst/>
                          <a:latin typeface="Arial"/>
                        </a:rPr>
                        <a:t>únicamente </a:t>
                      </a:r>
                      <a:r>
                        <a:rPr lang="es-SV" sz="900" b="0" i="0" u="none" strike="noStrike" dirty="0" err="1">
                          <a:effectLst/>
                          <a:latin typeface="Arial"/>
                        </a:rPr>
                        <a:t>Us</a:t>
                      </a:r>
                      <a:r>
                        <a:rPr lang="es-SV" sz="900" b="0" i="0" u="none" strike="noStrike" dirty="0">
                          <a:effectLst/>
                          <a:latin typeface="Arial"/>
                        </a:rPr>
                        <a:t> $ 75,081.00 ).  Vigencia: De mayo 2013 a marzo 2014. </a:t>
                      </a:r>
                      <a:r>
                        <a:rPr lang="es-SV" sz="900" b="1" i="0" u="none" strike="noStrike" dirty="0">
                          <a:effectLst/>
                          <a:latin typeface="Arial"/>
                        </a:rPr>
                        <a:t>Cerrado y Liquidado.</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70871">
                <a:tc gridSpan="6">
                  <a:txBody>
                    <a:bodyPr/>
                    <a:lstStyle/>
                    <a:p>
                      <a:pPr algn="l" fontAlgn="t"/>
                      <a:r>
                        <a:rPr lang="es-SV" sz="900" b="0" i="0" u="none" strike="noStrike" dirty="0">
                          <a:effectLst/>
                          <a:latin typeface="Arial"/>
                        </a:rPr>
                        <a:t> </a:t>
                      </a:r>
                      <a:r>
                        <a:rPr lang="es-SV" sz="900" b="1" i="0" u="none" strike="noStrike" dirty="0">
                          <a:effectLst/>
                          <a:latin typeface="Arial"/>
                        </a:rPr>
                        <a:t>* Fondos Real Embajada de Noruega. Proyecto 40688 </a:t>
                      </a:r>
                      <a:r>
                        <a:rPr lang="es-SV" sz="900" b="0" i="0" u="none" strike="noStrike" dirty="0">
                          <a:effectLst/>
                          <a:latin typeface="Arial"/>
                        </a:rPr>
                        <a:t>: Estrategias de Prevención y Sensibilización para una Sociedad Libre de Violencia contra las Mujeres.  Vigencia: de dic/13 a dic/14.  El monto total inicial  del proyecto es por Us$830,000.00 pero debido a diferencia cambiaria solo </a:t>
                      </a:r>
                      <a:r>
                        <a:rPr lang="es-SV" sz="900" b="0" i="0" u="none" strike="noStrike" dirty="0" smtClean="0">
                          <a:effectLst/>
                          <a:latin typeface="Arial"/>
                        </a:rPr>
                        <a:t>ingresaron </a:t>
                      </a:r>
                      <a:r>
                        <a:rPr lang="es-SV" sz="900" b="0" i="0" u="none" strike="noStrike" dirty="0">
                          <a:effectLst/>
                          <a:latin typeface="Arial"/>
                        </a:rPr>
                        <a:t>U$ </a:t>
                      </a:r>
                      <a:r>
                        <a:rPr lang="es-SV" sz="900" b="0" i="0" u="none" strike="noStrike" dirty="0" smtClean="0">
                          <a:effectLst/>
                          <a:latin typeface="Arial"/>
                        </a:rPr>
                        <a:t>797,405.23.  Está pendiente la ejecución de la auditoría externa, la que se realizará en el 2015</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428599">
                <a:tc gridSpan="6">
                  <a:txBody>
                    <a:bodyPr/>
                    <a:lstStyle/>
                    <a:p>
                      <a:pPr algn="l" fontAlgn="t"/>
                      <a:r>
                        <a:rPr lang="es-SV" sz="900" b="0" i="0" u="none" strike="noStrike" dirty="0">
                          <a:effectLst/>
                          <a:latin typeface="Arial"/>
                        </a:rPr>
                        <a:t> </a:t>
                      </a:r>
                      <a:r>
                        <a:rPr lang="es-SV" sz="900" b="1" i="0" u="none" strike="noStrike" dirty="0">
                          <a:effectLst/>
                          <a:latin typeface="Arial"/>
                        </a:rPr>
                        <a:t>* Fondos FOCAP (antes </a:t>
                      </a:r>
                      <a:r>
                        <a:rPr lang="es-SV" sz="900" b="1" i="0" u="none" strike="noStrike" dirty="0" err="1">
                          <a:effectLst/>
                          <a:latin typeface="Arial"/>
                        </a:rPr>
                        <a:t>Pacses</a:t>
                      </a:r>
                      <a:r>
                        <a:rPr lang="es-SV" sz="900" b="1" i="0" u="none" strike="noStrike" dirty="0">
                          <a:effectLst/>
                          <a:latin typeface="Arial"/>
                        </a:rPr>
                        <a:t>). Proyecto Código 5765</a:t>
                      </a:r>
                      <a:r>
                        <a:rPr lang="es-SV" sz="900" b="0" i="0" u="none" strike="noStrike" dirty="0">
                          <a:effectLst/>
                          <a:latin typeface="Arial"/>
                        </a:rPr>
                        <a:t>: Adecuación de Centros de Atención para la Gestión Territorial para la Igualdad y la Prevención Social de la Violencia de Género en 11 municipios de Comunidades Solidarias Urbanas  (Proyecto programado al 2015).  Este proyecto es incorporado en la Ley de Presupuestos como donación otorgando las asignaciones anualmente.   </a:t>
                      </a:r>
                      <a:r>
                        <a:rPr lang="es-SV" sz="900" b="0" i="0" u="none" strike="noStrike" dirty="0" smtClean="0">
                          <a:effectLst/>
                          <a:latin typeface="Arial"/>
                        </a:rPr>
                        <a:t>Las </a:t>
                      </a:r>
                      <a:r>
                        <a:rPr lang="es-SV" sz="900" b="0" i="0" u="none" strike="noStrike" dirty="0">
                          <a:effectLst/>
                          <a:latin typeface="Arial"/>
                        </a:rPr>
                        <a:t>asignaciones </a:t>
                      </a:r>
                      <a:r>
                        <a:rPr lang="es-SV" sz="900" b="0" i="0" u="none" strike="noStrike" dirty="0" smtClean="0">
                          <a:effectLst/>
                          <a:latin typeface="Arial"/>
                        </a:rPr>
                        <a:t> para el 2014 fueron por Us$300,000.00</a:t>
                      </a:r>
                      <a:r>
                        <a:rPr lang="es-SV" sz="900" b="1" i="0" u="none" strike="noStrike" baseline="0" dirty="0" smtClean="0">
                          <a:effectLst/>
                          <a:latin typeface="Arial"/>
                        </a:rPr>
                        <a:t>.</a:t>
                      </a:r>
                      <a:r>
                        <a:rPr lang="es-SV" sz="900" b="1" i="0" u="none" strike="noStrike" dirty="0" smtClean="0">
                          <a:effectLst/>
                          <a:latin typeface="Arial"/>
                        </a:rPr>
                        <a:t>  </a:t>
                      </a:r>
                      <a:r>
                        <a:rPr lang="es-SV" sz="900" b="0" i="0" u="none" strike="noStrike" dirty="0" smtClean="0">
                          <a:effectLst/>
                          <a:latin typeface="Arial"/>
                        </a:rPr>
                        <a:t>                                                                                                                                                                                                                                            </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62617">
                <a:tc gridSpan="6">
                  <a:txBody>
                    <a:bodyPr/>
                    <a:lstStyle/>
                    <a:p>
                      <a:pPr algn="l" fontAlgn="t"/>
                      <a:r>
                        <a:rPr lang="es-SV" sz="900" b="0" i="0" u="none" strike="noStrike" dirty="0">
                          <a:effectLst/>
                          <a:latin typeface="Arial"/>
                        </a:rPr>
                        <a:t>*</a:t>
                      </a:r>
                      <a:r>
                        <a:rPr lang="es-SV" sz="900" b="1" i="0" u="none" strike="noStrike" dirty="0">
                          <a:effectLst/>
                          <a:latin typeface="Arial"/>
                        </a:rPr>
                        <a:t> Fondos Phillips Morris International. Proyecto Código 5955</a:t>
                      </a:r>
                      <a:r>
                        <a:rPr lang="es-SV" sz="900" b="0" i="0" u="none" strike="noStrike" dirty="0">
                          <a:effectLst/>
                          <a:latin typeface="Arial"/>
                        </a:rPr>
                        <a:t>: Proyecto Adaptación y Equipamiento del Programa de Atención Integral para una Vida Libre de Violencia para las Mujeres.  Vigencia: de marzo/2013 a febrero/2014.  </a:t>
                      </a:r>
                      <a:r>
                        <a:rPr lang="es-SV" sz="900" b="1" i="0" u="none" strike="noStrike" dirty="0">
                          <a:effectLst/>
                          <a:latin typeface="Arial"/>
                        </a:rPr>
                        <a:t>Cerrado y Liquidado.</a:t>
                      </a:r>
                      <a:endParaRPr lang="es-SV" sz="900" b="0" i="0" u="none" strike="noStrike" dirty="0">
                        <a:effectLst/>
                        <a:latin typeface="Arial"/>
                      </a:endParaRPr>
                    </a:p>
                  </a:txBody>
                  <a:tcPr marL="0" marR="0" marT="0" marB="0">
                    <a:lnL>
                      <a:noFill/>
                    </a:lnL>
                    <a:lnR>
                      <a:noFill/>
                    </a:lnR>
                    <a:lnT>
                      <a:noFill/>
                    </a:lnT>
                    <a:lnB>
                      <a:noFill/>
                    </a:lnB>
                    <a:solidFill>
                      <a:srgbClr val="FFFF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bl>
          </a:graphicData>
        </a:graphic>
      </p:graphicFrame>
      <p:graphicFrame>
        <p:nvGraphicFramePr>
          <p:cNvPr id="6" name="1 Gráfico"/>
          <p:cNvGraphicFramePr>
            <a:graphicFrameLocks/>
          </p:cNvGraphicFramePr>
          <p:nvPr>
            <p:extLst>
              <p:ext uri="{D42A27DB-BD31-4B8C-83A1-F6EECF244321}">
                <p14:modId xmlns:p14="http://schemas.microsoft.com/office/powerpoint/2010/main" val="580628870"/>
              </p:ext>
            </p:extLst>
          </p:nvPr>
        </p:nvGraphicFramePr>
        <p:xfrm>
          <a:off x="43962" y="-99392"/>
          <a:ext cx="8992534"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8979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lantilla">
  <a:themeElements>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lla">
  <a:themeElements>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ntilla">
  <a:themeElements>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plantilla</Template>
  <TotalTime>5186</TotalTime>
  <Words>1462</Words>
  <Application>Microsoft Office PowerPoint</Application>
  <PresentationFormat>Presentación en pantalla (4:3)</PresentationFormat>
  <Paragraphs>219</Paragraphs>
  <Slides>5</Slides>
  <Notes>0</Notes>
  <HiddenSlides>0</HiddenSlides>
  <MMClips>0</MMClips>
  <ScaleCrop>false</ScaleCrop>
  <HeadingPairs>
    <vt:vector size="4" baseType="variant">
      <vt:variant>
        <vt:lpstr>Tema</vt:lpstr>
      </vt:variant>
      <vt:variant>
        <vt:i4>3</vt:i4>
      </vt:variant>
      <vt:variant>
        <vt:lpstr>Títulos de diapositiva</vt:lpstr>
      </vt:variant>
      <vt:variant>
        <vt:i4>5</vt:i4>
      </vt:variant>
    </vt:vector>
  </HeadingPairs>
  <TitlesOfParts>
    <vt:vector size="8" baseType="lpstr">
      <vt:lpstr>1_plantilla</vt:lpstr>
      <vt:lpstr>plantilla</vt:lpstr>
      <vt:lpstr>2_plantilla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Cabrera Sáenz</dc:creator>
  <cp:lastModifiedBy>Cristina Perez de Martinez</cp:lastModifiedBy>
  <cp:revision>1402</cp:revision>
  <cp:lastPrinted>2014-06-02T17:52:40Z</cp:lastPrinted>
  <dcterms:created xsi:type="dcterms:W3CDTF">2011-03-27T23:33:46Z</dcterms:created>
  <dcterms:modified xsi:type="dcterms:W3CDTF">2015-01-15T18:58:37Z</dcterms:modified>
</cp:coreProperties>
</file>