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7"/>
  </p:notesMasterIdLst>
  <p:handoutMasterIdLst>
    <p:handoutMasterId r:id="rId28"/>
  </p:handoutMasterIdLst>
  <p:sldIdLst>
    <p:sldId id="281" r:id="rId3"/>
    <p:sldId id="257" r:id="rId4"/>
    <p:sldId id="284" r:id="rId5"/>
    <p:sldId id="285" r:id="rId6"/>
    <p:sldId id="286" r:id="rId7"/>
    <p:sldId id="287" r:id="rId8"/>
    <p:sldId id="288" r:id="rId9"/>
    <p:sldId id="293" r:id="rId10"/>
    <p:sldId id="289" r:id="rId11"/>
    <p:sldId id="290" r:id="rId12"/>
    <p:sldId id="294" r:id="rId13"/>
    <p:sldId id="295" r:id="rId14"/>
    <p:sldId id="296" r:id="rId15"/>
    <p:sldId id="291" r:id="rId16"/>
    <p:sldId id="292" r:id="rId17"/>
    <p:sldId id="269" r:id="rId18"/>
    <p:sldId id="268" r:id="rId19"/>
    <p:sldId id="261" r:id="rId20"/>
    <p:sldId id="276" r:id="rId21"/>
    <p:sldId id="260" r:id="rId22"/>
    <p:sldId id="297" r:id="rId23"/>
    <p:sldId id="298" r:id="rId24"/>
    <p:sldId id="266" r:id="rId25"/>
    <p:sldId id="299" r:id="rId26"/>
  </p:sldIdLst>
  <p:sldSz cx="11341100" cy="6858000"/>
  <p:notesSz cx="7077075" cy="9028113"/>
  <p:defaultTextStyle>
    <a:defPPr>
      <a:defRPr lang="en-US"/>
    </a:defPPr>
    <a:lvl1pPr marL="0" algn="l" rtl="0" latinLnBrk="0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6727" algn="l" rtl="0" latinLnBrk="0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3455" algn="l" rtl="0" latinLnBrk="0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0182" algn="l" rtl="0" latinLnBrk="0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6910" algn="l" rtl="0" latinLnBrk="0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3637" algn="l" rtl="0" latinLnBrk="0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00365" algn="l" rtl="0" latinLnBrk="0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7092" algn="l" rtl="0" latinLnBrk="0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3820" algn="l" rtl="0" latinLnBrk="0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4" autoAdjust="0"/>
    <p:restoredTop sz="93977" autoAdjust="0"/>
  </p:normalViewPr>
  <p:slideViewPr>
    <p:cSldViewPr>
      <p:cViewPr>
        <p:scale>
          <a:sx n="70" d="100"/>
          <a:sy n="70" d="100"/>
        </p:scale>
        <p:origin x="-648" y="-72"/>
      </p:cViewPr>
      <p:guideLst>
        <p:guide orient="horz" pos="2160"/>
        <p:guide pos="3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s-SV" sz="1200" baseline="0"/>
              <a:t>PRESUPUESTO MINED 2015</a:t>
            </a:r>
          </a:p>
        </c:rich>
      </c:tx>
      <c:layout>
        <c:manualLayout>
          <c:xMode val="edge"/>
          <c:yMode val="edge"/>
          <c:x val="0.36698478213893948"/>
          <c:y val="2.410093086175817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12938930035709"/>
          <c:y val="2.3003626313495271E-2"/>
          <c:w val="0.82662270341207444"/>
          <c:h val="0.811114882724465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 PRES TOTAL'!$B$1</c:f>
              <c:strCache>
                <c:ptCount val="1"/>
                <c:pt idx="0">
                  <c:v>MONTO</c:v>
                </c:pt>
              </c:strCache>
            </c:strRef>
          </c:tx>
          <c:invertIfNegative val="0"/>
          <c:dPt>
            <c:idx val="0"/>
            <c:invertIfNegative val="1"/>
            <c:bubble3D val="0"/>
          </c:dPt>
          <c:cat>
            <c:strRef>
              <c:f>' PRES TOTAL'!$A$2:$A$6</c:f>
              <c:strCache>
                <c:ptCount val="5"/>
                <c:pt idx="0">
                  <c:v>APROBADO</c:v>
                </c:pt>
                <c:pt idx="1">
                  <c:v>MODIFICACIONES</c:v>
                </c:pt>
                <c:pt idx="2">
                  <c:v>MODIFICADO</c:v>
                </c:pt>
                <c:pt idx="3">
                  <c:v>COMPROMETIDO</c:v>
                </c:pt>
                <c:pt idx="4">
                  <c:v>DEVENGADO</c:v>
                </c:pt>
              </c:strCache>
            </c:strRef>
          </c:cat>
          <c:val>
            <c:numRef>
              <c:f>' PRES TOTAL'!$B$2:$B$6</c:f>
              <c:numCache>
                <c:formatCode>#,##0.00</c:formatCode>
                <c:ptCount val="5"/>
                <c:pt idx="0">
                  <c:v>917681780</c:v>
                </c:pt>
                <c:pt idx="1">
                  <c:v>12592178</c:v>
                </c:pt>
                <c:pt idx="2">
                  <c:v>930273958</c:v>
                </c:pt>
                <c:pt idx="3">
                  <c:v>927238117.75</c:v>
                </c:pt>
                <c:pt idx="4">
                  <c:v>926640967.73000002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gapDepth val="102"/>
        <c:shape val="box"/>
        <c:axId val="146426368"/>
        <c:axId val="149094976"/>
        <c:axId val="0"/>
      </c:bar3DChart>
      <c:catAx>
        <c:axId val="14642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SV"/>
          </a:p>
        </c:txPr>
        <c:crossAx val="149094976"/>
        <c:crosses val="autoZero"/>
        <c:auto val="1"/>
        <c:lblAlgn val="ctr"/>
        <c:lblOffset val="100"/>
        <c:noMultiLvlLbl val="0"/>
      </c:catAx>
      <c:valAx>
        <c:axId val="14909497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aseline="0"/>
            </a:pPr>
            <a:endParaRPr lang="es-SV"/>
          </a:p>
        </c:txPr>
        <c:crossAx val="146426368"/>
        <c:crosses val="autoZero"/>
        <c:crossBetween val="between"/>
        <c:majorUnit val="100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aseline="0"/>
            </a:pPr>
            <a:endParaRPr lang="es-SV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 sz="1500" baseline="0"/>
              <a:t>GASTO CORRIENTE PRESUPUESTO  2015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141130721552027"/>
          <c:y val="0.1219488188976378"/>
          <c:w val="0.50357732398047783"/>
          <c:h val="0.83175488480606596"/>
        </c:manualLayout>
      </c:layout>
      <c:bar3DChart>
        <c:barDir val="bar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h="38100"/>
            </a:sp3d>
          </c:spPr>
          <c:invertIfNegative val="0"/>
          <c:dLbls>
            <c:dLbl>
              <c:idx val="0"/>
              <c:layout>
                <c:manualLayout>
                  <c:x val="4.0927694406548518E-2"/>
                  <c:y val="-3.3670033670033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64483856298316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326966803092324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0463847203274216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9781718963165076"/>
                  <c:y val="-3.645377661125692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819008640291041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773533424283765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8644838562983174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Hoja1!$A$5:$A$12</c:f>
              <c:strCache>
                <c:ptCount val="8"/>
                <c:pt idx="0">
                  <c:v>Remuneraciones </c:v>
                </c:pt>
                <c:pt idx="1">
                  <c:v>Subvenciones a Instituciones Adscritas</c:v>
                </c:pt>
                <c:pt idx="2">
                  <c:v>Paquete Escolar</c:v>
                </c:pt>
                <c:pt idx="3">
                  <c:v>PASE</c:v>
                </c:pt>
                <c:pt idx="4">
                  <c:v>Implementadoras de Programas Educativos</c:v>
                </c:pt>
                <c:pt idx="5">
                  <c:v>Subsidsios Incapacidad ISBM</c:v>
                </c:pt>
                <c:pt idx="6">
                  <c:v>Ayuda económica a familiares de maestros que murieron a causa del conflicto armado</c:v>
                </c:pt>
                <c:pt idx="7">
                  <c:v>Pago de bienes y servicios </c:v>
                </c:pt>
              </c:strCache>
            </c:strRef>
          </c:cat>
          <c:val>
            <c:numRef>
              <c:f>Hoja1!$B$5:$B$12</c:f>
              <c:numCache>
                <c:formatCode>"$"#,##0.00;[Red]"$"#,##0.00</c:formatCode>
                <c:ptCount val="8"/>
                <c:pt idx="0">
                  <c:v>621533233.86000001</c:v>
                </c:pt>
                <c:pt idx="1">
                  <c:v>98194814.209999993</c:v>
                </c:pt>
                <c:pt idx="2">
                  <c:v>65927109.310000002</c:v>
                </c:pt>
                <c:pt idx="3">
                  <c:v>22730336.91</c:v>
                </c:pt>
                <c:pt idx="4">
                  <c:v>20677076.559999999</c:v>
                </c:pt>
                <c:pt idx="5">
                  <c:v>69505.919999999998</c:v>
                </c:pt>
                <c:pt idx="6">
                  <c:v>4800</c:v>
                </c:pt>
                <c:pt idx="7">
                  <c:v>36751584.479999997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8848640"/>
        <c:axId val="149097280"/>
        <c:axId val="0"/>
      </c:bar3DChart>
      <c:catAx>
        <c:axId val="14884864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50" baseline="0"/>
            </a:pPr>
            <a:endParaRPr lang="es-SV"/>
          </a:p>
        </c:txPr>
        <c:crossAx val="149097280"/>
        <c:crosses val="autoZero"/>
        <c:auto val="1"/>
        <c:lblAlgn val="ctr"/>
        <c:lblOffset val="100"/>
        <c:noMultiLvlLbl val="0"/>
      </c:catAx>
      <c:valAx>
        <c:axId val="149097280"/>
        <c:scaling>
          <c:orientation val="minMax"/>
        </c:scaling>
        <c:delete val="1"/>
        <c:axPos val="b"/>
        <c:numFmt formatCode="&quot;$&quot;#,##0.00;[Red]&quot;$&quot;#,##0.00" sourceLinked="1"/>
        <c:majorTickMark val="none"/>
        <c:minorTickMark val="none"/>
        <c:tickLblPos val="nextTo"/>
        <c:crossAx val="14884864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5">
        <a:lumMod val="75000"/>
      </a:schemeClr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s-SV" sz="1200"/>
              <a:t>PRESUPUESTO MINED 2016</a:t>
            </a:r>
          </a:p>
        </c:rich>
      </c:tx>
      <c:layout>
        <c:manualLayout>
          <c:xMode val="edge"/>
          <c:yMode val="edge"/>
          <c:x val="0.44175274098163941"/>
          <c:y val="0"/>
        </c:manualLayout>
      </c:layout>
      <c:overlay val="1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650439632545932"/>
          <c:y val="2.3003626313495264E-2"/>
          <c:w val="0.82662270341207411"/>
          <c:h val="0.811114882724465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 PRES TOTAL'!$B$1</c:f>
              <c:strCache>
                <c:ptCount val="1"/>
                <c:pt idx="0">
                  <c:v>MONTO</c:v>
                </c:pt>
              </c:strCache>
            </c:strRef>
          </c:tx>
          <c:invertIfNegative val="0"/>
          <c:cat>
            <c:strRef>
              <c:f>' PRES TOTAL'!$A$2:$A$6</c:f>
              <c:strCache>
                <c:ptCount val="5"/>
                <c:pt idx="0">
                  <c:v>APROBADO</c:v>
                </c:pt>
                <c:pt idx="1">
                  <c:v>MODIFICACIONES</c:v>
                </c:pt>
                <c:pt idx="2">
                  <c:v>MODIFICADO</c:v>
                </c:pt>
                <c:pt idx="3">
                  <c:v>COMPROMETIDO</c:v>
                </c:pt>
                <c:pt idx="4">
                  <c:v>DEVENGADO</c:v>
                </c:pt>
              </c:strCache>
            </c:strRef>
          </c:cat>
          <c:val>
            <c:numRef>
              <c:f>' PRES TOTAL'!$B$2:$B$6</c:f>
              <c:numCache>
                <c:formatCode>#,##0.00</c:formatCode>
                <c:ptCount val="5"/>
                <c:pt idx="0">
                  <c:v>942506294</c:v>
                </c:pt>
                <c:pt idx="1">
                  <c:v>0</c:v>
                </c:pt>
                <c:pt idx="2">
                  <c:v>942506294</c:v>
                </c:pt>
                <c:pt idx="3">
                  <c:v>368003568.18000001</c:v>
                </c:pt>
                <c:pt idx="4">
                  <c:v>353734426.06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gapDepth val="102"/>
        <c:shape val="box"/>
        <c:axId val="148851712"/>
        <c:axId val="149099584"/>
        <c:axId val="0"/>
      </c:bar3DChart>
      <c:catAx>
        <c:axId val="14885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SV"/>
          </a:p>
        </c:txPr>
        <c:crossAx val="149099584"/>
        <c:crosses val="autoZero"/>
        <c:auto val="1"/>
        <c:lblAlgn val="ctr"/>
        <c:lblOffset val="100"/>
        <c:noMultiLvlLbl val="0"/>
      </c:catAx>
      <c:valAx>
        <c:axId val="14909958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50" baseline="0"/>
            </a:pPr>
            <a:endParaRPr lang="es-SV"/>
          </a:p>
        </c:txPr>
        <c:crossAx val="148851712"/>
        <c:crosses val="autoZero"/>
        <c:crossBetween val="between"/>
        <c:majorUnit val="100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aseline="0"/>
            </a:pPr>
            <a:endParaRPr lang="es-SV"/>
          </a:p>
        </c:txPr>
      </c:dTable>
      <c:spPr>
        <a:solidFill>
          <a:schemeClr val="bg1">
            <a:lumMod val="75000"/>
          </a:scheme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SV" sz="1600"/>
              <a:t>GASTO CORRIENTE PROYECTADO A MAYO 2016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2801383275553012"/>
          <c:y val="0.16683587387853835"/>
          <c:w val="0.55444925731359052"/>
          <c:h val="0.786738762785668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7"/>
              <c:layout>
                <c:manualLayout>
                  <c:x val="-0.25225225225225223"/>
                  <c:y val="3.9981067940277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Hoja1!$A$3:$A$10</c:f>
              <c:strCache>
                <c:ptCount val="8"/>
                <c:pt idx="0">
                  <c:v>Pago de Bienes y Servicios</c:v>
                </c:pt>
                <c:pt idx="1">
                  <c:v>Ayuda Economica a familiares de maestros</c:v>
                </c:pt>
                <c:pt idx="2">
                  <c:v>Subsidios Incapacidad ISBM</c:v>
                </c:pt>
                <c:pt idx="3">
                  <c:v>Implementadoras de Programas Educativos</c:v>
                </c:pt>
                <c:pt idx="4">
                  <c:v>PASE</c:v>
                </c:pt>
                <c:pt idx="5">
                  <c:v>Paquete Escolar</c:v>
                </c:pt>
                <c:pt idx="6">
                  <c:v>Subvenciones a Instituciones Adscritas</c:v>
                </c:pt>
                <c:pt idx="7">
                  <c:v>Remuneraciones</c:v>
                </c:pt>
              </c:strCache>
            </c:strRef>
          </c:cat>
          <c:val>
            <c:numRef>
              <c:f>Hoja1!$B$3:$B$10</c:f>
              <c:numCache>
                <c:formatCode>_("$"* #,##0.00_);_("$"* \(#,##0.00\);_("$"* "-"??_);_(@_)</c:formatCode>
                <c:ptCount val="8"/>
                <c:pt idx="0">
                  <c:v>10651274.609999999</c:v>
                </c:pt>
                <c:pt idx="1">
                  <c:v>4800</c:v>
                </c:pt>
                <c:pt idx="2">
                  <c:v>72490</c:v>
                </c:pt>
                <c:pt idx="3">
                  <c:v>6596706.3399999999</c:v>
                </c:pt>
                <c:pt idx="4">
                  <c:v>9507266.1300000008</c:v>
                </c:pt>
                <c:pt idx="5">
                  <c:v>31520578.760000002</c:v>
                </c:pt>
                <c:pt idx="6">
                  <c:v>33433843.18</c:v>
                </c:pt>
                <c:pt idx="7">
                  <c:v>238155950.69999999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8956672"/>
        <c:axId val="149101888"/>
      </c:barChart>
      <c:catAx>
        <c:axId val="14895667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50" baseline="0"/>
            </a:pPr>
            <a:endParaRPr lang="es-SV"/>
          </a:p>
        </c:txPr>
        <c:crossAx val="149101888"/>
        <c:crosses val="autoZero"/>
        <c:auto val="1"/>
        <c:lblAlgn val="ctr"/>
        <c:lblOffset val="100"/>
        <c:noMultiLvlLbl val="0"/>
      </c:catAx>
      <c:valAx>
        <c:axId val="149101888"/>
        <c:scaling>
          <c:orientation val="minMax"/>
        </c:scaling>
        <c:delete val="1"/>
        <c:axPos val="b"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48956672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/>
    </a:solid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0ABC2-881F-4944-9F7B-162B782E064F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SV"/>
        </a:p>
      </dgm:t>
    </dgm:pt>
    <dgm:pt modelId="{26B70314-727E-4D33-9040-D0F0C8360F06}">
      <dgm:prSet phldrT="[Texto]" custT="1"/>
      <dgm:spPr/>
      <dgm:t>
        <a:bodyPr/>
        <a:lstStyle/>
        <a:p>
          <a:r>
            <a:rPr lang="es-SV" sz="2000" dirty="0" smtClean="0"/>
            <a:t>Continuar con la Implementación del Plan de Formación Docente</a:t>
          </a:r>
          <a:endParaRPr lang="es-SV" sz="2000" dirty="0"/>
        </a:p>
      </dgm:t>
    </dgm:pt>
    <dgm:pt modelId="{E6340637-4642-4E6C-AF92-DB4B7AC94F91}" type="parTrans" cxnId="{CD3AB916-F67B-4EB7-9C6B-84FB74FA18B4}">
      <dgm:prSet/>
      <dgm:spPr/>
      <dgm:t>
        <a:bodyPr/>
        <a:lstStyle/>
        <a:p>
          <a:endParaRPr lang="es-SV"/>
        </a:p>
      </dgm:t>
    </dgm:pt>
    <dgm:pt modelId="{B59A5764-74EF-4F9C-A467-3EA6A737431F}" type="sibTrans" cxnId="{CD3AB916-F67B-4EB7-9C6B-84FB74FA18B4}">
      <dgm:prSet/>
      <dgm:spPr/>
      <dgm:t>
        <a:bodyPr/>
        <a:lstStyle/>
        <a:p>
          <a:endParaRPr lang="es-SV"/>
        </a:p>
      </dgm:t>
    </dgm:pt>
    <dgm:pt modelId="{621073E1-365E-4E47-84BC-16465FEBB338}">
      <dgm:prSet phldrT="[Texto]" custT="1"/>
      <dgm:spPr/>
      <dgm:t>
        <a:bodyPr/>
        <a:lstStyle/>
        <a:p>
          <a:r>
            <a:rPr lang="es-SV" sz="2000" dirty="0" smtClean="0"/>
            <a:t>Gestionar incremento al presupuesto educativo</a:t>
          </a:r>
          <a:endParaRPr lang="es-SV" sz="2000" dirty="0"/>
        </a:p>
      </dgm:t>
    </dgm:pt>
    <dgm:pt modelId="{2B1F6C03-F7BA-4F53-9FA9-34277FAAF39F}" type="parTrans" cxnId="{D9E99A64-FFC5-44BD-9911-CF45E3AFC783}">
      <dgm:prSet/>
      <dgm:spPr/>
      <dgm:t>
        <a:bodyPr/>
        <a:lstStyle/>
        <a:p>
          <a:endParaRPr lang="es-SV"/>
        </a:p>
      </dgm:t>
    </dgm:pt>
    <dgm:pt modelId="{AD5E4AFF-B524-40BE-9269-4CBAAEC78058}" type="sibTrans" cxnId="{D9E99A64-FFC5-44BD-9911-CF45E3AFC783}">
      <dgm:prSet/>
      <dgm:spPr/>
      <dgm:t>
        <a:bodyPr/>
        <a:lstStyle/>
        <a:p>
          <a:endParaRPr lang="es-SV"/>
        </a:p>
      </dgm:t>
    </dgm:pt>
    <dgm:pt modelId="{8771A03D-0E1E-4021-A04B-DA7EE8E0D7C4}">
      <dgm:prSet phldrT="[Texto]" custT="1"/>
      <dgm:spPr/>
      <dgm:t>
        <a:bodyPr/>
        <a:lstStyle/>
        <a:p>
          <a:r>
            <a:rPr lang="es-SV" sz="2000" dirty="0" smtClean="0"/>
            <a:t>Fortalecimiento de la escuela inclusiva de tiempo pleno para ofertar servicios educativos completos.</a:t>
          </a:r>
          <a:endParaRPr lang="es-SV" sz="2000" dirty="0"/>
        </a:p>
      </dgm:t>
    </dgm:pt>
    <dgm:pt modelId="{D9014AC5-7330-43F5-BF35-BAC81D2E4E56}" type="parTrans" cxnId="{B7B9C3B5-AFF4-4A8F-9A24-D27709EAF480}">
      <dgm:prSet/>
      <dgm:spPr/>
      <dgm:t>
        <a:bodyPr/>
        <a:lstStyle/>
        <a:p>
          <a:endParaRPr lang="es-SV"/>
        </a:p>
      </dgm:t>
    </dgm:pt>
    <dgm:pt modelId="{873F4B76-D95B-45AC-B495-08558F8EE82C}" type="sibTrans" cxnId="{B7B9C3B5-AFF4-4A8F-9A24-D27709EAF480}">
      <dgm:prSet/>
      <dgm:spPr/>
      <dgm:t>
        <a:bodyPr/>
        <a:lstStyle/>
        <a:p>
          <a:endParaRPr lang="es-SV"/>
        </a:p>
      </dgm:t>
    </dgm:pt>
    <dgm:pt modelId="{735CACF2-0605-4244-9BC5-489679F0407E}">
      <dgm:prSet custT="1"/>
      <dgm:spPr/>
      <dgm:t>
        <a:bodyPr/>
        <a:lstStyle/>
        <a:p>
          <a:r>
            <a:rPr lang="es-SV" sz="2000" dirty="0" smtClean="0"/>
            <a:t>Fortalecer el sistema de evaluación educativa</a:t>
          </a:r>
          <a:endParaRPr lang="es-SV" sz="2000" dirty="0"/>
        </a:p>
      </dgm:t>
    </dgm:pt>
    <dgm:pt modelId="{B6BDE559-3C26-4546-9C2E-009BB873AE71}" type="parTrans" cxnId="{786E7FFF-764C-45C2-89FD-0F20F5D45A5D}">
      <dgm:prSet/>
      <dgm:spPr/>
      <dgm:t>
        <a:bodyPr/>
        <a:lstStyle/>
        <a:p>
          <a:endParaRPr lang="es-SV"/>
        </a:p>
      </dgm:t>
    </dgm:pt>
    <dgm:pt modelId="{86576ED1-8A1C-4423-A0CE-7A1D3E53F336}" type="sibTrans" cxnId="{786E7FFF-764C-45C2-89FD-0F20F5D45A5D}">
      <dgm:prSet/>
      <dgm:spPr/>
      <dgm:t>
        <a:bodyPr/>
        <a:lstStyle/>
        <a:p>
          <a:endParaRPr lang="es-SV"/>
        </a:p>
      </dgm:t>
    </dgm:pt>
    <dgm:pt modelId="{863962D1-A86F-41BE-908D-6FF8C6B66AA2}" type="pres">
      <dgm:prSet presAssocID="{A6E0ABC2-881F-4944-9F7B-162B782E06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B4824712-F8B9-427D-B34F-2F0D69F9B8AB}" type="pres">
      <dgm:prSet presAssocID="{26B70314-727E-4D33-9040-D0F0C8360F06}" presName="parentLin" presStyleCnt="0"/>
      <dgm:spPr/>
      <dgm:t>
        <a:bodyPr/>
        <a:lstStyle/>
        <a:p>
          <a:endParaRPr lang="es-SV"/>
        </a:p>
      </dgm:t>
    </dgm:pt>
    <dgm:pt modelId="{570A3687-6ECC-4EF7-AC40-35D23E37CE07}" type="pres">
      <dgm:prSet presAssocID="{26B70314-727E-4D33-9040-D0F0C8360F06}" presName="parentLeftMargin" presStyleLbl="node1" presStyleIdx="0" presStyleCnt="4"/>
      <dgm:spPr/>
      <dgm:t>
        <a:bodyPr/>
        <a:lstStyle/>
        <a:p>
          <a:endParaRPr lang="es-SV"/>
        </a:p>
      </dgm:t>
    </dgm:pt>
    <dgm:pt modelId="{85A3AE62-5C3B-4B94-ADE1-5168278F84E4}" type="pres">
      <dgm:prSet presAssocID="{26B70314-727E-4D33-9040-D0F0C8360F06}" presName="parentText" presStyleLbl="node1" presStyleIdx="0" presStyleCnt="4" custScaleX="126620" custScaleY="143974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6B4472F-3202-4533-8FAC-423562DCBFEB}" type="pres">
      <dgm:prSet presAssocID="{26B70314-727E-4D33-9040-D0F0C8360F06}" presName="negativeSpace" presStyleCnt="0"/>
      <dgm:spPr/>
      <dgm:t>
        <a:bodyPr/>
        <a:lstStyle/>
        <a:p>
          <a:endParaRPr lang="es-SV"/>
        </a:p>
      </dgm:t>
    </dgm:pt>
    <dgm:pt modelId="{D3149474-15E6-4FC0-BEA6-2070FC47D07E}" type="pres">
      <dgm:prSet presAssocID="{26B70314-727E-4D33-9040-D0F0C8360F0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73C468B-6F67-42F9-A81B-6195C785AEB4}" type="pres">
      <dgm:prSet presAssocID="{B59A5764-74EF-4F9C-A467-3EA6A737431F}" presName="spaceBetweenRectangles" presStyleCnt="0"/>
      <dgm:spPr/>
      <dgm:t>
        <a:bodyPr/>
        <a:lstStyle/>
        <a:p>
          <a:endParaRPr lang="es-SV"/>
        </a:p>
      </dgm:t>
    </dgm:pt>
    <dgm:pt modelId="{0437BA89-8551-49D8-A3B8-E1F2003C15DC}" type="pres">
      <dgm:prSet presAssocID="{621073E1-365E-4E47-84BC-16465FEBB338}" presName="parentLin" presStyleCnt="0"/>
      <dgm:spPr/>
      <dgm:t>
        <a:bodyPr/>
        <a:lstStyle/>
        <a:p>
          <a:endParaRPr lang="es-SV"/>
        </a:p>
      </dgm:t>
    </dgm:pt>
    <dgm:pt modelId="{163C033E-A237-4E13-9929-D0341E810283}" type="pres">
      <dgm:prSet presAssocID="{621073E1-365E-4E47-84BC-16465FEBB338}" presName="parentLeftMargin" presStyleLbl="node1" presStyleIdx="0" presStyleCnt="4"/>
      <dgm:spPr/>
      <dgm:t>
        <a:bodyPr/>
        <a:lstStyle/>
        <a:p>
          <a:endParaRPr lang="es-SV"/>
        </a:p>
      </dgm:t>
    </dgm:pt>
    <dgm:pt modelId="{312F37E6-B42F-4D5F-99B5-D550FCE856D9}" type="pres">
      <dgm:prSet presAssocID="{621073E1-365E-4E47-84BC-16465FEBB338}" presName="parentText" presStyleLbl="node1" presStyleIdx="1" presStyleCnt="4" custScaleX="124694" custScaleY="159861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6720433-BA58-434D-B396-8F772F130B5F}" type="pres">
      <dgm:prSet presAssocID="{621073E1-365E-4E47-84BC-16465FEBB338}" presName="negativeSpace" presStyleCnt="0"/>
      <dgm:spPr/>
      <dgm:t>
        <a:bodyPr/>
        <a:lstStyle/>
        <a:p>
          <a:endParaRPr lang="es-SV"/>
        </a:p>
      </dgm:t>
    </dgm:pt>
    <dgm:pt modelId="{FA6CEDF9-995D-4727-A66B-D2FBCEEE439A}" type="pres">
      <dgm:prSet presAssocID="{621073E1-365E-4E47-84BC-16465FEBB33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ECDCA79-B034-43D8-853F-7FF50C38201E}" type="pres">
      <dgm:prSet presAssocID="{AD5E4AFF-B524-40BE-9269-4CBAAEC78058}" presName="spaceBetweenRectangles" presStyleCnt="0"/>
      <dgm:spPr/>
      <dgm:t>
        <a:bodyPr/>
        <a:lstStyle/>
        <a:p>
          <a:endParaRPr lang="es-SV"/>
        </a:p>
      </dgm:t>
    </dgm:pt>
    <dgm:pt modelId="{E105DAC5-AF0D-437F-B098-892AB775D71E}" type="pres">
      <dgm:prSet presAssocID="{735CACF2-0605-4244-9BC5-489679F0407E}" presName="parentLin" presStyleCnt="0"/>
      <dgm:spPr/>
      <dgm:t>
        <a:bodyPr/>
        <a:lstStyle/>
        <a:p>
          <a:endParaRPr lang="es-SV"/>
        </a:p>
      </dgm:t>
    </dgm:pt>
    <dgm:pt modelId="{89121A26-C810-43FB-BE50-86DB9B8B5896}" type="pres">
      <dgm:prSet presAssocID="{735CACF2-0605-4244-9BC5-489679F0407E}" presName="parentLeftMargin" presStyleLbl="node1" presStyleIdx="1" presStyleCnt="4"/>
      <dgm:spPr/>
      <dgm:t>
        <a:bodyPr/>
        <a:lstStyle/>
        <a:p>
          <a:endParaRPr lang="es-SV"/>
        </a:p>
      </dgm:t>
    </dgm:pt>
    <dgm:pt modelId="{993D61F0-39A8-4F52-834C-FA0DDF732A9B}" type="pres">
      <dgm:prSet presAssocID="{735CACF2-0605-4244-9BC5-489679F0407E}" presName="parentText" presStyleLbl="node1" presStyleIdx="2" presStyleCnt="4" custScaleX="122939" custScaleY="161145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F44B7A5-3596-4A06-A134-0ADD15761A2C}" type="pres">
      <dgm:prSet presAssocID="{735CACF2-0605-4244-9BC5-489679F0407E}" presName="negativeSpace" presStyleCnt="0"/>
      <dgm:spPr/>
      <dgm:t>
        <a:bodyPr/>
        <a:lstStyle/>
        <a:p>
          <a:endParaRPr lang="es-SV"/>
        </a:p>
      </dgm:t>
    </dgm:pt>
    <dgm:pt modelId="{C362127B-8271-4F0A-ACD6-5E8EC7AD9E14}" type="pres">
      <dgm:prSet presAssocID="{735CACF2-0605-4244-9BC5-489679F0407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8C1AC8C-EF5F-43F5-BE8F-C254D91393DC}" type="pres">
      <dgm:prSet presAssocID="{86576ED1-8A1C-4423-A0CE-7A1D3E53F336}" presName="spaceBetweenRectangles" presStyleCnt="0"/>
      <dgm:spPr/>
      <dgm:t>
        <a:bodyPr/>
        <a:lstStyle/>
        <a:p>
          <a:endParaRPr lang="es-SV"/>
        </a:p>
      </dgm:t>
    </dgm:pt>
    <dgm:pt modelId="{2AC4F849-DC51-42C7-9554-29FD49660EE4}" type="pres">
      <dgm:prSet presAssocID="{8771A03D-0E1E-4021-A04B-DA7EE8E0D7C4}" presName="parentLin" presStyleCnt="0"/>
      <dgm:spPr/>
      <dgm:t>
        <a:bodyPr/>
        <a:lstStyle/>
        <a:p>
          <a:endParaRPr lang="es-SV"/>
        </a:p>
      </dgm:t>
    </dgm:pt>
    <dgm:pt modelId="{B858EE4A-92A1-4F7A-BC30-25511C5CE6DE}" type="pres">
      <dgm:prSet presAssocID="{8771A03D-0E1E-4021-A04B-DA7EE8E0D7C4}" presName="parentLeftMargin" presStyleLbl="node1" presStyleIdx="2" presStyleCnt="4"/>
      <dgm:spPr/>
      <dgm:t>
        <a:bodyPr/>
        <a:lstStyle/>
        <a:p>
          <a:endParaRPr lang="es-SV"/>
        </a:p>
      </dgm:t>
    </dgm:pt>
    <dgm:pt modelId="{BE9E475D-FB3A-4370-BFA9-EAFBFDFB6A55}" type="pres">
      <dgm:prSet presAssocID="{8771A03D-0E1E-4021-A04B-DA7EE8E0D7C4}" presName="parentText" presStyleLbl="node1" presStyleIdx="3" presStyleCnt="4" custScaleX="124418" custScaleY="163713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277D5D6-A1E0-4CA6-8A65-96AF2AA36739}" type="pres">
      <dgm:prSet presAssocID="{8771A03D-0E1E-4021-A04B-DA7EE8E0D7C4}" presName="negativeSpace" presStyleCnt="0"/>
      <dgm:spPr/>
      <dgm:t>
        <a:bodyPr/>
        <a:lstStyle/>
        <a:p>
          <a:endParaRPr lang="es-SV"/>
        </a:p>
      </dgm:t>
    </dgm:pt>
    <dgm:pt modelId="{C5C4952F-FABD-4D45-AB3D-072F60B20ED1}" type="pres">
      <dgm:prSet presAssocID="{8771A03D-0E1E-4021-A04B-DA7EE8E0D7C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CD3AB916-F67B-4EB7-9C6B-84FB74FA18B4}" srcId="{A6E0ABC2-881F-4944-9F7B-162B782E064F}" destId="{26B70314-727E-4D33-9040-D0F0C8360F06}" srcOrd="0" destOrd="0" parTransId="{E6340637-4642-4E6C-AF92-DB4B7AC94F91}" sibTransId="{B59A5764-74EF-4F9C-A467-3EA6A737431F}"/>
    <dgm:cxn modelId="{5EC5DD70-4C97-4A16-8430-EF339B6FEB9C}" type="presOf" srcId="{735CACF2-0605-4244-9BC5-489679F0407E}" destId="{89121A26-C810-43FB-BE50-86DB9B8B5896}" srcOrd="0" destOrd="0" presId="urn:microsoft.com/office/officeart/2005/8/layout/list1"/>
    <dgm:cxn modelId="{D17D3350-D7B1-4B68-B7DE-6FDE3FBF9B6D}" type="presOf" srcId="{621073E1-365E-4E47-84BC-16465FEBB338}" destId="{163C033E-A237-4E13-9929-D0341E810283}" srcOrd="0" destOrd="0" presId="urn:microsoft.com/office/officeart/2005/8/layout/list1"/>
    <dgm:cxn modelId="{B7B9C3B5-AFF4-4A8F-9A24-D27709EAF480}" srcId="{A6E0ABC2-881F-4944-9F7B-162B782E064F}" destId="{8771A03D-0E1E-4021-A04B-DA7EE8E0D7C4}" srcOrd="3" destOrd="0" parTransId="{D9014AC5-7330-43F5-BF35-BAC81D2E4E56}" sibTransId="{873F4B76-D95B-45AC-B495-08558F8EE82C}"/>
    <dgm:cxn modelId="{D9E99A64-FFC5-44BD-9911-CF45E3AFC783}" srcId="{A6E0ABC2-881F-4944-9F7B-162B782E064F}" destId="{621073E1-365E-4E47-84BC-16465FEBB338}" srcOrd="1" destOrd="0" parTransId="{2B1F6C03-F7BA-4F53-9FA9-34277FAAF39F}" sibTransId="{AD5E4AFF-B524-40BE-9269-4CBAAEC78058}"/>
    <dgm:cxn modelId="{3E634F3F-BFED-4C5D-BD3F-558945002DBD}" type="presOf" srcId="{8771A03D-0E1E-4021-A04B-DA7EE8E0D7C4}" destId="{B858EE4A-92A1-4F7A-BC30-25511C5CE6DE}" srcOrd="0" destOrd="0" presId="urn:microsoft.com/office/officeart/2005/8/layout/list1"/>
    <dgm:cxn modelId="{70857CA0-C73F-4092-B27F-BED0B14956EE}" type="presOf" srcId="{8771A03D-0E1E-4021-A04B-DA7EE8E0D7C4}" destId="{BE9E475D-FB3A-4370-BFA9-EAFBFDFB6A55}" srcOrd="1" destOrd="0" presId="urn:microsoft.com/office/officeart/2005/8/layout/list1"/>
    <dgm:cxn modelId="{983F4EC4-3CB6-4819-B159-05E169D4E29E}" type="presOf" srcId="{26B70314-727E-4D33-9040-D0F0C8360F06}" destId="{85A3AE62-5C3B-4B94-ADE1-5168278F84E4}" srcOrd="1" destOrd="0" presId="urn:microsoft.com/office/officeart/2005/8/layout/list1"/>
    <dgm:cxn modelId="{88C65693-E3CE-468C-A2AC-6E27E20BD926}" type="presOf" srcId="{735CACF2-0605-4244-9BC5-489679F0407E}" destId="{993D61F0-39A8-4F52-834C-FA0DDF732A9B}" srcOrd="1" destOrd="0" presId="urn:microsoft.com/office/officeart/2005/8/layout/list1"/>
    <dgm:cxn modelId="{BEA4AF23-6868-4ACD-BCB8-A8575DC466AF}" type="presOf" srcId="{26B70314-727E-4D33-9040-D0F0C8360F06}" destId="{570A3687-6ECC-4EF7-AC40-35D23E37CE07}" srcOrd="0" destOrd="0" presId="urn:microsoft.com/office/officeart/2005/8/layout/list1"/>
    <dgm:cxn modelId="{31298810-2C68-4535-AEBD-D4559C0AC912}" type="presOf" srcId="{A6E0ABC2-881F-4944-9F7B-162B782E064F}" destId="{863962D1-A86F-41BE-908D-6FF8C6B66AA2}" srcOrd="0" destOrd="0" presId="urn:microsoft.com/office/officeart/2005/8/layout/list1"/>
    <dgm:cxn modelId="{CE0ED245-95EF-4D93-980F-B6E9C8922B86}" type="presOf" srcId="{621073E1-365E-4E47-84BC-16465FEBB338}" destId="{312F37E6-B42F-4D5F-99B5-D550FCE856D9}" srcOrd="1" destOrd="0" presId="urn:microsoft.com/office/officeart/2005/8/layout/list1"/>
    <dgm:cxn modelId="{786E7FFF-764C-45C2-89FD-0F20F5D45A5D}" srcId="{A6E0ABC2-881F-4944-9F7B-162B782E064F}" destId="{735CACF2-0605-4244-9BC5-489679F0407E}" srcOrd="2" destOrd="0" parTransId="{B6BDE559-3C26-4546-9C2E-009BB873AE71}" sibTransId="{86576ED1-8A1C-4423-A0CE-7A1D3E53F336}"/>
    <dgm:cxn modelId="{7EC5AD5F-D319-49E9-A5B4-FED9ACEA70EC}" type="presParOf" srcId="{863962D1-A86F-41BE-908D-6FF8C6B66AA2}" destId="{B4824712-F8B9-427D-B34F-2F0D69F9B8AB}" srcOrd="0" destOrd="0" presId="urn:microsoft.com/office/officeart/2005/8/layout/list1"/>
    <dgm:cxn modelId="{AD98CA44-80E5-4E59-A08B-C099FD44F50A}" type="presParOf" srcId="{B4824712-F8B9-427D-B34F-2F0D69F9B8AB}" destId="{570A3687-6ECC-4EF7-AC40-35D23E37CE07}" srcOrd="0" destOrd="0" presId="urn:microsoft.com/office/officeart/2005/8/layout/list1"/>
    <dgm:cxn modelId="{AF7E3892-C885-4DC7-95E7-1C9A3098AAD2}" type="presParOf" srcId="{B4824712-F8B9-427D-B34F-2F0D69F9B8AB}" destId="{85A3AE62-5C3B-4B94-ADE1-5168278F84E4}" srcOrd="1" destOrd="0" presId="urn:microsoft.com/office/officeart/2005/8/layout/list1"/>
    <dgm:cxn modelId="{EC2FCCF4-E160-4635-8B89-A6F90B944298}" type="presParOf" srcId="{863962D1-A86F-41BE-908D-6FF8C6B66AA2}" destId="{C6B4472F-3202-4533-8FAC-423562DCBFEB}" srcOrd="1" destOrd="0" presId="urn:microsoft.com/office/officeart/2005/8/layout/list1"/>
    <dgm:cxn modelId="{21DCF5E2-554C-4917-9810-3136772FF833}" type="presParOf" srcId="{863962D1-A86F-41BE-908D-6FF8C6B66AA2}" destId="{D3149474-15E6-4FC0-BEA6-2070FC47D07E}" srcOrd="2" destOrd="0" presId="urn:microsoft.com/office/officeart/2005/8/layout/list1"/>
    <dgm:cxn modelId="{64D751E3-01D7-4305-8B28-C18BDB407569}" type="presParOf" srcId="{863962D1-A86F-41BE-908D-6FF8C6B66AA2}" destId="{F73C468B-6F67-42F9-A81B-6195C785AEB4}" srcOrd="3" destOrd="0" presId="urn:microsoft.com/office/officeart/2005/8/layout/list1"/>
    <dgm:cxn modelId="{C7B22141-E78F-4DF3-B0CB-1F7BF4979092}" type="presParOf" srcId="{863962D1-A86F-41BE-908D-6FF8C6B66AA2}" destId="{0437BA89-8551-49D8-A3B8-E1F2003C15DC}" srcOrd="4" destOrd="0" presId="urn:microsoft.com/office/officeart/2005/8/layout/list1"/>
    <dgm:cxn modelId="{1EF8FA58-6B8A-4661-BC15-BA29915F9401}" type="presParOf" srcId="{0437BA89-8551-49D8-A3B8-E1F2003C15DC}" destId="{163C033E-A237-4E13-9929-D0341E810283}" srcOrd="0" destOrd="0" presId="urn:microsoft.com/office/officeart/2005/8/layout/list1"/>
    <dgm:cxn modelId="{26AE6851-498B-4094-9F92-F019CB29D0B8}" type="presParOf" srcId="{0437BA89-8551-49D8-A3B8-E1F2003C15DC}" destId="{312F37E6-B42F-4D5F-99B5-D550FCE856D9}" srcOrd="1" destOrd="0" presId="urn:microsoft.com/office/officeart/2005/8/layout/list1"/>
    <dgm:cxn modelId="{2C6E3E06-2C21-4B57-B3F0-DF2C66A4FFE1}" type="presParOf" srcId="{863962D1-A86F-41BE-908D-6FF8C6B66AA2}" destId="{C6720433-BA58-434D-B396-8F772F130B5F}" srcOrd="5" destOrd="0" presId="urn:microsoft.com/office/officeart/2005/8/layout/list1"/>
    <dgm:cxn modelId="{AC244C4F-B407-408B-8461-20A4CB8FCD03}" type="presParOf" srcId="{863962D1-A86F-41BE-908D-6FF8C6B66AA2}" destId="{FA6CEDF9-995D-4727-A66B-D2FBCEEE439A}" srcOrd="6" destOrd="0" presId="urn:microsoft.com/office/officeart/2005/8/layout/list1"/>
    <dgm:cxn modelId="{A5E0104D-53C8-4BA5-B404-919612BCD4DC}" type="presParOf" srcId="{863962D1-A86F-41BE-908D-6FF8C6B66AA2}" destId="{5ECDCA79-B034-43D8-853F-7FF50C38201E}" srcOrd="7" destOrd="0" presId="urn:microsoft.com/office/officeart/2005/8/layout/list1"/>
    <dgm:cxn modelId="{580B976F-31D7-45AD-8F26-2FEC086F3CDC}" type="presParOf" srcId="{863962D1-A86F-41BE-908D-6FF8C6B66AA2}" destId="{E105DAC5-AF0D-437F-B098-892AB775D71E}" srcOrd="8" destOrd="0" presId="urn:microsoft.com/office/officeart/2005/8/layout/list1"/>
    <dgm:cxn modelId="{1B949CF0-6A4A-4F10-BBC9-BB6E6BD23ADC}" type="presParOf" srcId="{E105DAC5-AF0D-437F-B098-892AB775D71E}" destId="{89121A26-C810-43FB-BE50-86DB9B8B5896}" srcOrd="0" destOrd="0" presId="urn:microsoft.com/office/officeart/2005/8/layout/list1"/>
    <dgm:cxn modelId="{B6A41A46-DB30-4CE3-AFA3-9DB954CB3926}" type="presParOf" srcId="{E105DAC5-AF0D-437F-B098-892AB775D71E}" destId="{993D61F0-39A8-4F52-834C-FA0DDF732A9B}" srcOrd="1" destOrd="0" presId="urn:microsoft.com/office/officeart/2005/8/layout/list1"/>
    <dgm:cxn modelId="{6AB5235D-255E-48E0-BFEC-7A50F9CC51F3}" type="presParOf" srcId="{863962D1-A86F-41BE-908D-6FF8C6B66AA2}" destId="{CF44B7A5-3596-4A06-A134-0ADD15761A2C}" srcOrd="9" destOrd="0" presId="urn:microsoft.com/office/officeart/2005/8/layout/list1"/>
    <dgm:cxn modelId="{BF17AC79-5020-4E00-8E02-776AEB8CC7EC}" type="presParOf" srcId="{863962D1-A86F-41BE-908D-6FF8C6B66AA2}" destId="{C362127B-8271-4F0A-ACD6-5E8EC7AD9E14}" srcOrd="10" destOrd="0" presId="urn:microsoft.com/office/officeart/2005/8/layout/list1"/>
    <dgm:cxn modelId="{F75FEEE3-0E95-4C11-86AD-C0260AB6993A}" type="presParOf" srcId="{863962D1-A86F-41BE-908D-6FF8C6B66AA2}" destId="{88C1AC8C-EF5F-43F5-BE8F-C254D91393DC}" srcOrd="11" destOrd="0" presId="urn:microsoft.com/office/officeart/2005/8/layout/list1"/>
    <dgm:cxn modelId="{F2496195-C81A-4490-9682-1CA558E070AB}" type="presParOf" srcId="{863962D1-A86F-41BE-908D-6FF8C6B66AA2}" destId="{2AC4F849-DC51-42C7-9554-29FD49660EE4}" srcOrd="12" destOrd="0" presId="urn:microsoft.com/office/officeart/2005/8/layout/list1"/>
    <dgm:cxn modelId="{A7715828-90BF-4004-8DB5-088FFEE7CC22}" type="presParOf" srcId="{2AC4F849-DC51-42C7-9554-29FD49660EE4}" destId="{B858EE4A-92A1-4F7A-BC30-25511C5CE6DE}" srcOrd="0" destOrd="0" presId="urn:microsoft.com/office/officeart/2005/8/layout/list1"/>
    <dgm:cxn modelId="{51FF1C14-6F09-4D54-A558-762781C1CA66}" type="presParOf" srcId="{2AC4F849-DC51-42C7-9554-29FD49660EE4}" destId="{BE9E475D-FB3A-4370-BFA9-EAFBFDFB6A55}" srcOrd="1" destOrd="0" presId="urn:microsoft.com/office/officeart/2005/8/layout/list1"/>
    <dgm:cxn modelId="{7C99AFF2-D60F-492B-9368-C4397D2CC964}" type="presParOf" srcId="{863962D1-A86F-41BE-908D-6FF8C6B66AA2}" destId="{2277D5D6-A1E0-4CA6-8A65-96AF2AA36739}" srcOrd="13" destOrd="0" presId="urn:microsoft.com/office/officeart/2005/8/layout/list1"/>
    <dgm:cxn modelId="{6D58A8FC-FF47-447D-A1EA-EBB90B91A26F}" type="presParOf" srcId="{863962D1-A86F-41BE-908D-6FF8C6B66AA2}" destId="{C5C4952F-FABD-4D45-AB3D-072F60B20ED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2C011-1BE0-4844-BB13-3FD8F583DB0D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SV"/>
        </a:p>
      </dgm:t>
    </dgm:pt>
    <dgm:pt modelId="{137F1D1F-2316-4C7B-B85D-E937D4DC8D34}">
      <dgm:prSet phldrT="[Texto]" custT="1"/>
      <dgm:spPr/>
      <dgm:t>
        <a:bodyPr/>
        <a:lstStyle/>
        <a:p>
          <a:r>
            <a:rPr lang="es-SV" sz="2000" dirty="0" smtClean="0"/>
            <a:t>Fortalecimiento de la Universidad de El Salvador.</a:t>
          </a:r>
          <a:endParaRPr lang="es-SV" sz="2000" dirty="0"/>
        </a:p>
      </dgm:t>
    </dgm:pt>
    <dgm:pt modelId="{00CF39A0-1A94-44F7-BB1F-0205B757B159}" type="parTrans" cxnId="{0B27146C-3B93-4313-9D7A-480DD62DA859}">
      <dgm:prSet/>
      <dgm:spPr/>
      <dgm:t>
        <a:bodyPr/>
        <a:lstStyle/>
        <a:p>
          <a:endParaRPr lang="es-SV"/>
        </a:p>
      </dgm:t>
    </dgm:pt>
    <dgm:pt modelId="{9FE11336-0DCE-46DA-860A-B393FDBD8F4C}" type="sibTrans" cxnId="{0B27146C-3B93-4313-9D7A-480DD62DA859}">
      <dgm:prSet/>
      <dgm:spPr/>
      <dgm:t>
        <a:bodyPr/>
        <a:lstStyle/>
        <a:p>
          <a:endParaRPr lang="es-SV"/>
        </a:p>
      </dgm:t>
    </dgm:pt>
    <dgm:pt modelId="{15905D03-07CB-45D6-81CA-E0E553E76730}">
      <dgm:prSet custT="1"/>
      <dgm:spPr/>
      <dgm:t>
        <a:bodyPr/>
        <a:lstStyle/>
        <a:p>
          <a:r>
            <a:rPr lang="es-SV" sz="2000" dirty="0" smtClean="0"/>
            <a:t>Fortalecimiento del Viceministerio de Ciencia y Tecnología para el desarrollo de los programas que implementa.</a:t>
          </a:r>
          <a:endParaRPr lang="es-SV" sz="2000" dirty="0"/>
        </a:p>
      </dgm:t>
    </dgm:pt>
    <dgm:pt modelId="{D96D98B7-C13D-4554-973C-D48FCC94B0D1}" type="parTrans" cxnId="{BFF50EAF-D3B9-4BD2-8278-6AC712EDC875}">
      <dgm:prSet/>
      <dgm:spPr/>
      <dgm:t>
        <a:bodyPr/>
        <a:lstStyle/>
        <a:p>
          <a:endParaRPr lang="es-SV"/>
        </a:p>
      </dgm:t>
    </dgm:pt>
    <dgm:pt modelId="{C839CDC9-86FD-45CF-AC94-EACEF5AA0C2E}" type="sibTrans" cxnId="{BFF50EAF-D3B9-4BD2-8278-6AC712EDC875}">
      <dgm:prSet/>
      <dgm:spPr/>
      <dgm:t>
        <a:bodyPr/>
        <a:lstStyle/>
        <a:p>
          <a:endParaRPr lang="es-SV"/>
        </a:p>
      </dgm:t>
    </dgm:pt>
    <dgm:pt modelId="{26764873-B147-472E-9E42-C44B350EE313}">
      <dgm:prSet custT="1"/>
      <dgm:spPr/>
      <dgm:t>
        <a:bodyPr/>
        <a:lstStyle/>
        <a:p>
          <a:r>
            <a:rPr lang="es-SV" sz="2000" dirty="0" smtClean="0"/>
            <a:t>Declarar El Salvador libre de Analfabetismo</a:t>
          </a:r>
          <a:endParaRPr lang="es-SV" sz="2000" dirty="0"/>
        </a:p>
      </dgm:t>
    </dgm:pt>
    <dgm:pt modelId="{E4D34D9D-AD67-49C8-8256-8F93883E9A7D}" type="parTrans" cxnId="{47D61AC4-8962-44D0-A2A8-8EBEE15576A4}">
      <dgm:prSet/>
      <dgm:spPr/>
      <dgm:t>
        <a:bodyPr/>
        <a:lstStyle/>
        <a:p>
          <a:endParaRPr lang="es-SV"/>
        </a:p>
      </dgm:t>
    </dgm:pt>
    <dgm:pt modelId="{16032DF5-0A34-42AE-AAD6-9A386CF4EACC}" type="sibTrans" cxnId="{47D61AC4-8962-44D0-A2A8-8EBEE15576A4}">
      <dgm:prSet/>
      <dgm:spPr/>
      <dgm:t>
        <a:bodyPr/>
        <a:lstStyle/>
        <a:p>
          <a:endParaRPr lang="es-SV"/>
        </a:p>
      </dgm:t>
    </dgm:pt>
    <dgm:pt modelId="{16535B32-52BC-4132-B6B2-D0CCF45E3744}">
      <dgm:prSet phldrT="[Texto]" custT="1"/>
      <dgm:spPr/>
      <dgm:t>
        <a:bodyPr/>
        <a:lstStyle/>
        <a:p>
          <a:r>
            <a:rPr lang="es-SV" sz="2000" dirty="0" smtClean="0"/>
            <a:t>Iniciar el proceso de revisión curricular</a:t>
          </a:r>
          <a:endParaRPr lang="es-SV" sz="2000" dirty="0"/>
        </a:p>
      </dgm:t>
    </dgm:pt>
    <dgm:pt modelId="{81A691EC-781B-46BD-8A15-46D439434FC9}" type="parTrans" cxnId="{CE3CB2F6-1B42-4043-9DB1-2CC2DFB7C0D4}">
      <dgm:prSet/>
      <dgm:spPr/>
      <dgm:t>
        <a:bodyPr/>
        <a:lstStyle/>
        <a:p>
          <a:endParaRPr lang="es-SV"/>
        </a:p>
      </dgm:t>
    </dgm:pt>
    <dgm:pt modelId="{04CFA1CC-8357-43CA-AC89-CA3BF1731AD1}" type="sibTrans" cxnId="{CE3CB2F6-1B42-4043-9DB1-2CC2DFB7C0D4}">
      <dgm:prSet/>
      <dgm:spPr/>
      <dgm:t>
        <a:bodyPr/>
        <a:lstStyle/>
        <a:p>
          <a:endParaRPr lang="es-SV"/>
        </a:p>
      </dgm:t>
    </dgm:pt>
    <dgm:pt modelId="{13D35F21-5BC4-453B-9588-22D02F97C006}">
      <dgm:prSet phldrT="[Texto]" custT="1"/>
      <dgm:spPr/>
      <dgm:t>
        <a:bodyPr/>
        <a:lstStyle/>
        <a:p>
          <a:r>
            <a:rPr lang="es-SV" sz="2000" dirty="0" smtClean="0"/>
            <a:t>Inicio de la reformulación de la formación inicial de maestros.</a:t>
          </a:r>
          <a:endParaRPr lang="es-SV" sz="2000" dirty="0"/>
        </a:p>
      </dgm:t>
    </dgm:pt>
    <dgm:pt modelId="{8D3130A0-B343-4A69-81E7-1BCFC2DE239C}" type="parTrans" cxnId="{48DA9743-A8CB-4474-8E62-580DC199F2ED}">
      <dgm:prSet/>
      <dgm:spPr/>
      <dgm:t>
        <a:bodyPr/>
        <a:lstStyle/>
        <a:p>
          <a:endParaRPr lang="es-SV"/>
        </a:p>
      </dgm:t>
    </dgm:pt>
    <dgm:pt modelId="{78610160-1DD3-444F-91CA-1022672787FB}" type="sibTrans" cxnId="{48DA9743-A8CB-4474-8E62-580DC199F2ED}">
      <dgm:prSet/>
      <dgm:spPr/>
      <dgm:t>
        <a:bodyPr/>
        <a:lstStyle/>
        <a:p>
          <a:endParaRPr lang="es-SV"/>
        </a:p>
      </dgm:t>
    </dgm:pt>
    <dgm:pt modelId="{6F594F9F-2286-48BB-BC5B-2B12254A74BA}" type="pres">
      <dgm:prSet presAssocID="{C422C011-1BE0-4844-BB13-3FD8F583DB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4911DC22-BBE4-42B2-B00B-F61FBE4552B4}" type="pres">
      <dgm:prSet presAssocID="{15905D03-07CB-45D6-81CA-E0E553E76730}" presName="parentLin" presStyleCnt="0"/>
      <dgm:spPr/>
      <dgm:t>
        <a:bodyPr/>
        <a:lstStyle/>
        <a:p>
          <a:endParaRPr lang="es-SV"/>
        </a:p>
      </dgm:t>
    </dgm:pt>
    <dgm:pt modelId="{93A2F24D-B357-4832-AA92-684BDC6EF805}" type="pres">
      <dgm:prSet presAssocID="{15905D03-07CB-45D6-81CA-E0E553E76730}" presName="parentLeftMargin" presStyleLbl="node1" presStyleIdx="0" presStyleCnt="5"/>
      <dgm:spPr/>
      <dgm:t>
        <a:bodyPr/>
        <a:lstStyle/>
        <a:p>
          <a:endParaRPr lang="es-SV"/>
        </a:p>
      </dgm:t>
    </dgm:pt>
    <dgm:pt modelId="{0EC29781-38E4-490F-8048-A2D1B26335DD}" type="pres">
      <dgm:prSet presAssocID="{15905D03-07CB-45D6-81CA-E0E553E76730}" presName="parentText" presStyleLbl="node1" presStyleIdx="0" presStyleCnt="5" custScaleX="123684" custScaleY="177966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EB58D7B-1255-4366-B71E-35C4C92F5B91}" type="pres">
      <dgm:prSet presAssocID="{15905D03-07CB-45D6-81CA-E0E553E76730}" presName="negativeSpace" presStyleCnt="0"/>
      <dgm:spPr/>
      <dgm:t>
        <a:bodyPr/>
        <a:lstStyle/>
        <a:p>
          <a:endParaRPr lang="es-SV"/>
        </a:p>
      </dgm:t>
    </dgm:pt>
    <dgm:pt modelId="{64DB2EE1-6F6D-4F1B-ABB8-786B10F8FC4B}" type="pres">
      <dgm:prSet presAssocID="{15905D03-07CB-45D6-81CA-E0E553E7673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ADBBD9E-7586-4817-9CE7-1AC4F264EBA6}" type="pres">
      <dgm:prSet presAssocID="{C839CDC9-86FD-45CF-AC94-EACEF5AA0C2E}" presName="spaceBetweenRectangles" presStyleCnt="0"/>
      <dgm:spPr/>
      <dgm:t>
        <a:bodyPr/>
        <a:lstStyle/>
        <a:p>
          <a:endParaRPr lang="es-SV"/>
        </a:p>
      </dgm:t>
    </dgm:pt>
    <dgm:pt modelId="{3B3C7C69-810F-4F88-9628-F37CC15A0A1D}" type="pres">
      <dgm:prSet presAssocID="{26764873-B147-472E-9E42-C44B350EE313}" presName="parentLin" presStyleCnt="0"/>
      <dgm:spPr/>
      <dgm:t>
        <a:bodyPr/>
        <a:lstStyle/>
        <a:p>
          <a:endParaRPr lang="es-SV"/>
        </a:p>
      </dgm:t>
    </dgm:pt>
    <dgm:pt modelId="{B1AB7435-B10B-43FD-A90E-9ECDE329A9CF}" type="pres">
      <dgm:prSet presAssocID="{26764873-B147-472E-9E42-C44B350EE313}" presName="parentLeftMargin" presStyleLbl="node1" presStyleIdx="0" presStyleCnt="5"/>
      <dgm:spPr/>
      <dgm:t>
        <a:bodyPr/>
        <a:lstStyle/>
        <a:p>
          <a:endParaRPr lang="es-SV"/>
        </a:p>
      </dgm:t>
    </dgm:pt>
    <dgm:pt modelId="{66BEB272-9403-46D9-9171-AED14246E9CC}" type="pres">
      <dgm:prSet presAssocID="{26764873-B147-472E-9E42-C44B350EE313}" presName="parentText" presStyleLbl="node1" presStyleIdx="1" presStyleCnt="5" custScaleX="121149" custScaleY="140741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AC6ECF7-966C-4566-B250-C2264B98FEA4}" type="pres">
      <dgm:prSet presAssocID="{26764873-B147-472E-9E42-C44B350EE313}" presName="negativeSpace" presStyleCnt="0"/>
      <dgm:spPr/>
      <dgm:t>
        <a:bodyPr/>
        <a:lstStyle/>
        <a:p>
          <a:endParaRPr lang="es-SV"/>
        </a:p>
      </dgm:t>
    </dgm:pt>
    <dgm:pt modelId="{79BC02FC-24F0-4B67-B1DE-6C30F392F00B}" type="pres">
      <dgm:prSet presAssocID="{26764873-B147-472E-9E42-C44B350EE31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3394F6C-022A-4303-BE2B-316F4E957D10}" type="pres">
      <dgm:prSet presAssocID="{16032DF5-0A34-42AE-AAD6-9A386CF4EACC}" presName="spaceBetweenRectangles" presStyleCnt="0"/>
      <dgm:spPr/>
      <dgm:t>
        <a:bodyPr/>
        <a:lstStyle/>
        <a:p>
          <a:endParaRPr lang="es-SV"/>
        </a:p>
      </dgm:t>
    </dgm:pt>
    <dgm:pt modelId="{35E16D43-D185-4E06-980D-E0C1932078BA}" type="pres">
      <dgm:prSet presAssocID="{137F1D1F-2316-4C7B-B85D-E937D4DC8D34}" presName="parentLin" presStyleCnt="0"/>
      <dgm:spPr/>
      <dgm:t>
        <a:bodyPr/>
        <a:lstStyle/>
        <a:p>
          <a:endParaRPr lang="es-SV"/>
        </a:p>
      </dgm:t>
    </dgm:pt>
    <dgm:pt modelId="{353AB7C6-6FEC-4F8A-9598-65556690CF5E}" type="pres">
      <dgm:prSet presAssocID="{137F1D1F-2316-4C7B-B85D-E937D4DC8D34}" presName="parentLeftMargin" presStyleLbl="node1" presStyleIdx="1" presStyleCnt="5"/>
      <dgm:spPr/>
      <dgm:t>
        <a:bodyPr/>
        <a:lstStyle/>
        <a:p>
          <a:endParaRPr lang="es-SV"/>
        </a:p>
      </dgm:t>
    </dgm:pt>
    <dgm:pt modelId="{33067741-5A8E-4B1A-A3A6-1C05611313DC}" type="pres">
      <dgm:prSet presAssocID="{137F1D1F-2316-4C7B-B85D-E937D4DC8D34}" presName="parentText" presStyleLbl="node1" presStyleIdx="2" presStyleCnt="5" custScaleX="121682" custScaleY="101796" custLinFactNeighborX="3968" custLinFactNeighborY="2293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31DF09F-D299-40B2-8608-57855BE1D21A}" type="pres">
      <dgm:prSet presAssocID="{137F1D1F-2316-4C7B-B85D-E937D4DC8D34}" presName="negativeSpace" presStyleCnt="0"/>
      <dgm:spPr/>
      <dgm:t>
        <a:bodyPr/>
        <a:lstStyle/>
        <a:p>
          <a:endParaRPr lang="es-SV"/>
        </a:p>
      </dgm:t>
    </dgm:pt>
    <dgm:pt modelId="{9FEBEF90-E023-43B2-952D-E979A458D79C}" type="pres">
      <dgm:prSet presAssocID="{137F1D1F-2316-4C7B-B85D-E937D4DC8D3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131A446-F65D-4241-BD7E-B8C52A055582}" type="pres">
      <dgm:prSet presAssocID="{9FE11336-0DCE-46DA-860A-B393FDBD8F4C}" presName="spaceBetweenRectangles" presStyleCnt="0"/>
      <dgm:spPr/>
    </dgm:pt>
    <dgm:pt modelId="{6D14E4A5-EA71-469F-9455-89052A28959A}" type="pres">
      <dgm:prSet presAssocID="{16535B32-52BC-4132-B6B2-D0CCF45E3744}" presName="parentLin" presStyleCnt="0"/>
      <dgm:spPr/>
    </dgm:pt>
    <dgm:pt modelId="{13B7A619-A912-4151-9F06-2805D08B09CF}" type="pres">
      <dgm:prSet presAssocID="{16535B32-52BC-4132-B6B2-D0CCF45E3744}" presName="parentLeftMargin" presStyleLbl="node1" presStyleIdx="2" presStyleCnt="5"/>
      <dgm:spPr/>
      <dgm:t>
        <a:bodyPr/>
        <a:lstStyle/>
        <a:p>
          <a:endParaRPr lang="es-SV"/>
        </a:p>
      </dgm:t>
    </dgm:pt>
    <dgm:pt modelId="{239BBAFF-2E0C-4F56-8954-31628215A2DD}" type="pres">
      <dgm:prSet presAssocID="{16535B32-52BC-4132-B6B2-D0CCF45E3744}" presName="parentText" presStyleLbl="node1" presStyleIdx="3" presStyleCnt="5" custScaleX="111857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50B7A06-C5CC-4AAC-AA5D-3581471D73B9}" type="pres">
      <dgm:prSet presAssocID="{16535B32-52BC-4132-B6B2-D0CCF45E3744}" presName="negativeSpace" presStyleCnt="0"/>
      <dgm:spPr/>
    </dgm:pt>
    <dgm:pt modelId="{6EE66D79-1168-43BA-946D-36413A23C7D1}" type="pres">
      <dgm:prSet presAssocID="{16535B32-52BC-4132-B6B2-D0CCF45E3744}" presName="childText" presStyleLbl="conFgAcc1" presStyleIdx="3" presStyleCnt="5">
        <dgm:presLayoutVars>
          <dgm:bulletEnabled val="1"/>
        </dgm:presLayoutVars>
      </dgm:prSet>
      <dgm:spPr/>
    </dgm:pt>
    <dgm:pt modelId="{53B92945-6ED9-4B03-8A6C-666E97B933C8}" type="pres">
      <dgm:prSet presAssocID="{04CFA1CC-8357-43CA-AC89-CA3BF1731AD1}" presName="spaceBetweenRectangles" presStyleCnt="0"/>
      <dgm:spPr/>
    </dgm:pt>
    <dgm:pt modelId="{6727D2C8-F4D1-4985-A6C5-3A915295B88A}" type="pres">
      <dgm:prSet presAssocID="{13D35F21-5BC4-453B-9588-22D02F97C006}" presName="parentLin" presStyleCnt="0"/>
      <dgm:spPr/>
    </dgm:pt>
    <dgm:pt modelId="{AD88AC2B-6F6A-4198-BA50-73625233B017}" type="pres">
      <dgm:prSet presAssocID="{13D35F21-5BC4-453B-9588-22D02F97C006}" presName="parentLeftMargin" presStyleLbl="node1" presStyleIdx="3" presStyleCnt="5"/>
      <dgm:spPr/>
      <dgm:t>
        <a:bodyPr/>
        <a:lstStyle/>
        <a:p>
          <a:endParaRPr lang="es-SV"/>
        </a:p>
      </dgm:t>
    </dgm:pt>
    <dgm:pt modelId="{D33B22F3-2BC5-4854-889E-095CAC8EEC55}" type="pres">
      <dgm:prSet presAssocID="{13D35F21-5BC4-453B-9588-22D02F97C00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5EC6E87-8006-487B-9C73-E430CBEEC1D7}" type="pres">
      <dgm:prSet presAssocID="{13D35F21-5BC4-453B-9588-22D02F97C006}" presName="negativeSpace" presStyleCnt="0"/>
      <dgm:spPr/>
    </dgm:pt>
    <dgm:pt modelId="{88169597-A873-49AF-BF3A-91FE76514297}" type="pres">
      <dgm:prSet presAssocID="{13D35F21-5BC4-453B-9588-22D02F97C00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90F4ECA-5DB3-4933-B360-0EA5F46520E1}" type="presOf" srcId="{26764873-B147-472E-9E42-C44B350EE313}" destId="{B1AB7435-B10B-43FD-A90E-9ECDE329A9CF}" srcOrd="0" destOrd="0" presId="urn:microsoft.com/office/officeart/2005/8/layout/list1"/>
    <dgm:cxn modelId="{1A19839C-C9F7-498B-8D74-B3F7A46B00BD}" type="presOf" srcId="{15905D03-07CB-45D6-81CA-E0E553E76730}" destId="{0EC29781-38E4-490F-8048-A2D1B26335DD}" srcOrd="1" destOrd="0" presId="urn:microsoft.com/office/officeart/2005/8/layout/list1"/>
    <dgm:cxn modelId="{47D61AC4-8962-44D0-A2A8-8EBEE15576A4}" srcId="{C422C011-1BE0-4844-BB13-3FD8F583DB0D}" destId="{26764873-B147-472E-9E42-C44B350EE313}" srcOrd="1" destOrd="0" parTransId="{E4D34D9D-AD67-49C8-8256-8F93883E9A7D}" sibTransId="{16032DF5-0A34-42AE-AAD6-9A386CF4EACC}"/>
    <dgm:cxn modelId="{998A5A54-1133-4615-ACF7-95038CAA39F7}" type="presOf" srcId="{137F1D1F-2316-4C7B-B85D-E937D4DC8D34}" destId="{353AB7C6-6FEC-4F8A-9598-65556690CF5E}" srcOrd="0" destOrd="0" presId="urn:microsoft.com/office/officeart/2005/8/layout/list1"/>
    <dgm:cxn modelId="{0B27146C-3B93-4313-9D7A-480DD62DA859}" srcId="{C422C011-1BE0-4844-BB13-3FD8F583DB0D}" destId="{137F1D1F-2316-4C7B-B85D-E937D4DC8D34}" srcOrd="2" destOrd="0" parTransId="{00CF39A0-1A94-44F7-BB1F-0205B757B159}" sibTransId="{9FE11336-0DCE-46DA-860A-B393FDBD8F4C}"/>
    <dgm:cxn modelId="{4AC94D7E-F524-4F9C-AC0E-984871B0454A}" type="presOf" srcId="{C422C011-1BE0-4844-BB13-3FD8F583DB0D}" destId="{6F594F9F-2286-48BB-BC5B-2B12254A74BA}" srcOrd="0" destOrd="0" presId="urn:microsoft.com/office/officeart/2005/8/layout/list1"/>
    <dgm:cxn modelId="{3A1D5DF6-9B2E-4BD3-B269-2BBC2CA7BEEC}" type="presOf" srcId="{26764873-B147-472E-9E42-C44B350EE313}" destId="{66BEB272-9403-46D9-9171-AED14246E9CC}" srcOrd="1" destOrd="0" presId="urn:microsoft.com/office/officeart/2005/8/layout/list1"/>
    <dgm:cxn modelId="{FD3CE20F-86E2-4999-A3E1-AA421F144ADA}" type="presOf" srcId="{13D35F21-5BC4-453B-9588-22D02F97C006}" destId="{AD88AC2B-6F6A-4198-BA50-73625233B017}" srcOrd="0" destOrd="0" presId="urn:microsoft.com/office/officeart/2005/8/layout/list1"/>
    <dgm:cxn modelId="{48DA9743-A8CB-4474-8E62-580DC199F2ED}" srcId="{C422C011-1BE0-4844-BB13-3FD8F583DB0D}" destId="{13D35F21-5BC4-453B-9588-22D02F97C006}" srcOrd="4" destOrd="0" parTransId="{8D3130A0-B343-4A69-81E7-1BCFC2DE239C}" sibTransId="{78610160-1DD3-444F-91CA-1022672787FB}"/>
    <dgm:cxn modelId="{4F6BA62A-E8E2-4809-BB01-2EF90736C264}" type="presOf" srcId="{137F1D1F-2316-4C7B-B85D-E937D4DC8D34}" destId="{33067741-5A8E-4B1A-A3A6-1C05611313DC}" srcOrd="1" destOrd="0" presId="urn:microsoft.com/office/officeart/2005/8/layout/list1"/>
    <dgm:cxn modelId="{81025996-8F37-4B00-BED4-57C58FC5B8CD}" type="presOf" srcId="{13D35F21-5BC4-453B-9588-22D02F97C006}" destId="{D33B22F3-2BC5-4854-889E-095CAC8EEC55}" srcOrd="1" destOrd="0" presId="urn:microsoft.com/office/officeart/2005/8/layout/list1"/>
    <dgm:cxn modelId="{BFF50EAF-D3B9-4BD2-8278-6AC712EDC875}" srcId="{C422C011-1BE0-4844-BB13-3FD8F583DB0D}" destId="{15905D03-07CB-45D6-81CA-E0E553E76730}" srcOrd="0" destOrd="0" parTransId="{D96D98B7-C13D-4554-973C-D48FCC94B0D1}" sibTransId="{C839CDC9-86FD-45CF-AC94-EACEF5AA0C2E}"/>
    <dgm:cxn modelId="{CE3CB2F6-1B42-4043-9DB1-2CC2DFB7C0D4}" srcId="{C422C011-1BE0-4844-BB13-3FD8F583DB0D}" destId="{16535B32-52BC-4132-B6B2-D0CCF45E3744}" srcOrd="3" destOrd="0" parTransId="{81A691EC-781B-46BD-8A15-46D439434FC9}" sibTransId="{04CFA1CC-8357-43CA-AC89-CA3BF1731AD1}"/>
    <dgm:cxn modelId="{C646CF4A-B753-44EB-8671-B83DAB74B4B9}" type="presOf" srcId="{16535B32-52BC-4132-B6B2-D0CCF45E3744}" destId="{239BBAFF-2E0C-4F56-8954-31628215A2DD}" srcOrd="1" destOrd="0" presId="urn:microsoft.com/office/officeart/2005/8/layout/list1"/>
    <dgm:cxn modelId="{ACD3AF90-7E51-465F-8743-43B23FAA80AF}" type="presOf" srcId="{15905D03-07CB-45D6-81CA-E0E553E76730}" destId="{93A2F24D-B357-4832-AA92-684BDC6EF805}" srcOrd="0" destOrd="0" presId="urn:microsoft.com/office/officeart/2005/8/layout/list1"/>
    <dgm:cxn modelId="{3978C33D-E4E8-488C-B4E1-EFB35D895F83}" type="presOf" srcId="{16535B32-52BC-4132-B6B2-D0CCF45E3744}" destId="{13B7A619-A912-4151-9F06-2805D08B09CF}" srcOrd="0" destOrd="0" presId="urn:microsoft.com/office/officeart/2005/8/layout/list1"/>
    <dgm:cxn modelId="{2FEAC4D6-2378-4392-A4A0-789F12A02C97}" type="presParOf" srcId="{6F594F9F-2286-48BB-BC5B-2B12254A74BA}" destId="{4911DC22-BBE4-42B2-B00B-F61FBE4552B4}" srcOrd="0" destOrd="0" presId="urn:microsoft.com/office/officeart/2005/8/layout/list1"/>
    <dgm:cxn modelId="{27158A91-52EE-4E21-9E60-106F044CDD2E}" type="presParOf" srcId="{4911DC22-BBE4-42B2-B00B-F61FBE4552B4}" destId="{93A2F24D-B357-4832-AA92-684BDC6EF805}" srcOrd="0" destOrd="0" presId="urn:microsoft.com/office/officeart/2005/8/layout/list1"/>
    <dgm:cxn modelId="{E175F2BB-4DDE-41BC-9EFC-012E708598C2}" type="presParOf" srcId="{4911DC22-BBE4-42B2-B00B-F61FBE4552B4}" destId="{0EC29781-38E4-490F-8048-A2D1B26335DD}" srcOrd="1" destOrd="0" presId="urn:microsoft.com/office/officeart/2005/8/layout/list1"/>
    <dgm:cxn modelId="{CEF45D0F-5967-4AAE-8BF1-FC7CDC4E73EF}" type="presParOf" srcId="{6F594F9F-2286-48BB-BC5B-2B12254A74BA}" destId="{DEB58D7B-1255-4366-B71E-35C4C92F5B91}" srcOrd="1" destOrd="0" presId="urn:microsoft.com/office/officeart/2005/8/layout/list1"/>
    <dgm:cxn modelId="{229FDCB1-1C29-4979-B0B1-78A2E119CDE8}" type="presParOf" srcId="{6F594F9F-2286-48BB-BC5B-2B12254A74BA}" destId="{64DB2EE1-6F6D-4F1B-ABB8-786B10F8FC4B}" srcOrd="2" destOrd="0" presId="urn:microsoft.com/office/officeart/2005/8/layout/list1"/>
    <dgm:cxn modelId="{64CD3F58-4B3D-48C4-968F-10509F921B08}" type="presParOf" srcId="{6F594F9F-2286-48BB-BC5B-2B12254A74BA}" destId="{1ADBBD9E-7586-4817-9CE7-1AC4F264EBA6}" srcOrd="3" destOrd="0" presId="urn:microsoft.com/office/officeart/2005/8/layout/list1"/>
    <dgm:cxn modelId="{97D6B35D-F140-4F80-8667-9F57EF34C366}" type="presParOf" srcId="{6F594F9F-2286-48BB-BC5B-2B12254A74BA}" destId="{3B3C7C69-810F-4F88-9628-F37CC15A0A1D}" srcOrd="4" destOrd="0" presId="urn:microsoft.com/office/officeart/2005/8/layout/list1"/>
    <dgm:cxn modelId="{4959F3BB-5951-4F24-8705-1DF41A028DF7}" type="presParOf" srcId="{3B3C7C69-810F-4F88-9628-F37CC15A0A1D}" destId="{B1AB7435-B10B-43FD-A90E-9ECDE329A9CF}" srcOrd="0" destOrd="0" presId="urn:microsoft.com/office/officeart/2005/8/layout/list1"/>
    <dgm:cxn modelId="{9C08F876-6833-4779-9911-F6A10C353218}" type="presParOf" srcId="{3B3C7C69-810F-4F88-9628-F37CC15A0A1D}" destId="{66BEB272-9403-46D9-9171-AED14246E9CC}" srcOrd="1" destOrd="0" presId="urn:microsoft.com/office/officeart/2005/8/layout/list1"/>
    <dgm:cxn modelId="{28DDED96-7AE1-45D7-B8C7-18137D5611CB}" type="presParOf" srcId="{6F594F9F-2286-48BB-BC5B-2B12254A74BA}" destId="{8AC6ECF7-966C-4566-B250-C2264B98FEA4}" srcOrd="5" destOrd="0" presId="urn:microsoft.com/office/officeart/2005/8/layout/list1"/>
    <dgm:cxn modelId="{422DDEA1-28FE-42EE-8E50-80A2D8E94603}" type="presParOf" srcId="{6F594F9F-2286-48BB-BC5B-2B12254A74BA}" destId="{79BC02FC-24F0-4B67-B1DE-6C30F392F00B}" srcOrd="6" destOrd="0" presId="urn:microsoft.com/office/officeart/2005/8/layout/list1"/>
    <dgm:cxn modelId="{3E17F53F-C802-4D70-BAC2-A47E42C3ABC7}" type="presParOf" srcId="{6F594F9F-2286-48BB-BC5B-2B12254A74BA}" destId="{83394F6C-022A-4303-BE2B-316F4E957D10}" srcOrd="7" destOrd="0" presId="urn:microsoft.com/office/officeart/2005/8/layout/list1"/>
    <dgm:cxn modelId="{787D627F-E035-4DB1-A6EC-A7F980274485}" type="presParOf" srcId="{6F594F9F-2286-48BB-BC5B-2B12254A74BA}" destId="{35E16D43-D185-4E06-980D-E0C1932078BA}" srcOrd="8" destOrd="0" presId="urn:microsoft.com/office/officeart/2005/8/layout/list1"/>
    <dgm:cxn modelId="{74879E99-0C86-4F65-8223-6746628006D8}" type="presParOf" srcId="{35E16D43-D185-4E06-980D-E0C1932078BA}" destId="{353AB7C6-6FEC-4F8A-9598-65556690CF5E}" srcOrd="0" destOrd="0" presId="urn:microsoft.com/office/officeart/2005/8/layout/list1"/>
    <dgm:cxn modelId="{1B124963-49B0-4427-B9C1-787E578DDEF1}" type="presParOf" srcId="{35E16D43-D185-4E06-980D-E0C1932078BA}" destId="{33067741-5A8E-4B1A-A3A6-1C05611313DC}" srcOrd="1" destOrd="0" presId="urn:microsoft.com/office/officeart/2005/8/layout/list1"/>
    <dgm:cxn modelId="{2F93D92B-E849-49CC-8388-BFF200049CF1}" type="presParOf" srcId="{6F594F9F-2286-48BB-BC5B-2B12254A74BA}" destId="{B31DF09F-D299-40B2-8608-57855BE1D21A}" srcOrd="9" destOrd="0" presId="urn:microsoft.com/office/officeart/2005/8/layout/list1"/>
    <dgm:cxn modelId="{BC85A00E-E5A0-4DF8-BC25-6A12EEABF22C}" type="presParOf" srcId="{6F594F9F-2286-48BB-BC5B-2B12254A74BA}" destId="{9FEBEF90-E023-43B2-952D-E979A458D79C}" srcOrd="10" destOrd="0" presId="urn:microsoft.com/office/officeart/2005/8/layout/list1"/>
    <dgm:cxn modelId="{D9562951-7668-4EA9-A32E-A8A0713100F9}" type="presParOf" srcId="{6F594F9F-2286-48BB-BC5B-2B12254A74BA}" destId="{E131A446-F65D-4241-BD7E-B8C52A055582}" srcOrd="11" destOrd="0" presId="urn:microsoft.com/office/officeart/2005/8/layout/list1"/>
    <dgm:cxn modelId="{ADA488F3-4530-491A-BBCE-E9B347CFE63A}" type="presParOf" srcId="{6F594F9F-2286-48BB-BC5B-2B12254A74BA}" destId="{6D14E4A5-EA71-469F-9455-89052A28959A}" srcOrd="12" destOrd="0" presId="urn:microsoft.com/office/officeart/2005/8/layout/list1"/>
    <dgm:cxn modelId="{D775CC4E-1F7A-470A-9336-4E862977B56B}" type="presParOf" srcId="{6D14E4A5-EA71-469F-9455-89052A28959A}" destId="{13B7A619-A912-4151-9F06-2805D08B09CF}" srcOrd="0" destOrd="0" presId="urn:microsoft.com/office/officeart/2005/8/layout/list1"/>
    <dgm:cxn modelId="{D3C2288A-D8FD-4C94-B428-CB87F1BD6DB8}" type="presParOf" srcId="{6D14E4A5-EA71-469F-9455-89052A28959A}" destId="{239BBAFF-2E0C-4F56-8954-31628215A2DD}" srcOrd="1" destOrd="0" presId="urn:microsoft.com/office/officeart/2005/8/layout/list1"/>
    <dgm:cxn modelId="{AE7C1CA0-B4D1-4937-AC69-98A431D148D6}" type="presParOf" srcId="{6F594F9F-2286-48BB-BC5B-2B12254A74BA}" destId="{A50B7A06-C5CC-4AAC-AA5D-3581471D73B9}" srcOrd="13" destOrd="0" presId="urn:microsoft.com/office/officeart/2005/8/layout/list1"/>
    <dgm:cxn modelId="{E7E6E3BC-46AA-46B4-8A2F-67F1F3FDE028}" type="presParOf" srcId="{6F594F9F-2286-48BB-BC5B-2B12254A74BA}" destId="{6EE66D79-1168-43BA-946D-36413A23C7D1}" srcOrd="14" destOrd="0" presId="urn:microsoft.com/office/officeart/2005/8/layout/list1"/>
    <dgm:cxn modelId="{8C4689CE-CA4F-4A3E-823B-F6A399EEB972}" type="presParOf" srcId="{6F594F9F-2286-48BB-BC5B-2B12254A74BA}" destId="{53B92945-6ED9-4B03-8A6C-666E97B933C8}" srcOrd="15" destOrd="0" presId="urn:microsoft.com/office/officeart/2005/8/layout/list1"/>
    <dgm:cxn modelId="{9AD3AF74-667F-42C0-A5B2-6C9B4DD90E34}" type="presParOf" srcId="{6F594F9F-2286-48BB-BC5B-2B12254A74BA}" destId="{6727D2C8-F4D1-4985-A6C5-3A915295B88A}" srcOrd="16" destOrd="0" presId="urn:microsoft.com/office/officeart/2005/8/layout/list1"/>
    <dgm:cxn modelId="{0A915F90-4CA3-4DAB-8DAA-ADC417D3DB4B}" type="presParOf" srcId="{6727D2C8-F4D1-4985-A6C5-3A915295B88A}" destId="{AD88AC2B-6F6A-4198-BA50-73625233B017}" srcOrd="0" destOrd="0" presId="urn:microsoft.com/office/officeart/2005/8/layout/list1"/>
    <dgm:cxn modelId="{ABFB10C5-23E0-462D-A679-C961A48EA607}" type="presParOf" srcId="{6727D2C8-F4D1-4985-A6C5-3A915295B88A}" destId="{D33B22F3-2BC5-4854-889E-095CAC8EEC55}" srcOrd="1" destOrd="0" presId="urn:microsoft.com/office/officeart/2005/8/layout/list1"/>
    <dgm:cxn modelId="{14BF62D8-FB14-4A10-B563-CB008AEEA2CB}" type="presParOf" srcId="{6F594F9F-2286-48BB-BC5B-2B12254A74BA}" destId="{55EC6E87-8006-487B-9C73-E430CBEEC1D7}" srcOrd="17" destOrd="0" presId="urn:microsoft.com/office/officeart/2005/8/layout/list1"/>
    <dgm:cxn modelId="{EB12EFE2-EA6A-46CA-A2C4-4DFAFF9DF39C}" type="presParOf" srcId="{6F594F9F-2286-48BB-BC5B-2B12254A74BA}" destId="{88169597-A873-49AF-BF3A-91FE7651429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</a:lstStyle>
          <a:p>
            <a:fld id="{9472DD5C-B6A9-4714-908F-0B8F74738B98}" type="datetimeFigureOut">
              <a:rPr lang="es-ES" smtClean="0"/>
              <a:pPr/>
              <a:t>25/08/2016</a:t>
            </a:fld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</a:lstStyle>
          <a:p>
            <a:fld id="{7C1C90DE-A98B-4173-B17E-434F189FC4D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6447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</a:lstStyle>
          <a:p>
            <a:fld id="{193366E8-8A22-4400-BBA2-8D322280A6E8}" type="datetimeFigureOut">
              <a:rPr lang="es-SV"/>
              <a:pPr/>
              <a:t>25/08/2016</a:t>
            </a:fld>
            <a:endParaRPr lang="es-ES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677863"/>
            <a:ext cx="5594350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s-E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</a:lstStyle>
          <a:p>
            <a:fld id="{3792D2CF-A01B-4515-8B40-3DC34258267A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51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400" kern="1200">
        <a:solidFill>
          <a:schemeClr val="tx1"/>
        </a:solidFill>
        <a:latin typeface="+mn-lt"/>
        <a:ea typeface="+mn-ea"/>
        <a:cs typeface="+mn-cs"/>
      </a:defRPr>
    </a:lvl1pPr>
    <a:lvl2pPr marL="516727" algn="l" rtl="0">
      <a:defRPr lang="es-ES" sz="1400" kern="1200">
        <a:solidFill>
          <a:schemeClr val="tx1"/>
        </a:solidFill>
        <a:latin typeface="+mn-lt"/>
        <a:ea typeface="+mn-ea"/>
        <a:cs typeface="+mn-cs"/>
      </a:defRPr>
    </a:lvl2pPr>
    <a:lvl3pPr marL="1033455" algn="l" rtl="0">
      <a:defRPr lang="es-ES" sz="1400" kern="1200">
        <a:solidFill>
          <a:schemeClr val="tx1"/>
        </a:solidFill>
        <a:latin typeface="+mn-lt"/>
        <a:ea typeface="+mn-ea"/>
        <a:cs typeface="+mn-cs"/>
      </a:defRPr>
    </a:lvl3pPr>
    <a:lvl4pPr marL="1550182" algn="l" rtl="0">
      <a:defRPr lang="es-ES" sz="1400" kern="1200">
        <a:solidFill>
          <a:schemeClr val="tx1"/>
        </a:solidFill>
        <a:latin typeface="+mn-lt"/>
        <a:ea typeface="+mn-ea"/>
        <a:cs typeface="+mn-cs"/>
      </a:defRPr>
    </a:lvl4pPr>
    <a:lvl5pPr marL="2066910" algn="l" rtl="0">
      <a:defRPr lang="es-ES" sz="1400" kern="1200">
        <a:solidFill>
          <a:schemeClr val="tx1"/>
        </a:solidFill>
        <a:latin typeface="+mn-lt"/>
        <a:ea typeface="+mn-ea"/>
        <a:cs typeface="+mn-cs"/>
      </a:defRPr>
    </a:lvl5pPr>
    <a:lvl6pPr marL="2583637" algn="l" rtl="0">
      <a:defRPr lang="es-ES" sz="1400" kern="1200">
        <a:solidFill>
          <a:schemeClr val="tx1"/>
        </a:solidFill>
        <a:latin typeface="+mn-lt"/>
        <a:ea typeface="+mn-ea"/>
        <a:cs typeface="+mn-cs"/>
      </a:defRPr>
    </a:lvl6pPr>
    <a:lvl7pPr marL="3100365" algn="l" rtl="0">
      <a:defRPr lang="es-ES" sz="1400" kern="1200">
        <a:solidFill>
          <a:schemeClr val="tx1"/>
        </a:solidFill>
        <a:latin typeface="+mn-lt"/>
        <a:ea typeface="+mn-ea"/>
        <a:cs typeface="+mn-cs"/>
      </a:defRPr>
    </a:lvl7pPr>
    <a:lvl8pPr marL="3617092" algn="l" rtl="0">
      <a:defRPr lang="es-ES" sz="1400" kern="1200">
        <a:solidFill>
          <a:schemeClr val="tx1"/>
        </a:solidFill>
        <a:latin typeface="+mn-lt"/>
        <a:ea typeface="+mn-ea"/>
        <a:cs typeface="+mn-cs"/>
      </a:defRPr>
    </a:lvl8pPr>
    <a:lvl9pPr marL="4133820" algn="l" rtl="0">
      <a:defRPr lang="es-ES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1363" y="677863"/>
            <a:ext cx="5594350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41363" y="677863"/>
            <a:ext cx="5594350" cy="33845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s-SV" smtClean="0"/>
              <a:pPr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484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1363" y="677863"/>
            <a:ext cx="5594350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1363" y="677863"/>
            <a:ext cx="5594350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1363" y="677863"/>
            <a:ext cx="5594350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1363" y="677863"/>
            <a:ext cx="5594350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0583" y="2130430"/>
            <a:ext cx="9639935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01167" y="3886200"/>
            <a:ext cx="793877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3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0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6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3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0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August 25, 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0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s-SV" smtClean="0"/>
              <a:pPr/>
              <a:t>25/08/2016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21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222300" y="274640"/>
            <a:ext cx="255174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7056" y="274640"/>
            <a:ext cx="7466224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s-SV" smtClean="0"/>
              <a:pPr/>
              <a:t>25/08/2016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741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s-SV"/>
              <a:pPr/>
              <a:t>25/08/2016</a:t>
            </a:fld>
            <a:endParaRPr lang="es-E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‹Nº›</a:t>
            </a:fld>
            <a:endParaRPr lang="es-E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s-SV" smtClean="0"/>
              <a:pPr/>
              <a:t>25/08/2016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82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5870" y="4406904"/>
            <a:ext cx="9639935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5870" y="2906718"/>
            <a:ext cx="9639935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67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34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01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6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3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0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70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3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August 25, 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7055" y="1600204"/>
            <a:ext cx="5008986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765059" y="1600204"/>
            <a:ext cx="5008986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s-SV" smtClean="0"/>
              <a:pPr/>
              <a:t>25/08/2016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16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67057" y="1535113"/>
            <a:ext cx="5010954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727" indent="0">
              <a:buNone/>
              <a:defRPr sz="2300" b="1"/>
            </a:lvl2pPr>
            <a:lvl3pPr marL="1033455" indent="0">
              <a:buNone/>
              <a:defRPr sz="2000" b="1"/>
            </a:lvl3pPr>
            <a:lvl4pPr marL="1550182" indent="0">
              <a:buNone/>
              <a:defRPr sz="1800" b="1"/>
            </a:lvl4pPr>
            <a:lvl5pPr marL="2066910" indent="0">
              <a:buNone/>
              <a:defRPr sz="1800" b="1"/>
            </a:lvl5pPr>
            <a:lvl6pPr marL="2583637" indent="0">
              <a:buNone/>
              <a:defRPr sz="1800" b="1"/>
            </a:lvl6pPr>
            <a:lvl7pPr marL="3100365" indent="0">
              <a:buNone/>
              <a:defRPr sz="1800" b="1"/>
            </a:lvl7pPr>
            <a:lvl8pPr marL="3617092" indent="0">
              <a:buNone/>
              <a:defRPr sz="1800" b="1"/>
            </a:lvl8pPr>
            <a:lvl9pPr marL="4133820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7057" y="2174876"/>
            <a:ext cx="5010954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761124" y="1535113"/>
            <a:ext cx="5012924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727" indent="0">
              <a:buNone/>
              <a:defRPr sz="2300" b="1"/>
            </a:lvl2pPr>
            <a:lvl3pPr marL="1033455" indent="0">
              <a:buNone/>
              <a:defRPr sz="2000" b="1"/>
            </a:lvl3pPr>
            <a:lvl4pPr marL="1550182" indent="0">
              <a:buNone/>
              <a:defRPr sz="1800" b="1"/>
            </a:lvl4pPr>
            <a:lvl5pPr marL="2066910" indent="0">
              <a:buNone/>
              <a:defRPr sz="1800" b="1"/>
            </a:lvl5pPr>
            <a:lvl6pPr marL="2583637" indent="0">
              <a:buNone/>
              <a:defRPr sz="1800" b="1"/>
            </a:lvl6pPr>
            <a:lvl7pPr marL="3100365" indent="0">
              <a:buNone/>
              <a:defRPr sz="1800" b="1"/>
            </a:lvl7pPr>
            <a:lvl8pPr marL="3617092" indent="0">
              <a:buNone/>
              <a:defRPr sz="1800" b="1"/>
            </a:lvl8pPr>
            <a:lvl9pPr marL="4133820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761124" y="2174876"/>
            <a:ext cx="5012924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s-SV" smtClean="0"/>
              <a:pPr/>
              <a:t>25/08/2016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61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s-SV" smtClean="0"/>
              <a:pPr/>
              <a:t>25/08/2016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62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s-SV" smtClean="0"/>
              <a:pPr/>
              <a:t>25/08/2016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896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7058" y="273050"/>
            <a:ext cx="373114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34058" y="273053"/>
            <a:ext cx="6339991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67058" y="1435103"/>
            <a:ext cx="373114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6727" indent="0">
              <a:buNone/>
              <a:defRPr sz="1400"/>
            </a:lvl2pPr>
            <a:lvl3pPr marL="1033455" indent="0">
              <a:buNone/>
              <a:defRPr sz="1100"/>
            </a:lvl3pPr>
            <a:lvl4pPr marL="1550182" indent="0">
              <a:buNone/>
              <a:defRPr sz="1000"/>
            </a:lvl4pPr>
            <a:lvl5pPr marL="2066910" indent="0">
              <a:buNone/>
              <a:defRPr sz="1000"/>
            </a:lvl5pPr>
            <a:lvl6pPr marL="2583637" indent="0">
              <a:buNone/>
              <a:defRPr sz="1000"/>
            </a:lvl6pPr>
            <a:lvl7pPr marL="3100365" indent="0">
              <a:buNone/>
              <a:defRPr sz="1000"/>
            </a:lvl7pPr>
            <a:lvl8pPr marL="3617092" indent="0">
              <a:buNone/>
              <a:defRPr sz="1000"/>
            </a:lvl8pPr>
            <a:lvl9pPr marL="413382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s-SV" smtClean="0"/>
              <a:pPr/>
              <a:t>25/08/2016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621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22934" y="4800601"/>
            <a:ext cx="680466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22934" y="612775"/>
            <a:ext cx="680466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6727" indent="0">
              <a:buNone/>
              <a:defRPr sz="3200"/>
            </a:lvl2pPr>
            <a:lvl3pPr marL="1033455" indent="0">
              <a:buNone/>
              <a:defRPr sz="2700"/>
            </a:lvl3pPr>
            <a:lvl4pPr marL="1550182" indent="0">
              <a:buNone/>
              <a:defRPr sz="2300"/>
            </a:lvl4pPr>
            <a:lvl5pPr marL="2066910" indent="0">
              <a:buNone/>
              <a:defRPr sz="2300"/>
            </a:lvl5pPr>
            <a:lvl6pPr marL="2583637" indent="0">
              <a:buNone/>
              <a:defRPr sz="2300"/>
            </a:lvl6pPr>
            <a:lvl7pPr marL="3100365" indent="0">
              <a:buNone/>
              <a:defRPr sz="2300"/>
            </a:lvl7pPr>
            <a:lvl8pPr marL="3617092" indent="0">
              <a:buNone/>
              <a:defRPr sz="2300"/>
            </a:lvl8pPr>
            <a:lvl9pPr marL="4133820" indent="0">
              <a:buNone/>
              <a:defRPr sz="23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222934" y="5367340"/>
            <a:ext cx="680466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16727" indent="0">
              <a:buNone/>
              <a:defRPr sz="1400"/>
            </a:lvl2pPr>
            <a:lvl3pPr marL="1033455" indent="0">
              <a:buNone/>
              <a:defRPr sz="1100"/>
            </a:lvl3pPr>
            <a:lvl4pPr marL="1550182" indent="0">
              <a:buNone/>
              <a:defRPr sz="1000"/>
            </a:lvl4pPr>
            <a:lvl5pPr marL="2066910" indent="0">
              <a:buNone/>
              <a:defRPr sz="1000"/>
            </a:lvl5pPr>
            <a:lvl6pPr marL="2583637" indent="0">
              <a:buNone/>
              <a:defRPr sz="1000"/>
            </a:lvl6pPr>
            <a:lvl7pPr marL="3100365" indent="0">
              <a:buNone/>
              <a:defRPr sz="1000"/>
            </a:lvl7pPr>
            <a:lvl8pPr marL="3617092" indent="0">
              <a:buNone/>
              <a:defRPr sz="1000"/>
            </a:lvl8pPr>
            <a:lvl9pPr marL="413382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s-SV" smtClean="0"/>
              <a:pPr/>
              <a:t>25/08/2016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60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67057" y="274638"/>
            <a:ext cx="10206990" cy="1143000"/>
          </a:xfrm>
          <a:prstGeom prst="rect">
            <a:avLst/>
          </a:prstGeom>
        </p:spPr>
        <p:txBody>
          <a:bodyPr vert="horz" lIns="103345" tIns="51673" rIns="103345" bIns="5167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67057" y="1600204"/>
            <a:ext cx="10206990" cy="4525963"/>
          </a:xfrm>
          <a:prstGeom prst="rect">
            <a:avLst/>
          </a:prstGeom>
        </p:spPr>
        <p:txBody>
          <a:bodyPr vert="horz" lIns="103345" tIns="51673" rIns="103345" bIns="5167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67056" y="6356354"/>
            <a:ext cx="2646258" cy="365125"/>
          </a:xfrm>
          <a:prstGeom prst="rect">
            <a:avLst/>
          </a:prstGeom>
        </p:spPr>
        <p:txBody>
          <a:bodyPr vert="horz" lIns="103345" tIns="51673" rIns="103345" bIns="5167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s-SV" smtClean="0"/>
              <a:pPr/>
              <a:t>25/08/2016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874877" y="6356354"/>
            <a:ext cx="3591348" cy="365125"/>
          </a:xfrm>
          <a:prstGeom prst="rect">
            <a:avLst/>
          </a:prstGeom>
        </p:spPr>
        <p:txBody>
          <a:bodyPr vert="horz" lIns="103345" tIns="51673" rIns="103345" bIns="5167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7789" y="6356354"/>
            <a:ext cx="2646258" cy="365125"/>
          </a:xfrm>
          <a:prstGeom prst="rect">
            <a:avLst/>
          </a:prstGeom>
        </p:spPr>
        <p:txBody>
          <a:bodyPr vert="horz" lIns="103345" tIns="51673" rIns="103345" bIns="5167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122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103345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7546" indent="-387546" algn="l" defTabSz="10334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9682" indent="-322955" algn="l" defTabSz="10334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1819" indent="-258364" algn="l" defTabSz="10334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8546" indent="-258364" algn="l" defTabSz="10334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5273" indent="-258364" algn="l" defTabSz="103345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2001" indent="-258364" algn="l" defTabSz="10334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8728" indent="-258364" algn="l" defTabSz="10334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5456" indent="-258364" algn="l" defTabSz="10334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2183" indent="-258364" algn="l" defTabSz="10334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727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3455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0182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6910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637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0365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7092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3820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1341100" cy="6858001"/>
          </a:xfrm>
        </p:spPr>
      </p:pic>
    </p:spTree>
    <p:extLst>
      <p:ext uri="{BB962C8B-B14F-4D97-AF65-F5344CB8AC3E}">
        <p14:creationId xmlns:p14="http://schemas.microsoft.com/office/powerpoint/2010/main" val="23950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67057" y="1844824"/>
            <a:ext cx="10206990" cy="4608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SV" sz="1800" b="1" dirty="0"/>
              <a:t>Una Niña, Un Niño, Una Computadora</a:t>
            </a:r>
            <a:r>
              <a:rPr lang="es-SV" sz="1800" dirty="0"/>
              <a:t>:</a:t>
            </a:r>
          </a:p>
          <a:p>
            <a:pPr lvl="0" algn="just"/>
            <a:r>
              <a:rPr lang="es-SV" sz="1800" dirty="0"/>
              <a:t>Con este programa  se  han  dotado  a 953 centros educativos públicos con  19,184  computadoras  en el período de junio 2015 a mayo 2016.</a:t>
            </a:r>
          </a:p>
          <a:p>
            <a:pPr lvl="0" algn="just">
              <a:spcAft>
                <a:spcPts val="1200"/>
              </a:spcAft>
            </a:pPr>
            <a:r>
              <a:rPr lang="es-SV" sz="1800" dirty="0"/>
              <a:t>Planta de Ensamblaje implementada con capacidad de producción de 100 ordenadores diarios y 24,000 anuales.</a:t>
            </a:r>
          </a:p>
          <a:p>
            <a:pPr marL="0" indent="0" algn="just">
              <a:buNone/>
            </a:pPr>
            <a:r>
              <a:rPr lang="es-SV" sz="1800" b="1" dirty="0"/>
              <a:t>Fortalecimiento del Sistema de Formación Técnico Profesional:</a:t>
            </a:r>
          </a:p>
          <a:p>
            <a:pPr lvl="0" algn="just"/>
            <a:r>
              <a:rPr lang="es-SV" sz="1800" dirty="0"/>
              <a:t>3,046 becas y 2,556 estipendios otorgados a estudiantes en 6 Instituciones de Educación Superior en sedes MEGATEC, en el año 2015.</a:t>
            </a:r>
          </a:p>
          <a:p>
            <a:pPr lvl="0" algn="just"/>
            <a:r>
              <a:rPr lang="es-SV" sz="1800" dirty="0"/>
              <a:t>650 becas otorgadas a estudiantes para continuar estudios de bachillerato general y técnico, en el 2015. </a:t>
            </a:r>
          </a:p>
          <a:p>
            <a:pPr algn="just"/>
            <a:r>
              <a:rPr lang="es-SV" sz="1800" dirty="0"/>
              <a:t>Diseño de curso virtual para la formación vocacional y profesional de jóvenes de noveno grado y bachillerato técnico</a:t>
            </a:r>
          </a:p>
          <a:p>
            <a:pPr lvl="0" algn="just"/>
            <a:r>
              <a:rPr lang="es-SV" sz="1800" dirty="0"/>
              <a:t>83 estudiantes formados en el Diplomado de Educación Fiscal y 66 docentes capacitados a través del Diplomado de Educación Fiscal y Transparencia. A estos se suman 2,310 estudiantes formados en el aula por los docentes.</a:t>
            </a:r>
            <a:endParaRPr lang="es-SV" sz="1800" b="1" dirty="0"/>
          </a:p>
          <a:p>
            <a:pPr marL="0" indent="0">
              <a:buNone/>
            </a:pPr>
            <a:endParaRPr lang="es-SV" sz="18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11956" y="476672"/>
            <a:ext cx="10627881" cy="136815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SV" sz="3500" dirty="0"/>
              <a:t/>
            </a:r>
            <a:br>
              <a:rPr lang="es-SV" sz="3500" dirty="0"/>
            </a:br>
            <a:r>
              <a:rPr lang="es-SV" sz="3500" dirty="0"/>
              <a:t>Eje 7:</a:t>
            </a:r>
            <a:br>
              <a:rPr lang="es-SV" sz="3500" dirty="0"/>
            </a:br>
            <a:r>
              <a:rPr lang="es-SV" sz="3500" dirty="0"/>
              <a:t>Generación y fortalecimiento de condiciones para la creación de conocimiento e innovación.</a:t>
            </a:r>
            <a:r>
              <a:rPr lang="es-SV" dirty="0"/>
              <a:t/>
            </a:r>
            <a:br>
              <a:rPr lang="es-SV" dirty="0"/>
            </a:b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509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67057" y="1988841"/>
            <a:ext cx="10206990" cy="43204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SV" b="1" dirty="0"/>
              <a:t>Ensanche del acceso de las tecnologías de la información </a:t>
            </a:r>
            <a:r>
              <a:rPr lang="es-SV" b="1" dirty="0" smtClean="0"/>
              <a:t>y comunicación:</a:t>
            </a:r>
          </a:p>
          <a:p>
            <a:pPr algn="just"/>
            <a:r>
              <a:rPr lang="es-SV" dirty="0"/>
              <a:t>En el 2015, se desarrollaron 5 ferias regionales de robótica educativa, donde participaron 361 centros escolares, seleccionando a los mejores proyectos para participar en el Cuarto Campamento de Robótica Educativa. </a:t>
            </a:r>
            <a:endParaRPr lang="es-SV" dirty="0" smtClean="0"/>
          </a:p>
          <a:p>
            <a:pPr algn="just">
              <a:spcAft>
                <a:spcPts val="1200"/>
              </a:spcAft>
            </a:pPr>
            <a:r>
              <a:rPr lang="es-SV" dirty="0"/>
              <a:t>Se brindó entrenamiento avanzado en Robótica Educativa, en China-Taiwán, a los estudiantes del mejor proyecto seleccionado en el Campamento. </a:t>
            </a:r>
            <a:endParaRPr lang="es-SV" dirty="0" smtClean="0"/>
          </a:p>
          <a:p>
            <a:pPr marL="0" indent="0">
              <a:buNone/>
            </a:pPr>
            <a:r>
              <a:rPr lang="es-SV" b="1" dirty="0"/>
              <a:t>Seamos  </a:t>
            </a:r>
            <a:r>
              <a:rPr lang="es-SV" b="1" dirty="0" smtClean="0"/>
              <a:t>Productivos:</a:t>
            </a:r>
          </a:p>
          <a:p>
            <a:pPr lvl="0" algn="just"/>
            <a:r>
              <a:rPr lang="es-SV" dirty="0"/>
              <a:t>22,548 Jóvenes de bachillerato y de instituciones de educación superior, sedes MEGATEC, formados en competencias emprendedoras de corte asociativo y cooperativo.</a:t>
            </a:r>
          </a:p>
          <a:p>
            <a:pPr lvl="0" algn="just"/>
            <a:r>
              <a:rPr lang="es-SV" dirty="0"/>
              <a:t>162 docentes especializados en temas relacionados con Cultura Emprendedora, mediante el desarrollo de 3 módulos  por competencias, así como en planificación bajo este enfoque.</a:t>
            </a:r>
          </a:p>
          <a:p>
            <a:endParaRPr lang="es-SV" dirty="0"/>
          </a:p>
        </p:txBody>
      </p:sp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567057" y="404664"/>
            <a:ext cx="10206990" cy="14401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SV" sz="3500" dirty="0"/>
              <a:t/>
            </a:r>
            <a:br>
              <a:rPr lang="es-SV" sz="3500" dirty="0"/>
            </a:br>
            <a:r>
              <a:rPr lang="es-SV" sz="3500" dirty="0"/>
              <a:t>Eje 7:</a:t>
            </a:r>
            <a:br>
              <a:rPr lang="es-SV" sz="3500" dirty="0"/>
            </a:br>
            <a:r>
              <a:rPr lang="es-SV" sz="3500" dirty="0"/>
              <a:t>Generación y fortalecimiento de condiciones para la creación de conocimiento e innovación.</a:t>
            </a:r>
            <a:r>
              <a:rPr lang="es-SV" dirty="0"/>
              <a:t/>
            </a:r>
            <a:br>
              <a:rPr lang="es-SV" dirty="0"/>
            </a:b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789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67057" y="2027981"/>
            <a:ext cx="1020699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2200" b="1" dirty="0"/>
              <a:t>Atención a Estudiantes con Desempeño Sobresaliente:</a:t>
            </a:r>
          </a:p>
          <a:p>
            <a:pPr algn="just"/>
            <a:r>
              <a:rPr lang="es-SV" sz="2200" dirty="0"/>
              <a:t>En el 2015 se crearon cinco sedes de la Academias Sabatinas Departamentales (ASD) en Ahuachapán, Sonsonate, Cuscatlán, San Vicente y Usulután y en el 2016 se abrió la sede en La Paz</a:t>
            </a:r>
          </a:p>
          <a:p>
            <a:pPr algn="just"/>
            <a:r>
              <a:rPr lang="es-SV" sz="2200" dirty="0"/>
              <a:t>En el 2015, estudiantes del programa Jóvenes Talento representaron a El salvador en 12 Olimpiadas Internacionales (presenciales y no presenciales) en 4 disciplinas científicas: Matemática, Física, Química y Biología; obteniendo un total de  40 reconocimientos: 2 medallas de oro, 5 de plata, 18 de bronce y 15 menciones honoríficas. </a:t>
            </a:r>
          </a:p>
          <a:p>
            <a:pPr algn="just"/>
            <a:r>
              <a:rPr lang="es-SV" sz="2200" dirty="0"/>
              <a:t>En mayo del 2016 se participó en una olimpiada en la que se obtuvo 2 medallas de oro, una de plata y una de bronce. </a:t>
            </a:r>
          </a:p>
        </p:txBody>
      </p:sp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567057" y="476672"/>
            <a:ext cx="10206990" cy="136815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SV" sz="3500" dirty="0"/>
              <a:t/>
            </a:r>
            <a:br>
              <a:rPr lang="es-SV" sz="3500" dirty="0"/>
            </a:br>
            <a:r>
              <a:rPr lang="es-SV" sz="3100" dirty="0"/>
              <a:t>Eje 7:</a:t>
            </a:r>
            <a:br>
              <a:rPr lang="es-SV" sz="3100" dirty="0"/>
            </a:br>
            <a:r>
              <a:rPr lang="es-SV" sz="3100" dirty="0"/>
              <a:t>Generación y fortalecimiento de condiciones para la creación de conocimiento e innovación.</a:t>
            </a:r>
            <a:r>
              <a:rPr lang="es-SV" dirty="0"/>
              <a:t/>
            </a:r>
            <a:br>
              <a:rPr lang="es-SV" dirty="0"/>
            </a:b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906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67057" y="1988841"/>
            <a:ext cx="10206990" cy="44644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SV" b="1" dirty="0"/>
              <a:t>Creando </a:t>
            </a:r>
            <a:r>
              <a:rPr lang="es-SV" b="1" dirty="0" smtClean="0"/>
              <a:t>Conocimiento:</a:t>
            </a:r>
          </a:p>
          <a:p>
            <a:pPr algn="just"/>
            <a:r>
              <a:rPr lang="es-SV" dirty="0" smtClean="0"/>
              <a:t>Fortalecimiento del </a:t>
            </a:r>
            <a:r>
              <a:rPr lang="es-SV" dirty="0"/>
              <a:t>Centro Nacional de Investigaciones Científicas de El </a:t>
            </a:r>
            <a:r>
              <a:rPr lang="es-SV" dirty="0" smtClean="0"/>
              <a:t>Salvador (CICES) y el Centro </a:t>
            </a:r>
            <a:r>
              <a:rPr lang="es-SV" dirty="0"/>
              <a:t>Nacional de Investigaciones en Ciencias Sociales y Humanidades (</a:t>
            </a:r>
            <a:r>
              <a:rPr lang="es-SV" dirty="0" smtClean="0"/>
              <a:t>CENICSH)</a:t>
            </a:r>
          </a:p>
          <a:p>
            <a:pPr algn="just"/>
            <a:r>
              <a:rPr lang="es-SV" dirty="0"/>
              <a:t>El Parque Tecnológico en Agroindustria (PTA)  ha iniciado la producción de la bebida BIOFORTIK. Para ello creó  una planta industrial  con capacidad de producción de 4 quintales diarios. </a:t>
            </a:r>
            <a:endParaRPr lang="es-SV" dirty="0" smtClean="0"/>
          </a:p>
          <a:p>
            <a:pPr algn="just">
              <a:spcAft>
                <a:spcPts val="1200"/>
              </a:spcAft>
            </a:pPr>
            <a:r>
              <a:rPr lang="es-SV" dirty="0"/>
              <a:t>Se cuenta con tres planes de estudio para doctorados en Matemática, Biología Molecular e Ingeniería Sísmica</a:t>
            </a:r>
            <a:r>
              <a:rPr lang="es-SV" dirty="0" smtClean="0"/>
              <a:t>.</a:t>
            </a:r>
          </a:p>
          <a:p>
            <a:pPr marL="0" indent="0" algn="just">
              <a:buNone/>
            </a:pPr>
            <a:r>
              <a:rPr lang="es-SV" b="1" dirty="0"/>
              <a:t>Nuevo Consejo Nacional de Ciencia y Tecnología (N-CONACYT</a:t>
            </a:r>
            <a:r>
              <a:rPr lang="es-SV" dirty="0" smtClean="0"/>
              <a:t>):</a:t>
            </a:r>
          </a:p>
          <a:p>
            <a:pPr algn="just"/>
            <a:r>
              <a:rPr lang="es-SV" dirty="0"/>
              <a:t>Apoyo al funcionamiento de los Centros Interactivos para el Aprendizaje de  Ciencias (CIAC) en los departamentos de Ahuachapán y La Libertad</a:t>
            </a:r>
          </a:p>
          <a:p>
            <a:pPr algn="just"/>
            <a:r>
              <a:rPr lang="es-SV" dirty="0" smtClean="0"/>
              <a:t>Se </a:t>
            </a:r>
            <a:r>
              <a:rPr lang="es-SV" dirty="0"/>
              <a:t>cuenta con una propuesta de Política Nacional de Popularización de Ciencia y Tecnología.</a:t>
            </a:r>
          </a:p>
          <a:p>
            <a:endParaRPr lang="es-SV" dirty="0"/>
          </a:p>
          <a:p>
            <a:pPr marL="0" indent="0">
              <a:buNone/>
            </a:pPr>
            <a:endParaRPr lang="es-SV" dirty="0"/>
          </a:p>
        </p:txBody>
      </p:sp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567057" y="476672"/>
            <a:ext cx="10206990" cy="136815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SV" sz="3500" dirty="0"/>
              <a:t>Eje 7:</a:t>
            </a:r>
            <a:br>
              <a:rPr lang="es-SV" sz="3500" dirty="0"/>
            </a:br>
            <a:r>
              <a:rPr lang="es-SV" sz="3500" dirty="0"/>
              <a:t>Generación y fortalecimiento de condiciones para la creación de conocimiento e innovación.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891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67057" y="1844829"/>
            <a:ext cx="10206990" cy="42813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SV" b="1" dirty="0"/>
              <a:t>Educación Jóvenes y </a:t>
            </a:r>
            <a:r>
              <a:rPr lang="es-SV" b="1" dirty="0" smtClean="0"/>
              <a:t>Adultos:</a:t>
            </a:r>
            <a:endParaRPr lang="es-SV" dirty="0"/>
          </a:p>
          <a:p>
            <a:pPr marL="0" indent="0">
              <a:buNone/>
            </a:pPr>
            <a:endParaRPr lang="es-SV" dirty="0" smtClean="0"/>
          </a:p>
          <a:p>
            <a:pPr algn="just">
              <a:spcAft>
                <a:spcPts val="1356"/>
              </a:spcAft>
            </a:pPr>
            <a:r>
              <a:rPr lang="es-SV" dirty="0" smtClean="0"/>
              <a:t>Se </a:t>
            </a:r>
            <a:r>
              <a:rPr lang="es-SV" dirty="0"/>
              <a:t>han  atendido a 37,040 personas, de  las cuales 36,067 son del  Nivel  I (Alfabetización) de  Educación Básica y 973 personas  de los  Niveles II y IIII ( Continuidad Educativa) de  Educación  Básica</a:t>
            </a:r>
            <a:r>
              <a:rPr lang="es-SV" dirty="0" smtClean="0"/>
              <a:t>.</a:t>
            </a:r>
            <a:endParaRPr lang="es-SV" dirty="0"/>
          </a:p>
          <a:p>
            <a:pPr algn="just">
              <a:spcAft>
                <a:spcPts val="1356"/>
              </a:spcAft>
            </a:pPr>
            <a:r>
              <a:rPr lang="es-SV" dirty="0"/>
              <a:t>Se  han declarado  libres de analfabetismo a 26 municipios en el periodo de junio 2015 a mayo 2016 . Y la  tasa  de  analfabetismo global reportada para  el  período  mencionado, es de 10.90%, lo que   a mayo representa una reducción de 0.95% en  relación al  periodo  anterior  que se  calculó en  un 11.85% </a:t>
            </a:r>
            <a:r>
              <a:rPr lang="es-SV" dirty="0" smtClean="0"/>
              <a:t>.</a:t>
            </a:r>
            <a:endParaRPr lang="es-SV" dirty="0"/>
          </a:p>
          <a:p>
            <a:pPr lvl="0" algn="just"/>
            <a:r>
              <a:rPr lang="es-SV" dirty="0"/>
              <a:t>Se atendió a 46,335 estudiantes en los niveles de tercer ciclo y media</a:t>
            </a:r>
            <a:r>
              <a:rPr lang="es-SV" dirty="0" smtClean="0"/>
              <a:t>, </a:t>
            </a:r>
            <a:r>
              <a:rPr lang="es-SV" dirty="0"/>
              <a:t>incluye la atención de 908 personas  en contexto de encierro, con modalidades flexibles de educación.</a:t>
            </a:r>
          </a:p>
          <a:p>
            <a:endParaRPr lang="es-SV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67057" y="476672"/>
            <a:ext cx="1020699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SV" sz="3100" b="1" dirty="0"/>
              <a:t/>
            </a:r>
            <a:br>
              <a:rPr lang="es-SV" sz="3100" b="1" dirty="0"/>
            </a:br>
            <a:r>
              <a:rPr lang="es-SV" sz="3100" b="1" dirty="0"/>
              <a:t/>
            </a:r>
            <a:br>
              <a:rPr lang="es-SV" sz="3100" b="1" dirty="0"/>
            </a:br>
            <a:r>
              <a:rPr lang="es-SV" sz="3100" b="1" dirty="0"/>
              <a:t>Eje 8:</a:t>
            </a:r>
            <a:r>
              <a:rPr lang="es-SV" sz="3100" dirty="0"/>
              <a:t/>
            </a:r>
            <a:br>
              <a:rPr lang="es-SV" sz="3100" dirty="0"/>
            </a:br>
            <a:r>
              <a:rPr lang="es-SV" sz="3100" b="1" dirty="0"/>
              <a:t>Profundización y fortalecimiento de la educación de adultos</a:t>
            </a:r>
            <a:r>
              <a:rPr lang="es-SV" dirty="0"/>
              <a:t/>
            </a:r>
            <a:br>
              <a:rPr lang="es-SV" dirty="0"/>
            </a:b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765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67057" y="1816224"/>
            <a:ext cx="10206990" cy="4349080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1356"/>
              </a:spcAft>
            </a:pPr>
            <a:r>
              <a:rPr lang="es-SV" dirty="0"/>
              <a:t>Se han  creado las direcciones nacionales por nivel educativo: inicial y </a:t>
            </a:r>
            <a:r>
              <a:rPr lang="es-SV" dirty="0" err="1"/>
              <a:t>parvularia</a:t>
            </a:r>
            <a:r>
              <a:rPr lang="es-SV" dirty="0"/>
              <a:t>, básica y media, jóvenes y adultos, superior, que permite la mejor atención a contextos y necesidades particulares de cada </a:t>
            </a:r>
            <a:r>
              <a:rPr lang="es-SV" dirty="0" smtClean="0"/>
              <a:t>nivel.</a:t>
            </a:r>
          </a:p>
          <a:p>
            <a:pPr algn="just">
              <a:spcAft>
                <a:spcPts val="1356"/>
              </a:spcAft>
            </a:pPr>
            <a:r>
              <a:rPr lang="es-SV" dirty="0"/>
              <a:t>Se emitió el Decreto de  retiro  digno  de  docentes  del sistema  público  con enfermedades  terminales y el  Decreto de legalización de  todas  las propiedades sin registro  </a:t>
            </a:r>
            <a:r>
              <a:rPr lang="es-SV" dirty="0" smtClean="0"/>
              <a:t>donde  </a:t>
            </a:r>
            <a:r>
              <a:rPr lang="es-SV" dirty="0"/>
              <a:t>funcionan </a:t>
            </a:r>
            <a:r>
              <a:rPr lang="es-SV" dirty="0" smtClean="0"/>
              <a:t>centros educativos nacionales.</a:t>
            </a:r>
            <a:endParaRPr lang="es-SV" dirty="0"/>
          </a:p>
          <a:p>
            <a:pPr lvl="0" algn="just"/>
            <a:r>
              <a:rPr lang="es-SV" dirty="0"/>
              <a:t>Se emitió decreto que contiene  “Disposiciones Reguladoras </a:t>
            </a:r>
            <a:r>
              <a:rPr lang="es-SV" dirty="0" smtClean="0"/>
              <a:t>de </a:t>
            </a:r>
            <a:r>
              <a:rPr lang="es-SV" dirty="0"/>
              <a:t>Compensación  Económica por Retiro Voluntario de empleados públicos técnico-administrativos y docentes del Ministerio de Educación.”</a:t>
            </a:r>
          </a:p>
          <a:p>
            <a:endParaRPr lang="es-SV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67057" y="485800"/>
            <a:ext cx="1020699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SV" sz="2700" b="1" dirty="0"/>
              <a:t>Eje 9:</a:t>
            </a:r>
            <a:r>
              <a:rPr lang="es-SV" sz="2700" dirty="0"/>
              <a:t/>
            </a:r>
            <a:br>
              <a:rPr lang="es-SV" sz="2700" dirty="0"/>
            </a:br>
            <a:r>
              <a:rPr lang="es-SV" sz="2700" b="1" dirty="0"/>
              <a:t>Reforma institucional y a la legislación vigente</a:t>
            </a:r>
            <a:endParaRPr lang="es-SV" sz="2700" dirty="0"/>
          </a:p>
        </p:txBody>
      </p:sp>
    </p:spTree>
    <p:extLst>
      <p:ext uri="{BB962C8B-B14F-4D97-AF65-F5344CB8AC3E}">
        <p14:creationId xmlns:p14="http://schemas.microsoft.com/office/powerpoint/2010/main" val="26193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90573" y="1484784"/>
            <a:ext cx="10449261" cy="403244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S" sz="9600" dirty="0"/>
              <a:t>Falta de financiamiento para  los programas.  </a:t>
            </a:r>
          </a:p>
          <a:p>
            <a:pPr algn="just"/>
            <a:endParaRPr lang="es-ES" sz="9600" dirty="0"/>
          </a:p>
          <a:p>
            <a:pPr algn="just"/>
            <a:r>
              <a:rPr lang="es-SV" sz="9600" dirty="0"/>
              <a:t>Demoras administrativas en la gestión interna del MINED para llevar a cabo procesos relacionados con la ejecución presupuestaria.</a:t>
            </a:r>
          </a:p>
          <a:p>
            <a:pPr algn="just"/>
            <a:endParaRPr lang="es-SV" sz="9600" dirty="0"/>
          </a:p>
          <a:p>
            <a:pPr algn="just"/>
            <a:r>
              <a:rPr lang="es-SV" sz="9600" dirty="0"/>
              <a:t>Ausencia de una administración ad-hoc para el desarrollo de la Ciencia, Tecnología e innovación que contemple la particularidad y flexibilidad de los procesos de I+D+I (investigación más desarrollo más innovación)</a:t>
            </a:r>
            <a:endParaRPr lang="es-MX" sz="9600" dirty="0"/>
          </a:p>
          <a:p>
            <a:pPr algn="just"/>
            <a:endParaRPr lang="es-MX" sz="9600" dirty="0"/>
          </a:p>
          <a:p>
            <a:pPr algn="just"/>
            <a:r>
              <a:rPr lang="es-SV" sz="9600" dirty="0"/>
              <a:t>Los tiempos de ejecución  y las contrataciones se ven afectados por los tiempos de acceso de los fondos, así como para el cierre de procesos.</a:t>
            </a:r>
          </a:p>
          <a:p>
            <a:pPr lvl="0"/>
            <a:endParaRPr lang="es-MX" sz="9600" dirty="0"/>
          </a:p>
          <a:p>
            <a:endParaRPr lang="es-MX" sz="7200" dirty="0"/>
          </a:p>
          <a:p>
            <a:endParaRPr lang="es-ES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Dificultades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bg1"/>
                </a:solidFill>
              </a:rPr>
              <a:t>des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47817" y="1340769"/>
            <a:ext cx="9913400" cy="446449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endParaRPr lang="es-ES" dirty="0" smtClean="0"/>
          </a:p>
          <a:p>
            <a:pPr algn="just"/>
            <a:r>
              <a:rPr lang="es-ES" sz="3500" dirty="0"/>
              <a:t>La violencia social e inseguridad afecta el trabajo en los DIFERENTES PROGRAMAS EDUCATIVOS. </a:t>
            </a:r>
            <a:endParaRPr lang="es-MX" sz="3500" dirty="0"/>
          </a:p>
          <a:p>
            <a:endParaRPr lang="es-ES" sz="3500" dirty="0"/>
          </a:p>
          <a:p>
            <a:pPr algn="just"/>
            <a:r>
              <a:rPr lang="es-ES" sz="3500" dirty="0"/>
              <a:t>La deficiencia en el servicio de Internet que ofertan las empresas proveedoras, afecta la comunicación interna y el desarrollo de actividades en el área de ciencia y tecnología. </a:t>
            </a:r>
          </a:p>
          <a:p>
            <a:pPr algn="just"/>
            <a:endParaRPr lang="es-MX" sz="3500" dirty="0"/>
          </a:p>
          <a:p>
            <a:pPr algn="just"/>
            <a:r>
              <a:rPr lang="es-MX" sz="3500" dirty="0"/>
              <a:t>Retraso en los pagos e inexistencia de proveedores locales afecta su participación y el desarrollo de programa de paquetes escolares.</a:t>
            </a:r>
          </a:p>
          <a:p>
            <a:pPr algn="just"/>
            <a:endParaRPr lang="es-MX" sz="3500" dirty="0"/>
          </a:p>
          <a:p>
            <a:pPr algn="just"/>
            <a:r>
              <a:rPr lang="es-MX" sz="3500" dirty="0"/>
              <a:t>Paro laboral a medio año por demanda de incremento salarial del sector administrativo</a:t>
            </a:r>
            <a:r>
              <a:rPr lang="es-MX" sz="2700" dirty="0"/>
              <a:t>.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Dificultades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des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139257"/>
              </p:ext>
            </p:extLst>
          </p:nvPr>
        </p:nvGraphicFramePr>
        <p:xfrm>
          <a:off x="937126" y="1340768"/>
          <a:ext cx="932884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26436" y="404664"/>
            <a:ext cx="9328055" cy="548640"/>
          </a:xfrm>
        </p:spPr>
        <p:txBody>
          <a:bodyPr>
            <a:no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a largo plazo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452446"/>
              </p:ext>
            </p:extLst>
          </p:nvPr>
        </p:nvGraphicFramePr>
        <p:xfrm>
          <a:off x="937126" y="1412776"/>
          <a:ext cx="932884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"/>
          <p:cNvSpPr txBox="1">
            <a:spLocks/>
          </p:cNvSpPr>
          <p:nvPr/>
        </p:nvSpPr>
        <p:spPr>
          <a:xfrm>
            <a:off x="1026436" y="476672"/>
            <a:ext cx="9328055" cy="548640"/>
          </a:xfrm>
          <a:prstGeom prst="rect">
            <a:avLst/>
          </a:prstGeom>
        </p:spPr>
        <p:txBody>
          <a:bodyPr vert="horz" lIns="103345" tIns="51673" rIns="103345" bIns="51673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</a:t>
            </a:r>
            <a:endParaRPr lang="es-E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9376"/>
            <a:ext cx="11207765" cy="6448627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1245"/>
              </p:ext>
            </p:extLst>
          </p:nvPr>
        </p:nvGraphicFramePr>
        <p:xfrm>
          <a:off x="846014" y="1916832"/>
          <a:ext cx="9289032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67057" y="476672"/>
            <a:ext cx="10206990" cy="8689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Presupuestaria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919719"/>
              </p:ext>
            </p:extLst>
          </p:nvPr>
        </p:nvGraphicFramePr>
        <p:xfrm>
          <a:off x="566738" y="1600200"/>
          <a:ext cx="102076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567057" y="413792"/>
            <a:ext cx="1020699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Presupuestaria</a:t>
            </a:r>
          </a:p>
        </p:txBody>
      </p:sp>
    </p:spTree>
    <p:extLst>
      <p:ext uri="{BB962C8B-B14F-4D97-AF65-F5344CB8AC3E}">
        <p14:creationId xmlns:p14="http://schemas.microsoft.com/office/powerpoint/2010/main" val="31123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168817"/>
              </p:ext>
            </p:extLst>
          </p:nvPr>
        </p:nvGraphicFramePr>
        <p:xfrm>
          <a:off x="566738" y="1600200"/>
          <a:ext cx="102076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567057" y="413792"/>
            <a:ext cx="1020699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Presupuestaria</a:t>
            </a:r>
          </a:p>
        </p:txBody>
      </p:sp>
    </p:spTree>
    <p:extLst>
      <p:ext uri="{BB962C8B-B14F-4D97-AF65-F5344CB8AC3E}">
        <p14:creationId xmlns:p14="http://schemas.microsoft.com/office/powerpoint/2010/main" val="8425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980257655"/>
              </p:ext>
            </p:extLst>
          </p:nvPr>
        </p:nvGraphicFramePr>
        <p:xfrm>
          <a:off x="990030" y="1412776"/>
          <a:ext cx="907300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1026436" y="548680"/>
            <a:ext cx="9328055" cy="5486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Presupuestaria</a:t>
            </a:r>
          </a:p>
        </p:txBody>
      </p:sp>
    </p:spTree>
    <p:extLst>
      <p:ext uri="{BB962C8B-B14F-4D97-AF65-F5344CB8AC3E}">
        <p14:creationId xmlns:p14="http://schemas.microsoft.com/office/powerpoint/2010/main" val="39732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01998" y="2708920"/>
            <a:ext cx="10206990" cy="1143000"/>
          </a:xfrm>
        </p:spPr>
        <p:txBody>
          <a:bodyPr/>
          <a:lstStyle/>
          <a:p>
            <a:r>
              <a:rPr lang="es-SV" dirty="0" smtClean="0"/>
              <a:t>Gracias por acompañarnos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793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67057" y="1700808"/>
            <a:ext cx="10206990" cy="4853136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es-SV" dirty="0" smtClean="0"/>
              <a:t>Implementación </a:t>
            </a:r>
            <a:r>
              <a:rPr lang="es-SV" dirty="0"/>
              <a:t>del “Plan de Formación de  Docentes en Servicio  en el sector  público, </a:t>
            </a:r>
            <a:r>
              <a:rPr lang="es-SV" dirty="0" smtClean="0"/>
              <a:t>para </a:t>
            </a:r>
            <a:r>
              <a:rPr lang="es-SV" dirty="0"/>
              <a:t>la  creación del Sistema Nacional de Formación Docente  capacitando a 21,419 docentes  y </a:t>
            </a:r>
            <a:r>
              <a:rPr lang="es-SV" dirty="0" smtClean="0"/>
              <a:t>1,228 </a:t>
            </a:r>
            <a:r>
              <a:rPr lang="es-SV" dirty="0"/>
              <a:t>especialistas formadores  con una  inversión de $ 4.5  millones: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SV" sz="3300" dirty="0"/>
              <a:t>751  especialistas de educación media formados en diferentes especialidades de lenguaje y literatura, matemática, sociales, química, biología y física.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SV" sz="3300" dirty="0"/>
              <a:t>481 especialistas de Educación Básica.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SV" sz="3300" dirty="0"/>
              <a:t>600 especialistas de estudios sociales y matemáticas  formados en educación financiera.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SV" sz="3300" dirty="0"/>
              <a:t>112 especialistas de Educación Física.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SV" sz="3300" dirty="0"/>
              <a:t>110 especialistas de Educación Artística.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SV" sz="3300" dirty="0"/>
              <a:t>400 especialistas de Educación Inicial y </a:t>
            </a:r>
            <a:r>
              <a:rPr lang="es-SV" sz="3300" dirty="0" err="1"/>
              <a:t>Parvularia</a:t>
            </a:r>
            <a:r>
              <a:rPr lang="es-SV" sz="3300" dirty="0"/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SV" sz="3300" dirty="0"/>
              <a:t>140 expertos del Plan Nacional de Formación en las diferentes disciplinas fortalecidos.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SV" sz="3300" dirty="0"/>
              <a:t>3,424 docentes  de III Ciclo y Educación Media en las especialidades de Lenguaje  y Literatura, matemática, sociales, química, biología y física.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SV" sz="3300" dirty="0"/>
              <a:t>7,789 docentes de I y  II Ciclo de Educación Básica  formados en 4 módulos de las cuatro asignaturas básicas del currículo  nacional.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SV" sz="3300" dirty="0"/>
              <a:t>136 docentes formados en Educación Integral de la Sexualidad.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SV" sz="3300" dirty="0"/>
              <a:t>7,476  docentes y coordinadores de aulas informáticas formados en el uso de la tecnología en el aula en apoyo al Programa “Una Niña, Un Niño, Una Computadora”.</a:t>
            </a:r>
          </a:p>
          <a:p>
            <a:pPr algn="just"/>
            <a:endParaRPr lang="es-SV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67057" y="413792"/>
            <a:ext cx="1020699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SV" sz="2700" b="1" dirty="0"/>
              <a:t>Eje 1:</a:t>
            </a:r>
            <a:r>
              <a:rPr lang="es-SV" sz="2700" dirty="0"/>
              <a:t/>
            </a:r>
            <a:br>
              <a:rPr lang="es-SV" sz="2700" dirty="0"/>
            </a:br>
            <a:r>
              <a:rPr lang="es-SV" sz="2700" b="1" dirty="0"/>
              <a:t>Creación de un Sistema Nacional de Profesionalización Docente</a:t>
            </a:r>
            <a:endParaRPr lang="es-SV" sz="2700" dirty="0"/>
          </a:p>
        </p:txBody>
      </p:sp>
    </p:spTree>
    <p:extLst>
      <p:ext uri="{BB962C8B-B14F-4D97-AF65-F5344CB8AC3E}">
        <p14:creationId xmlns:p14="http://schemas.microsoft.com/office/powerpoint/2010/main" val="36792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67057" y="1628805"/>
            <a:ext cx="10206990" cy="4824531"/>
          </a:xfrm>
        </p:spPr>
        <p:txBody>
          <a:bodyPr>
            <a:normAutofit fontScale="62500" lnSpcReduction="20000"/>
          </a:bodyPr>
          <a:lstStyle/>
          <a:p>
            <a:pPr lvl="0" algn="just">
              <a:spcAft>
                <a:spcPts val="1200"/>
              </a:spcAft>
            </a:pPr>
            <a:r>
              <a:rPr lang="es-MX" dirty="0"/>
              <a:t>Atención de 16,897 niñas y niños, de 0 a 3 años en Educación Inicial </a:t>
            </a:r>
            <a:r>
              <a:rPr lang="es-MX" dirty="0" smtClean="0"/>
              <a:t>Se atendieron en </a:t>
            </a:r>
            <a:r>
              <a:rPr lang="es-MX" dirty="0" err="1" smtClean="0"/>
              <a:t>Parvularia</a:t>
            </a:r>
            <a:r>
              <a:rPr lang="es-MX" dirty="0" smtClean="0"/>
              <a:t> 223,684 niños y niñas mejorando </a:t>
            </a:r>
            <a:r>
              <a:rPr lang="es-MX" dirty="0"/>
              <a:t>su educación y el  desarrollo integral, así como garantizando sus derechos y su proceso de formación</a:t>
            </a:r>
            <a:r>
              <a:rPr lang="es-MX" dirty="0" smtClean="0"/>
              <a:t>.</a:t>
            </a:r>
            <a:endParaRPr lang="es-SV" dirty="0"/>
          </a:p>
          <a:p>
            <a:pPr lvl="0" algn="just">
              <a:spcAft>
                <a:spcPts val="1200"/>
              </a:spcAft>
            </a:pPr>
            <a:r>
              <a:rPr lang="es-MX" dirty="0" smtClean="0"/>
              <a:t>Inversión de US $ 2.8 millones de dólares en educación inicial.</a:t>
            </a:r>
          </a:p>
          <a:p>
            <a:pPr lvl="0" algn="just">
              <a:spcAft>
                <a:spcPts val="1200"/>
              </a:spcAft>
            </a:pPr>
            <a:r>
              <a:rPr lang="es-MX" dirty="0" smtClean="0"/>
              <a:t>Definición </a:t>
            </a:r>
            <a:r>
              <a:rPr lang="es-MX" dirty="0"/>
              <a:t>de  una  estrategia  de trabajo con Referentes Municipales de  primera  </a:t>
            </a:r>
            <a:r>
              <a:rPr lang="es-MX" dirty="0" smtClean="0"/>
              <a:t>infancia</a:t>
            </a:r>
            <a:r>
              <a:rPr lang="es-MX" dirty="0"/>
              <a:t> </a:t>
            </a:r>
            <a:r>
              <a:rPr lang="es-MX" dirty="0" smtClean="0"/>
              <a:t>de 40 municipalidades con quienes se ha firmado convenio.</a:t>
            </a:r>
            <a:endParaRPr lang="es-SV" dirty="0"/>
          </a:p>
          <a:p>
            <a:pPr algn="just">
              <a:spcAft>
                <a:spcPts val="1200"/>
              </a:spcAft>
            </a:pPr>
            <a:r>
              <a:rPr lang="es-MX" dirty="0"/>
              <a:t>Entrega de 15 ludotecas móviles, adquisición de bibliotecas móviles para la vía familiar comunitaria, materiales para la formación de las </a:t>
            </a:r>
            <a:r>
              <a:rPr lang="es-MX" dirty="0" smtClean="0"/>
              <a:t>asistentes </a:t>
            </a:r>
            <a:r>
              <a:rPr lang="es-MX" dirty="0"/>
              <a:t>técnicos de primera </a:t>
            </a:r>
            <a:r>
              <a:rPr lang="es-MX" dirty="0" smtClean="0"/>
              <a:t>infancia.</a:t>
            </a:r>
          </a:p>
          <a:p>
            <a:pPr algn="just"/>
            <a:r>
              <a:rPr lang="es-MX" dirty="0" smtClean="0"/>
              <a:t>Organización </a:t>
            </a:r>
            <a:r>
              <a:rPr lang="es-MX" dirty="0"/>
              <a:t>de la primera fase de capacitación para la iniciación del ajedrez en la primera infancia, que beneficiará a niñas y niños de 70 centros educativos a nivel nacional, en coordinación con INDES y la Federación de Ajedrez.</a:t>
            </a:r>
            <a:endParaRPr lang="es-SV" dirty="0"/>
          </a:p>
          <a:p>
            <a:pPr lvl="0" algn="just"/>
            <a:endParaRPr lang="es-SV" dirty="0"/>
          </a:p>
          <a:p>
            <a:endParaRPr lang="es-SV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67057" y="413792"/>
            <a:ext cx="1020699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SV" sz="2700" b="1" dirty="0"/>
              <a:t>Eje 2:</a:t>
            </a:r>
            <a:r>
              <a:rPr lang="es-SV" sz="2700" dirty="0"/>
              <a:t/>
            </a:r>
            <a:br>
              <a:rPr lang="es-SV" sz="2700" dirty="0"/>
            </a:br>
            <a:r>
              <a:rPr lang="es-SV" sz="2700" b="1" dirty="0"/>
              <a:t>Desarrollo educativo de la primera infancia</a:t>
            </a:r>
            <a:endParaRPr lang="es-SV" sz="2700" dirty="0"/>
          </a:p>
        </p:txBody>
      </p:sp>
    </p:spTree>
    <p:extLst>
      <p:ext uri="{BB962C8B-B14F-4D97-AF65-F5344CB8AC3E}">
        <p14:creationId xmlns:p14="http://schemas.microsoft.com/office/powerpoint/2010/main" val="4771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67057" y="1711351"/>
            <a:ext cx="10206990" cy="4669977"/>
          </a:xfrm>
        </p:spPr>
        <p:txBody>
          <a:bodyPr>
            <a:normAutofit fontScale="62500" lnSpcReduction="20000"/>
          </a:bodyPr>
          <a:lstStyle/>
          <a:p>
            <a:pPr lvl="0" algn="just">
              <a:spcAft>
                <a:spcPts val="1200"/>
              </a:spcAft>
            </a:pPr>
            <a:r>
              <a:rPr lang="es-SV" dirty="0"/>
              <a:t>81,633 estudiantes de educación media evaluados (PAES) en el año 2015 de los cuales, 57,972 fueron del sector público y 23,661 del sector privado. 42,204 del sexo femenino (52%) y 39,429 (48%) del sexo masculino</a:t>
            </a:r>
            <a:r>
              <a:rPr lang="es-SV" dirty="0" smtClean="0"/>
              <a:t>.</a:t>
            </a:r>
            <a:r>
              <a:rPr lang="es-SV" dirty="0"/>
              <a:t>	</a:t>
            </a:r>
          </a:p>
          <a:p>
            <a:pPr algn="just">
              <a:spcAft>
                <a:spcPts val="1200"/>
              </a:spcAft>
            </a:pPr>
            <a:r>
              <a:rPr lang="es-SV" dirty="0"/>
              <a:t>17,153 estudiantes de educación media se examinaron en la prueba extraordinaria, de los cuales 15,153 hicieron prueba de reposición en una o más asignatura  y 2,000  la prueba de las cuatro asignaturas. </a:t>
            </a:r>
            <a:endParaRPr lang="es-SV" dirty="0" smtClean="0"/>
          </a:p>
          <a:p>
            <a:pPr algn="just"/>
            <a:endParaRPr lang="es-SV" dirty="0" smtClean="0"/>
          </a:p>
          <a:p>
            <a:pPr lvl="0" algn="just">
              <a:spcAft>
                <a:spcPts val="1200"/>
              </a:spcAft>
            </a:pPr>
            <a:r>
              <a:rPr lang="es-SV" dirty="0"/>
              <a:t>Se han establecido </a:t>
            </a:r>
            <a:r>
              <a:rPr lang="es-SV" dirty="0" smtClean="0"/>
              <a:t>unidades  </a:t>
            </a:r>
            <a:r>
              <a:rPr lang="es-SV" dirty="0"/>
              <a:t>de evaluación una por cada </a:t>
            </a:r>
            <a:r>
              <a:rPr lang="es-SV" dirty="0" smtClean="0"/>
              <a:t>nivel </a:t>
            </a:r>
            <a:r>
              <a:rPr lang="es-SV" dirty="0"/>
              <a:t>educativo y se han iniciado las  pruebas trimestrales para evaluar el nivel de logro en la resolución de problemas matemáticos y de la comprensión lectora y comunicación escrita</a:t>
            </a:r>
            <a:r>
              <a:rPr lang="es-SV" dirty="0" smtClean="0"/>
              <a:t>.</a:t>
            </a:r>
          </a:p>
          <a:p>
            <a:pPr lvl="0" algn="just"/>
            <a:r>
              <a:rPr lang="es-SV" dirty="0" smtClean="0"/>
              <a:t>Se han incorporado 80 especialistas de matemática y lenguaje al proceso de evaluación de los aprendizajes.</a:t>
            </a:r>
            <a:endParaRPr lang="es-SV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0575" y="413792"/>
            <a:ext cx="1020699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SV" sz="2700" b="1" dirty="0"/>
              <a:t>Eje 3:</a:t>
            </a:r>
            <a:r>
              <a:rPr lang="es-SV" sz="2700" dirty="0"/>
              <a:t/>
            </a:r>
            <a:br>
              <a:rPr lang="es-SV" sz="2700" dirty="0"/>
            </a:br>
            <a:r>
              <a:rPr lang="es-SV" sz="2700" b="1" dirty="0"/>
              <a:t>Creación de un Sistema Nacional de Evaluación Educativa.</a:t>
            </a:r>
            <a:endParaRPr lang="es-SV" sz="2700" dirty="0"/>
          </a:p>
        </p:txBody>
      </p:sp>
    </p:spTree>
    <p:extLst>
      <p:ext uri="{BB962C8B-B14F-4D97-AF65-F5344CB8AC3E}">
        <p14:creationId xmlns:p14="http://schemas.microsoft.com/office/powerpoint/2010/main" val="23436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67057" y="1772821"/>
            <a:ext cx="10206990" cy="4353347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1356"/>
              </a:spcAft>
            </a:pPr>
            <a:r>
              <a:rPr lang="es-SV" dirty="0"/>
              <a:t>Ejecución de </a:t>
            </a:r>
            <a:r>
              <a:rPr lang="es-SV" b="1" dirty="0"/>
              <a:t>428 </a:t>
            </a:r>
            <a:r>
              <a:rPr lang="es-SV" dirty="0" smtClean="0"/>
              <a:t>proyectos, </a:t>
            </a:r>
            <a:r>
              <a:rPr lang="es-SV" dirty="0"/>
              <a:t>distribuidos de la siguiente manera: 34 de rehabilitación, 306 reparaciones, 37 diseños de carpetas técnicas</a:t>
            </a:r>
            <a:r>
              <a:rPr lang="es-SV" b="1" dirty="0"/>
              <a:t> </a:t>
            </a:r>
            <a:r>
              <a:rPr lang="es-SV" dirty="0"/>
              <a:t>y 51 proyectos de dotación de mobiliario con una inversión de $15.58 millones que benefician a</a:t>
            </a:r>
            <a:r>
              <a:rPr lang="es-SV" b="1" dirty="0"/>
              <a:t> </a:t>
            </a:r>
            <a:r>
              <a:rPr lang="es-SV" dirty="0"/>
              <a:t>215,582 estudiantes</a:t>
            </a:r>
            <a:r>
              <a:rPr lang="es-SV" dirty="0" smtClean="0"/>
              <a:t>.</a:t>
            </a:r>
          </a:p>
          <a:p>
            <a:pPr algn="just">
              <a:spcAft>
                <a:spcPts val="1356"/>
              </a:spcAft>
            </a:pPr>
            <a:r>
              <a:rPr lang="es-SV" dirty="0" smtClean="0"/>
              <a:t>Se </a:t>
            </a:r>
            <a:r>
              <a:rPr lang="es-SV" dirty="0"/>
              <a:t>han implementado seis centros educativos integrales: uno  en San Vicente, uno en La Paz y cuatro en La Libertad.</a:t>
            </a:r>
          </a:p>
          <a:p>
            <a:pPr algn="just"/>
            <a:r>
              <a:rPr lang="es-SV" dirty="0"/>
              <a:t>Atención psicosocial para la convivencia y desarrollo de habilidades para la vida (fortalecimiento de autoestima, resiliencia, desarrollo de proyecto de vida) a 23,660 estudiantes de 68 centros educativos de los 10 municipios focalizados en la Fase I del Plan E</a:t>
            </a:r>
            <a:r>
              <a:rPr lang="es-SV" dirty="0" smtClean="0"/>
              <a:t>l </a:t>
            </a:r>
            <a:r>
              <a:rPr lang="es-SV" dirty="0"/>
              <a:t>Salvador Seguro (PESS).</a:t>
            </a:r>
          </a:p>
          <a:p>
            <a:pPr lvl="0" algn="just"/>
            <a:endParaRPr lang="es-SV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67057" y="404664"/>
            <a:ext cx="1020699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SV" sz="2700" b="1" dirty="0"/>
              <a:t>Eje 4:</a:t>
            </a:r>
            <a:r>
              <a:rPr lang="es-SV" sz="2700" dirty="0"/>
              <a:t/>
            </a:r>
            <a:br>
              <a:rPr lang="es-SV" sz="2700" dirty="0"/>
            </a:br>
            <a:r>
              <a:rPr lang="es-SV" sz="2700" b="1" dirty="0"/>
              <a:t>Construcción de ambientes escolares agradables</a:t>
            </a:r>
            <a:endParaRPr lang="es-SV" sz="2700" dirty="0"/>
          </a:p>
        </p:txBody>
      </p:sp>
    </p:spTree>
    <p:extLst>
      <p:ext uri="{BB962C8B-B14F-4D97-AF65-F5344CB8AC3E}">
        <p14:creationId xmlns:p14="http://schemas.microsoft.com/office/powerpoint/2010/main" val="35654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90575" y="1927375"/>
            <a:ext cx="10206990" cy="4525963"/>
          </a:xfrm>
        </p:spPr>
        <p:txBody>
          <a:bodyPr>
            <a:normAutofit/>
          </a:bodyPr>
          <a:lstStyle/>
          <a:p>
            <a:pPr lvl="0" algn="just"/>
            <a:r>
              <a:rPr lang="es-SV" sz="2700" dirty="0" smtClean="0"/>
              <a:t>Creación </a:t>
            </a:r>
            <a:r>
              <a:rPr lang="es-SV" sz="2700" dirty="0"/>
              <a:t>de la universidad en línea  con el funcionamiento de cuatro carreras beneficiando a  429 estudiantes inscritos para el primer ciclo.</a:t>
            </a:r>
          </a:p>
          <a:p>
            <a:pPr algn="just">
              <a:spcAft>
                <a:spcPts val="1200"/>
              </a:spcAft>
            </a:pPr>
            <a:r>
              <a:rPr lang="es-SV" sz="2700" dirty="0"/>
              <a:t>Desarrollo de la Maestría en Atención Integral de la Primera Infancia, con la asistencia de expertos internacionales.</a:t>
            </a:r>
          </a:p>
          <a:p>
            <a:pPr lvl="0" algn="just"/>
            <a:r>
              <a:rPr lang="es-SV" sz="2700" dirty="0"/>
              <a:t>Implementación de la primera fase del proyecto de movilidad de profesores de las Instituciones de Educación Superior formadoras de docentes.</a:t>
            </a:r>
          </a:p>
          <a:p>
            <a:endParaRPr lang="es-SV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67057" y="476672"/>
            <a:ext cx="10206990" cy="12241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SV" sz="2800" b="1" dirty="0"/>
              <a:t>Eje 5:</a:t>
            </a:r>
            <a:r>
              <a:rPr lang="es-SV" sz="2800" dirty="0"/>
              <a:t/>
            </a:r>
            <a:br>
              <a:rPr lang="es-SV" sz="2800" dirty="0"/>
            </a:br>
            <a:r>
              <a:rPr lang="es-SV" sz="2800" b="1" dirty="0"/>
              <a:t>Equidad, inclusión, calidad y pertinencia de la educación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35286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67057" y="1744217"/>
            <a:ext cx="10206990" cy="47811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SV" sz="3800" b="1" dirty="0" smtClean="0"/>
              <a:t>PASE:</a:t>
            </a:r>
          </a:p>
          <a:p>
            <a:pPr lvl="0" algn="just"/>
            <a:r>
              <a:rPr lang="es-SV" sz="3800" dirty="0"/>
              <a:t>Atención a 1, 268,377 estudiantes de los niveles educativos de </a:t>
            </a:r>
            <a:r>
              <a:rPr lang="es-SV" sz="3800" dirty="0" err="1"/>
              <a:t>parvularia</a:t>
            </a:r>
            <a:r>
              <a:rPr lang="es-SV" sz="3800" dirty="0"/>
              <a:t>, básica y media de 5,104 centros educativos, 221 centros de atención inicial (ISNA) y 43 centros rurales de nutrición  (Ministerio de Salud) a nivel nacional</a:t>
            </a:r>
            <a:r>
              <a:rPr lang="es-SV" sz="3800" dirty="0" smtClean="0"/>
              <a:t>.</a:t>
            </a:r>
            <a:endParaRPr lang="es-SV" sz="3800" dirty="0"/>
          </a:p>
          <a:p>
            <a:pPr lvl="0" algn="just"/>
            <a:r>
              <a:rPr lang="es-SV" sz="3800" dirty="0"/>
              <a:t>Se entregó un total de 9,700 toneladas métricas de productos: frijol, arroz, azúcar, aceite, bebida fortificada y leche en polvo. Con una inversión de $</a:t>
            </a:r>
            <a:r>
              <a:rPr lang="es-SV" sz="3800" dirty="0" smtClean="0"/>
              <a:t>15.624,748.06</a:t>
            </a:r>
          </a:p>
          <a:p>
            <a:pPr marL="0" indent="0" algn="just">
              <a:buNone/>
            </a:pPr>
            <a:endParaRPr lang="es-SV" sz="3800" dirty="0" smtClean="0"/>
          </a:p>
          <a:p>
            <a:pPr marL="0" indent="0" algn="just">
              <a:buNone/>
            </a:pPr>
            <a:r>
              <a:rPr lang="es-SV" sz="3800" b="1" dirty="0" smtClean="0"/>
              <a:t>VASO DE LECHE:</a:t>
            </a:r>
          </a:p>
          <a:p>
            <a:pPr lvl="0" algn="just"/>
            <a:r>
              <a:rPr lang="es-SV" sz="3800" dirty="0"/>
              <a:t>Se  distribuyó 7, 209,597 litros de leche líquida a  3,012 centros educativos, producida por proveedores nacionales participantes del programa. Beneficiando a 1,037,665 estudiantes. Con una inversión de $</a:t>
            </a:r>
            <a:r>
              <a:rPr lang="es-SV" sz="3800" dirty="0" smtClean="0"/>
              <a:t>7,203,265.87</a:t>
            </a:r>
          </a:p>
          <a:p>
            <a:pPr marL="0" indent="0" algn="just">
              <a:buNone/>
            </a:pPr>
            <a:endParaRPr lang="es-SV" sz="3800" dirty="0" smtClean="0"/>
          </a:p>
          <a:p>
            <a:pPr marL="0" indent="0" algn="just">
              <a:buNone/>
            </a:pPr>
            <a:r>
              <a:rPr lang="es-SV" sz="3800" b="1" dirty="0" smtClean="0"/>
              <a:t>PAQUETE ESCOLAR</a:t>
            </a:r>
            <a:r>
              <a:rPr lang="es-SV" sz="3800" dirty="0" smtClean="0"/>
              <a:t>:</a:t>
            </a:r>
          </a:p>
          <a:p>
            <a:pPr algn="just"/>
            <a:r>
              <a:rPr lang="es-MX" sz="3800" dirty="0"/>
              <a:t>1,3 millones de estudiantes de centros educativos públicos  reciben el paquete escolar, con una inversión de $73.5 millones</a:t>
            </a:r>
            <a:r>
              <a:rPr lang="es-MX" sz="3800" dirty="0" smtClean="0"/>
              <a:t>.</a:t>
            </a:r>
          </a:p>
          <a:p>
            <a:pPr algn="just"/>
            <a:r>
              <a:rPr lang="es-SV" sz="3800" dirty="0"/>
              <a:t>Se </a:t>
            </a:r>
            <a:r>
              <a:rPr lang="es-MX" sz="3800" dirty="0"/>
              <a:t>contrataron a 3,981 </a:t>
            </a:r>
            <a:r>
              <a:rPr lang="es-MX" sz="3800" dirty="0" smtClean="0"/>
              <a:t>proveedores </a:t>
            </a:r>
            <a:r>
              <a:rPr lang="es-MX" sz="3800" dirty="0"/>
              <a:t>de los rubros zapatos, distribución de útiles y confección de uniforme </a:t>
            </a:r>
            <a:r>
              <a:rPr lang="es-MX" sz="3800" dirty="0" smtClean="0"/>
              <a:t>quienes </a:t>
            </a:r>
            <a:r>
              <a:rPr lang="es-MX" sz="3800" dirty="0"/>
              <a:t>generaron 45,000 empleos directos.</a:t>
            </a:r>
            <a:endParaRPr lang="es-SV" sz="3800" dirty="0"/>
          </a:p>
          <a:p>
            <a:endParaRPr lang="es-SV" dirty="0" smtClean="0"/>
          </a:p>
          <a:p>
            <a:pPr marL="0" indent="0">
              <a:buNone/>
            </a:pPr>
            <a:endParaRPr lang="es-SV" dirty="0"/>
          </a:p>
          <a:p>
            <a:endParaRPr lang="es-SV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567057" y="413792"/>
            <a:ext cx="10206990" cy="12150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SV" sz="2800" b="1" dirty="0"/>
              <a:t>Eje 5:</a:t>
            </a:r>
            <a:r>
              <a:rPr lang="es-SV" sz="2800" dirty="0"/>
              <a:t/>
            </a:r>
            <a:br>
              <a:rPr lang="es-SV" sz="2800" dirty="0"/>
            </a:br>
            <a:r>
              <a:rPr lang="es-SV" sz="2800" b="1" dirty="0"/>
              <a:t>Equidad, inclusión, calidad y pertinencia de la educación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27985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67057" y="1783358"/>
            <a:ext cx="10206990" cy="4525963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s-SV" sz="2700" dirty="0" smtClean="0"/>
              <a:t>1228 especialistas en diversas disciplinas conformaran la base para la revisión </a:t>
            </a:r>
            <a:r>
              <a:rPr lang="es-SV" sz="2700" dirty="0"/>
              <a:t>curricular</a:t>
            </a:r>
            <a:r>
              <a:rPr lang="es-SV" sz="2700" dirty="0" smtClean="0"/>
              <a:t>.</a:t>
            </a:r>
          </a:p>
          <a:p>
            <a:pPr lvl="0" algn="just"/>
            <a:r>
              <a:rPr lang="es-SV" sz="2700" dirty="0" smtClean="0"/>
              <a:t>600 docentes han sido formados en el tema de educación financiera.</a:t>
            </a:r>
          </a:p>
          <a:p>
            <a:pPr lvl="0" algn="just"/>
            <a:r>
              <a:rPr lang="es-SV" sz="2700" dirty="0" smtClean="0"/>
              <a:t>Se ha iniciado el diseño de libros de texto y cuadernos de ejercicio para estudiantes en el área de matemática, desde primero a segundo año de bachillerato.</a:t>
            </a:r>
            <a:endParaRPr lang="es-SV" sz="2700" dirty="0"/>
          </a:p>
          <a:p>
            <a:pPr lvl="0" algn="just"/>
            <a:r>
              <a:rPr lang="es-SV" sz="2700" dirty="0"/>
              <a:t>161,840 estudiantes </a:t>
            </a:r>
            <a:r>
              <a:rPr lang="es-SV" sz="2700" dirty="0" smtClean="0"/>
              <a:t>y </a:t>
            </a:r>
            <a:r>
              <a:rPr lang="es-SV" sz="2700" dirty="0"/>
              <a:t>4,624 docentes </a:t>
            </a:r>
            <a:r>
              <a:rPr lang="es-SV" sz="2700" dirty="0" smtClean="0"/>
              <a:t>favorecidos </a:t>
            </a:r>
            <a:r>
              <a:rPr lang="es-SV" sz="2700" dirty="0"/>
              <a:t>con material  para Arte, Cultura, Recreación y Deporte en apoyo al desarrollo  de las diferentes acciones relacionadas que contribuyen al desarrollo integral del estudiantado.</a:t>
            </a:r>
          </a:p>
          <a:p>
            <a:pPr lvl="0" algn="just"/>
            <a:r>
              <a:rPr lang="es-SV" sz="2700" dirty="0" smtClean="0"/>
              <a:t>Se han elaborado Guías </a:t>
            </a:r>
            <a:r>
              <a:rPr lang="es-SV" sz="2700" dirty="0"/>
              <a:t>Metodológicas para Docente, </a:t>
            </a:r>
            <a:r>
              <a:rPr lang="es-SV" sz="2700" dirty="0" smtClean="0"/>
              <a:t>Cuadernos de </a:t>
            </a:r>
            <a:r>
              <a:rPr lang="es-SV" sz="2700" dirty="0"/>
              <a:t>Estudiante, como material de apoyo para guiar actividades de aprendizaje sobre transparencia y la Ley de Acceso a la información Pública (LAIP)  en los niveles educativos de </a:t>
            </a:r>
            <a:r>
              <a:rPr lang="es-SV" sz="2700" dirty="0" err="1"/>
              <a:t>parvularia</a:t>
            </a:r>
            <a:r>
              <a:rPr lang="es-SV" sz="2700" dirty="0"/>
              <a:t> hasta Educación </a:t>
            </a:r>
            <a:r>
              <a:rPr lang="es-SV" sz="2700" dirty="0" smtClean="0"/>
              <a:t>Media</a:t>
            </a:r>
            <a:endParaRPr lang="es-SV" sz="2700" dirty="0"/>
          </a:p>
          <a:p>
            <a:endParaRPr lang="es-SV" sz="27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67057" y="404666"/>
            <a:ext cx="10206990" cy="12150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SV" sz="2800" b="1" dirty="0"/>
              <a:t>Eje 6:</a:t>
            </a:r>
            <a:r>
              <a:rPr lang="es-SV" sz="2800" dirty="0"/>
              <a:t/>
            </a:r>
            <a:br>
              <a:rPr lang="es-SV" sz="2800" dirty="0"/>
            </a:br>
            <a:r>
              <a:rPr lang="es-SV" sz="2800" b="1" dirty="0"/>
              <a:t>Dinamización del currículo educativo nacional a partir de la profesionalización docente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33941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93FF47-A88D-481E-A712-0B3515EE0D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1905</Words>
  <Application>Microsoft Office PowerPoint</Application>
  <PresentationFormat>Personalizado</PresentationFormat>
  <Paragraphs>134</Paragraphs>
  <Slides>24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Eje 1: Creación de un Sistema Nacional de Profesionalización Docente</vt:lpstr>
      <vt:lpstr>Eje 2: Desarrollo educativo de la primera infancia</vt:lpstr>
      <vt:lpstr>Eje 3: Creación de un Sistema Nacional de Evaluación Educativa.</vt:lpstr>
      <vt:lpstr>Eje 4: Construcción de ambientes escolares agradables</vt:lpstr>
      <vt:lpstr>Eje 5: Equidad, inclusión, calidad y pertinencia de la educación</vt:lpstr>
      <vt:lpstr>Eje 5: Equidad, inclusión, calidad y pertinencia de la educación</vt:lpstr>
      <vt:lpstr>Eje 6: Dinamización del currículo educativo nacional a partir de la profesionalización docente</vt:lpstr>
      <vt:lpstr> Eje 7: Generación y fortalecimiento de condiciones para la creación de conocimiento e innovación. </vt:lpstr>
      <vt:lpstr> Eje 7: Generación y fortalecimiento de condiciones para la creación de conocimiento e innovación. </vt:lpstr>
      <vt:lpstr> Eje 7: Generación y fortalecimiento de condiciones para la creación de conocimiento e innovación. </vt:lpstr>
      <vt:lpstr>Eje 7: Generación y fortalecimiento de condiciones para la creación de conocimiento e innovación.</vt:lpstr>
      <vt:lpstr>  Eje 8: Profundización y fortalecimiento de la educación de adultos </vt:lpstr>
      <vt:lpstr>Eje 9: Reforma institucional y a la legislación vigente</vt:lpstr>
      <vt:lpstr>Dificultades des</vt:lpstr>
      <vt:lpstr>Dificultades des</vt:lpstr>
      <vt:lpstr>Proyecciones a largo plazo</vt:lpstr>
      <vt:lpstr>Presentación de PowerPoint</vt:lpstr>
      <vt:lpstr>Gestión Presupuestaria</vt:lpstr>
      <vt:lpstr>Gestión Presupuestaria</vt:lpstr>
      <vt:lpstr>Gestión Presupuestaria</vt:lpstr>
      <vt:lpstr>Gestión Presupuestaria</vt:lpstr>
      <vt:lpstr>Gracias por acompañarnos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2016-07-15T20:10:05Z</dcterms:created>
  <dcterms:modified xsi:type="dcterms:W3CDTF">2016-08-25T19:44:13Z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