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92" r:id="rId14"/>
    <p:sldId id="288" r:id="rId15"/>
    <p:sldId id="289" r:id="rId16"/>
    <p:sldId id="290" r:id="rId17"/>
    <p:sldId id="291" r:id="rId18"/>
    <p:sldId id="293" r:id="rId19"/>
    <p:sldId id="294" r:id="rId20"/>
    <p:sldId id="296" r:id="rId21"/>
    <p:sldId id="295" r:id="rId22"/>
    <p:sldId id="297" r:id="rId23"/>
    <p:sldId id="298" r:id="rId24"/>
    <p:sldId id="299" r:id="rId25"/>
    <p:sldId id="300" r:id="rId26"/>
    <p:sldId id="301" r:id="rId27"/>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A0922-0A5E-46C9-A4C8-1DA2E75A6FDD}" type="datetimeFigureOut">
              <a:rPr lang="es-SV" smtClean="0"/>
              <a:t>30/10/2020</a:t>
            </a:fld>
            <a:endParaRPr lang="es-SV"/>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574EA5-D2DB-4A6D-B068-E1FFB9815EFF}" type="slidenum">
              <a:rPr lang="es-SV" smtClean="0"/>
              <a:t>‹Nº›</a:t>
            </a:fld>
            <a:endParaRPr lang="es-SV"/>
          </a:p>
        </p:txBody>
      </p:sp>
    </p:spTree>
    <p:extLst>
      <p:ext uri="{BB962C8B-B14F-4D97-AF65-F5344CB8AC3E}">
        <p14:creationId xmlns:p14="http://schemas.microsoft.com/office/powerpoint/2010/main" val="38909575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20A0E-6810-4022-824F-10C4B302E1BD}" type="datetimeFigureOut">
              <a:rPr lang="es-SV" smtClean="0"/>
              <a:t>30/10/2020</a:t>
            </a:fld>
            <a:endParaRPr lang="es-SV"/>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E3B3F6-D8CE-4FE2-905C-6F5B82A32EE7}" type="slidenum">
              <a:rPr lang="es-SV" smtClean="0"/>
              <a:t>‹Nº›</a:t>
            </a:fld>
            <a:endParaRPr lang="es-SV"/>
          </a:p>
        </p:txBody>
      </p:sp>
    </p:spTree>
    <p:extLst>
      <p:ext uri="{BB962C8B-B14F-4D97-AF65-F5344CB8AC3E}">
        <p14:creationId xmlns:p14="http://schemas.microsoft.com/office/powerpoint/2010/main" val="14279917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FDFD9291-CC2F-467D-8EC3-798B98FC400D}" type="datetime1">
              <a:rPr lang="es-SV" smtClean="0"/>
              <a:t>30/10/2020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44671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423B9391-279D-43BC-8D42-EFC49A930813}" type="datetime1">
              <a:rPr lang="es-SV" smtClean="0"/>
              <a:t>30/10/2020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05395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655AD17-DCF0-427D-ACEF-2FDACD510C6D}" type="datetime1">
              <a:rPr lang="es-SV" smtClean="0"/>
              <a:t>30/10/2020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61011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AA6878C8-215C-45C5-A279-CC4EB906050A}" type="datetime1">
              <a:rPr lang="es-SV" smtClean="0"/>
              <a:t>30/10/2020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87369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2BCFB6A-5D18-4699-9F56-30BCE6BAB7DD}" type="datetime1">
              <a:rPr lang="es-SV" smtClean="0"/>
              <a:t>30/10/2020</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18853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7AD4C191-2BD5-4068-8035-C6258FD1D6B5}" type="datetime1">
              <a:rPr lang="es-SV" smtClean="0"/>
              <a:t>30/10/2020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385082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6E3C4757-CAED-4C03-A0D2-F297E3D936A1}" type="datetime1">
              <a:rPr lang="es-SV" smtClean="0"/>
              <a:t>30/10/2020</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175307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B0615768-F828-4B6B-977C-7639B8735C6D}" type="datetime1">
              <a:rPr lang="es-SV" smtClean="0"/>
              <a:t>30/10/2020</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302814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DC9700-EC92-4095-A6DC-69A3CEE34A58}" type="datetime1">
              <a:rPr lang="es-SV" smtClean="0"/>
              <a:t>30/10/2020</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86000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4656C38-AA90-4018-8968-958F28DF3A7E}" type="datetime1">
              <a:rPr lang="es-SV" smtClean="0"/>
              <a:t>30/10/2020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64507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710ED69-3060-478F-8958-87DE1F388565}" type="datetime1">
              <a:rPr lang="es-SV" smtClean="0"/>
              <a:t>30/10/2020</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56908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4D119-FED6-42B0-A1AD-47919CA43DA3}" type="datetime1">
              <a:rPr lang="es-SV" smtClean="0"/>
              <a:t>30/10/2020</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B9233-62DC-4A36-A738-8250F3E4EACA}" type="slidenum">
              <a:rPr lang="es-SV" smtClean="0"/>
              <a:t>‹Nº›</a:t>
            </a:fld>
            <a:endParaRPr lang="es-SV"/>
          </a:p>
        </p:txBody>
      </p:sp>
    </p:spTree>
    <p:extLst>
      <p:ext uri="{BB962C8B-B14F-4D97-AF65-F5344CB8AC3E}">
        <p14:creationId xmlns:p14="http://schemas.microsoft.com/office/powerpoint/2010/main" val="429013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Título 3"/>
          <p:cNvSpPr txBox="1">
            <a:spLocks noGrp="1"/>
          </p:cNvSpPr>
          <p:nvPr>
            <p:ph type="ctrTitle"/>
          </p:nvPr>
        </p:nvSpPr>
        <p:spPr>
          <a:xfrm>
            <a:off x="785727" y="1139142"/>
            <a:ext cx="5985775" cy="4856714"/>
          </a:xfrm>
          <a:prstGeom prst="rect">
            <a:avLst/>
          </a:prstGeom>
          <a:noFill/>
        </p:spPr>
        <p:txBody>
          <a:bodyPr wrap="square" rtlCol="0">
            <a:spAutoFit/>
          </a:bodyPr>
          <a:lstStyle/>
          <a:p>
            <a:r>
              <a:rPr lang="es-SV" sz="3600" b="1" dirty="0">
                <a:solidFill>
                  <a:schemeClr val="bg2">
                    <a:lumMod val="90000"/>
                  </a:schemeClr>
                </a:solidFill>
                <a:latin typeface="Museo Sans 300" panose="02000000000000000000" pitchFamily="50" charset="0"/>
              </a:rPr>
              <a:t>UNIDAD DE RECURSOS HUMANOS DE ISDEMU </a:t>
            </a:r>
            <a:r>
              <a:rPr lang="es-SV" sz="3600" b="1" dirty="0" smtClean="0">
                <a:solidFill>
                  <a:schemeClr val="bg2">
                    <a:lumMod val="90000"/>
                  </a:schemeClr>
                </a:solidFill>
                <a:latin typeface="Museo Sans 300" panose="02000000000000000000" pitchFamily="50" charset="0"/>
              </a:rPr>
              <a:t/>
            </a:r>
            <a:br>
              <a:rPr lang="es-SV" sz="3600" b="1" dirty="0" smtClean="0">
                <a:solidFill>
                  <a:schemeClr val="bg2">
                    <a:lumMod val="90000"/>
                  </a:schemeClr>
                </a:solidFill>
                <a:latin typeface="Museo Sans 300" panose="02000000000000000000" pitchFamily="50" charset="0"/>
              </a:rPr>
            </a:br>
            <a:r>
              <a:rPr lang="es-SV" sz="3600" b="1" dirty="0">
                <a:solidFill>
                  <a:schemeClr val="bg2">
                    <a:lumMod val="90000"/>
                  </a:schemeClr>
                </a:solidFill>
                <a:latin typeface="Museo Sans 300" panose="02000000000000000000" pitchFamily="50" charset="0"/>
              </a:rPr>
              <a:t/>
            </a:r>
            <a:br>
              <a:rPr lang="es-SV" sz="3600" b="1" dirty="0">
                <a:solidFill>
                  <a:schemeClr val="bg2">
                    <a:lumMod val="90000"/>
                  </a:schemeClr>
                </a:solidFill>
                <a:latin typeface="Museo Sans 300" panose="02000000000000000000" pitchFamily="50" charset="0"/>
              </a:rPr>
            </a:br>
            <a:r>
              <a:rPr lang="es-SV" sz="3600" b="1" dirty="0" smtClean="0">
                <a:solidFill>
                  <a:schemeClr val="bg2">
                    <a:lumMod val="90000"/>
                  </a:schemeClr>
                </a:solidFill>
                <a:latin typeface="Museo Sans 300" panose="02000000000000000000" pitchFamily="50" charset="0"/>
              </a:rPr>
              <a:t/>
            </a:r>
            <a:br>
              <a:rPr lang="es-SV" sz="3600" b="1" dirty="0" smtClean="0">
                <a:solidFill>
                  <a:schemeClr val="bg2">
                    <a:lumMod val="90000"/>
                  </a:schemeClr>
                </a:solidFill>
                <a:latin typeface="Museo Sans 300" panose="02000000000000000000" pitchFamily="50" charset="0"/>
              </a:rPr>
            </a:br>
            <a:r>
              <a:rPr lang="es-SV" sz="3600" b="1" dirty="0">
                <a:solidFill>
                  <a:schemeClr val="bg2">
                    <a:lumMod val="90000"/>
                  </a:schemeClr>
                </a:solidFill>
                <a:latin typeface="Museo Sans 300" panose="02000000000000000000" pitchFamily="50" charset="0"/>
              </a:rPr>
              <a:t/>
            </a:r>
            <a:br>
              <a:rPr lang="es-SV" sz="3600" b="1" dirty="0">
                <a:solidFill>
                  <a:schemeClr val="bg2">
                    <a:lumMod val="90000"/>
                  </a:schemeClr>
                </a:solidFill>
                <a:latin typeface="Museo Sans 300" panose="02000000000000000000" pitchFamily="50" charset="0"/>
              </a:rPr>
            </a:br>
            <a:r>
              <a:rPr lang="es-SV" sz="3600" b="1" dirty="0" smtClean="0">
                <a:solidFill>
                  <a:schemeClr val="bg2">
                    <a:lumMod val="90000"/>
                  </a:schemeClr>
                </a:solidFill>
                <a:latin typeface="Museo Sans 300" panose="02000000000000000000" pitchFamily="50" charset="0"/>
              </a:rPr>
              <a:t>PROCEDIMIENTOS DE SELECCIÓN Y CONTRATACIÓN</a:t>
            </a:r>
            <a:br>
              <a:rPr lang="es-SV" sz="3600" b="1" dirty="0" smtClean="0">
                <a:solidFill>
                  <a:schemeClr val="bg2">
                    <a:lumMod val="90000"/>
                  </a:schemeClr>
                </a:solidFill>
                <a:latin typeface="Museo Sans 300" panose="02000000000000000000" pitchFamily="50" charset="0"/>
              </a:rPr>
            </a:br>
            <a:r>
              <a:rPr lang="es-SV" sz="3600" b="1" dirty="0" smtClean="0">
                <a:solidFill>
                  <a:schemeClr val="bg2">
                    <a:lumMod val="90000"/>
                  </a:schemeClr>
                </a:solidFill>
                <a:latin typeface="Museo Sans 300" panose="02000000000000000000" pitchFamily="50" charset="0"/>
              </a:rPr>
              <a:t/>
            </a:r>
            <a:br>
              <a:rPr lang="es-SV" sz="3600" b="1" dirty="0" smtClean="0">
                <a:solidFill>
                  <a:schemeClr val="bg2">
                    <a:lumMod val="90000"/>
                  </a:schemeClr>
                </a:solidFill>
                <a:latin typeface="Museo Sans 300" panose="02000000000000000000" pitchFamily="50" charset="0"/>
              </a:rPr>
            </a:br>
            <a:r>
              <a:rPr lang="es-SV" sz="2000" b="1" dirty="0" smtClean="0">
                <a:solidFill>
                  <a:schemeClr val="bg2">
                    <a:lumMod val="90000"/>
                  </a:schemeClr>
                </a:solidFill>
                <a:latin typeface="Museo Sans 300" panose="02000000000000000000" pitchFamily="50" charset="0"/>
              </a:rPr>
              <a:t>ACTUALIZACIÓN AL 23 DE OCTUBRE DE 2020 </a:t>
            </a:r>
            <a:endParaRPr lang="es-SV" sz="2400" b="1" dirty="0">
              <a:solidFill>
                <a:schemeClr val="bg2">
                  <a:lumMod val="90000"/>
                </a:schemeClr>
              </a:solidFill>
              <a:latin typeface="Museo Sans 300" panose="02000000000000000000" pitchFamily="50" charset="0"/>
            </a:endParaRPr>
          </a:p>
        </p:txBody>
      </p:sp>
      <p:sp>
        <p:nvSpPr>
          <p:cNvPr id="5" name="Marcador de número de diapositiva 4"/>
          <p:cNvSpPr>
            <a:spLocks noGrp="1"/>
          </p:cNvSpPr>
          <p:nvPr>
            <p:ph type="sldNum" sz="quarter" idx="12"/>
          </p:nvPr>
        </p:nvSpPr>
        <p:spPr/>
        <p:txBody>
          <a:bodyPr/>
          <a:lstStyle/>
          <a:p>
            <a:fld id="{EFDB9233-62DC-4A36-A738-8250F3E4EACA}" type="slidenum">
              <a:rPr lang="es-SV" smtClean="0"/>
              <a:t>1</a:t>
            </a:fld>
            <a:endParaRPr lang="es-SV"/>
          </a:p>
        </p:txBody>
      </p:sp>
    </p:spTree>
    <p:extLst>
      <p:ext uri="{BB962C8B-B14F-4D97-AF65-F5344CB8AC3E}">
        <p14:creationId xmlns:p14="http://schemas.microsoft.com/office/powerpoint/2010/main" val="396125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365125"/>
            <a:ext cx="9829800" cy="1325563"/>
          </a:xfrm>
        </p:spPr>
        <p:txBody>
          <a:bodyPr/>
          <a:lstStyle/>
          <a:p>
            <a:pPr algn="ctr"/>
            <a:r>
              <a:rPr lang="es-SV" b="1" dirty="0"/>
              <a:t>P</a:t>
            </a:r>
            <a:r>
              <a:rPr lang="es-SV" b="1" dirty="0" smtClean="0"/>
              <a:t>rocedimiento </a:t>
            </a:r>
            <a:r>
              <a:rPr lang="es-SV" b="1" dirty="0"/>
              <a:t>10.1.4 “contratación por servicios personales”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10</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719967010"/>
              </p:ext>
            </p:extLst>
          </p:nvPr>
        </p:nvGraphicFramePr>
        <p:xfrm>
          <a:off x="777240" y="2194561"/>
          <a:ext cx="10576560" cy="3778646"/>
        </p:xfrm>
        <a:graphic>
          <a:graphicData uri="http://schemas.openxmlformats.org/drawingml/2006/table">
            <a:tbl>
              <a:tblPr firstRow="1" firstCol="1" bandRow="1">
                <a:tableStyleId>{5C22544A-7EE6-4342-B048-85BDC9FD1C3A}</a:tableStyleId>
              </a:tblPr>
              <a:tblGrid>
                <a:gridCol w="874423"/>
                <a:gridCol w="2111674"/>
                <a:gridCol w="5759205"/>
                <a:gridCol w="1831258"/>
              </a:tblGrid>
              <a:tr h="1305718">
                <a:tc>
                  <a:txBody>
                    <a:bodyPr/>
                    <a:lstStyle/>
                    <a:p>
                      <a:pPr algn="ctr">
                        <a:lnSpc>
                          <a:spcPct val="107000"/>
                        </a:lnSpc>
                        <a:spcAft>
                          <a:spcPts val="800"/>
                        </a:spcAft>
                      </a:pPr>
                      <a:r>
                        <a:rPr lang="es-ES_tradnl" sz="1600">
                          <a:effectLst/>
                        </a:rPr>
                        <a:t>PASO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RESPONSABLE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78880">
                <a:tc>
                  <a:txBody>
                    <a:bodyPr/>
                    <a:lstStyle/>
                    <a:p>
                      <a:pPr algn="just">
                        <a:lnSpc>
                          <a:spcPct val="107000"/>
                        </a:lnSpc>
                        <a:spcAft>
                          <a:spcPts val="80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Recibe copia de Oficio de Autorización emitida por el Ministerio de Hacienda, para celebrar contrato por servicios personales, con la persona seleccionada.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Oficio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9440">
                <a:tc>
                  <a:txBody>
                    <a:bodyPr/>
                    <a:lstStyle/>
                    <a:p>
                      <a:pPr algn="just">
                        <a:lnSpc>
                          <a:spcPct val="107000"/>
                        </a:lnSpc>
                        <a:spcAft>
                          <a:spcPts val="80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Elabora Resolución de Nombramiento por 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Resolución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89440">
                <a:tc>
                  <a:txBody>
                    <a:bodyPr/>
                    <a:lstStyle/>
                    <a:p>
                      <a:pPr algn="just">
                        <a:lnSpc>
                          <a:spcPct val="107000"/>
                        </a:lnSpc>
                        <a:spcAft>
                          <a:spcPts val="80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Encargada de Planillas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Ingresa los datos laborales de la persona de nuevo ingreso.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SIRH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78880">
                <a:tc>
                  <a:txBody>
                    <a:bodyPr/>
                    <a:lstStyle/>
                    <a:p>
                      <a:pPr algn="just">
                        <a:lnSpc>
                          <a:spcPct val="107000"/>
                        </a:lnSpc>
                        <a:spcAft>
                          <a:spcPts val="80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Ingresa información de la empleada a la plantilla de contrato tales como la plaza, salario, ubicación y cifra presupuestaria asignada.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dirty="0">
                          <a:effectLst/>
                        </a:rPr>
                        <a:t>Plantilla de Contrato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56081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4480" y="365125"/>
            <a:ext cx="9799320" cy="1325563"/>
          </a:xfrm>
        </p:spPr>
        <p:txBody>
          <a:bodyPr/>
          <a:lstStyle/>
          <a:p>
            <a:pPr algn="ctr"/>
            <a:r>
              <a:rPr lang="es-SV" b="1" dirty="0"/>
              <a:t>Procedimiento 10.1.4 “contratación por servicios personales”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11</a:t>
            </a:fld>
            <a:endParaRPr lang="es-SV"/>
          </a:p>
        </p:txBody>
      </p:sp>
      <p:graphicFrame>
        <p:nvGraphicFramePr>
          <p:cNvPr id="7" name="Tabla 6"/>
          <p:cNvGraphicFramePr>
            <a:graphicFrameLocks noGrp="1"/>
          </p:cNvGraphicFramePr>
          <p:nvPr>
            <p:extLst>
              <p:ext uri="{D42A27DB-BD31-4B8C-83A1-F6EECF244321}">
                <p14:modId xmlns:p14="http://schemas.microsoft.com/office/powerpoint/2010/main" val="2710272302"/>
              </p:ext>
            </p:extLst>
          </p:nvPr>
        </p:nvGraphicFramePr>
        <p:xfrm>
          <a:off x="792480" y="1961597"/>
          <a:ext cx="10561320" cy="4135463"/>
        </p:xfrm>
        <a:graphic>
          <a:graphicData uri="http://schemas.openxmlformats.org/drawingml/2006/table">
            <a:tbl>
              <a:tblPr firstRow="1" firstCol="1" bandRow="1">
                <a:tableStyleId>{5C22544A-7EE6-4342-B048-85BDC9FD1C3A}</a:tableStyleId>
              </a:tblPr>
              <a:tblGrid>
                <a:gridCol w="873163"/>
                <a:gridCol w="2108631"/>
                <a:gridCol w="5750907"/>
                <a:gridCol w="1828619"/>
              </a:tblGrid>
              <a:tr h="1067204">
                <a:tc>
                  <a:txBody>
                    <a:bodyPr/>
                    <a:lstStyle/>
                    <a:p>
                      <a:pPr algn="ctr">
                        <a:lnSpc>
                          <a:spcPct val="107000"/>
                        </a:lnSpc>
                        <a:spcAft>
                          <a:spcPts val="800"/>
                        </a:spcAft>
                      </a:pPr>
                      <a:r>
                        <a:rPr lang="es-ES_tradnl" sz="1600">
                          <a:effectLst/>
                        </a:rPr>
                        <a:t>PASO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RESPONSABLE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6604">
                <a:tc>
                  <a:txBody>
                    <a:bodyPr/>
                    <a:lstStyle/>
                    <a:p>
                      <a:pPr algn="just">
                        <a:lnSpc>
                          <a:spcPct val="107000"/>
                        </a:lnSpc>
                        <a:spcAft>
                          <a:spcPts val="80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Elabora contrato y lo pasa a revisión de la jefatura.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8301">
                <a:tc>
                  <a:txBody>
                    <a:bodyPr/>
                    <a:lstStyle/>
                    <a:p>
                      <a:pPr algn="just">
                        <a:lnSpc>
                          <a:spcPct val="107000"/>
                        </a:lnSpc>
                        <a:spcAft>
                          <a:spcPts val="800"/>
                        </a:spcAft>
                      </a:pPr>
                      <a:r>
                        <a:rPr lang="es-ES_tradnl" sz="1600">
                          <a:effectLst/>
                        </a:rPr>
                        <a:t>06</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ES_tradnl" sz="1600">
                          <a:effectLst/>
                        </a:rPr>
                        <a:t>Jefatura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Revisa el contrato y si hay inconsistencias devuelve para su corrección.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6604">
                <a:tc>
                  <a:txBody>
                    <a:bodyPr/>
                    <a:lstStyle/>
                    <a:p>
                      <a:pPr algn="just">
                        <a:lnSpc>
                          <a:spcPct val="107000"/>
                        </a:lnSpc>
                        <a:spcAft>
                          <a:spcPts val="800"/>
                        </a:spcAft>
                      </a:pPr>
                      <a:r>
                        <a:rPr lang="es-ES_tradnl" sz="1600">
                          <a:effectLst/>
                        </a:rPr>
                        <a:t>07</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Imprime tres copias en original y convoca a la nueva empleada para firma.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6604">
                <a:tc>
                  <a:txBody>
                    <a:bodyPr/>
                    <a:lstStyle/>
                    <a:p>
                      <a:pPr algn="just">
                        <a:lnSpc>
                          <a:spcPct val="107000"/>
                        </a:lnSpc>
                        <a:spcAft>
                          <a:spcPts val="800"/>
                        </a:spcAft>
                      </a:pPr>
                      <a:r>
                        <a:rPr lang="es-ES_tradnl" sz="1600">
                          <a:effectLst/>
                        </a:rPr>
                        <a:t>08</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Tramita la Firma de la interesada y luego tramita la firma de la Directora Ejecutiva.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36604">
                <a:tc>
                  <a:txBody>
                    <a:bodyPr/>
                    <a:lstStyle/>
                    <a:p>
                      <a:pPr algn="just">
                        <a:lnSpc>
                          <a:spcPct val="107000"/>
                        </a:lnSpc>
                        <a:spcAft>
                          <a:spcPts val="800"/>
                        </a:spcAft>
                      </a:pPr>
                      <a:r>
                        <a:rPr lang="es-ES_tradnl" sz="1600">
                          <a:effectLst/>
                        </a:rPr>
                        <a:t>09</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Una vez firmados las tres copias, entrega una a la empleada, otra a la UFI y la tercera copia, se coloca en su expediente administrativo.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dirty="0" err="1">
                          <a:effectLst/>
                        </a:rPr>
                        <a:t>Contrato</a:t>
                      </a:r>
                      <a:r>
                        <a:rPr lang="en-US" sz="1600" dirty="0">
                          <a:effectLst/>
                        </a:rPr>
                        <a:t> </a:t>
                      </a:r>
                      <a:r>
                        <a:rPr lang="en-US" sz="1600" dirty="0" err="1">
                          <a:effectLst/>
                        </a:rPr>
                        <a:t>firmado</a:t>
                      </a:r>
                      <a:r>
                        <a:rPr lang="en-US" sz="1600" dirty="0">
                          <a:effectLst/>
                        </a:rPr>
                        <a:t> y </a:t>
                      </a:r>
                      <a:r>
                        <a:rPr lang="en-US" sz="1600" dirty="0" err="1">
                          <a:effectLst/>
                        </a:rPr>
                        <a:t>sellado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08073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8760" y="365125"/>
            <a:ext cx="9845040" cy="1325563"/>
          </a:xfrm>
        </p:spPr>
        <p:txBody>
          <a:bodyPr/>
          <a:lstStyle/>
          <a:p>
            <a:pPr algn="ctr"/>
            <a:r>
              <a:rPr lang="es-SV" b="1" dirty="0" smtClean="0"/>
              <a:t>Manual de Políticas y Normas del Recurso Humano de ISDEMU</a:t>
            </a:r>
            <a:endParaRPr lang="es-SV" dirty="0"/>
          </a:p>
        </p:txBody>
      </p:sp>
      <p:sp>
        <p:nvSpPr>
          <p:cNvPr id="3" name="Marcador de contenido 2"/>
          <p:cNvSpPr>
            <a:spLocks noGrp="1"/>
          </p:cNvSpPr>
          <p:nvPr>
            <p:ph idx="1"/>
          </p:nvPr>
        </p:nvSpPr>
        <p:spPr/>
        <p:txBody>
          <a:bodyPr>
            <a:normAutofit fontScale="92500"/>
          </a:bodyPr>
          <a:lstStyle/>
          <a:p>
            <a:pPr algn="just"/>
            <a:r>
              <a:rPr lang="es-SV" dirty="0"/>
              <a:t>La Junta Directiva de ISDEMU </a:t>
            </a:r>
            <a:r>
              <a:rPr lang="es-SV" dirty="0" smtClean="0"/>
              <a:t>aprobó el referido manual a </a:t>
            </a:r>
            <a:r>
              <a:rPr lang="es-SV" dirty="0"/>
              <a:t>partir del uno de septiembre del año dos mil diecisiete, este manual es una guía orientadora en la que se delimitan y regulan las estrategias, acciones, compromisos y responsabilidades del personal de ISDEMU. Con ello se pretende facilitar la comunicación interna y agilizar la toma de decisiones en la Administración.</a:t>
            </a:r>
          </a:p>
          <a:p>
            <a:pPr algn="just"/>
            <a:r>
              <a:rPr lang="es-SV" dirty="0"/>
              <a:t>La Política 1 “Preselección de Personal” tiene como propósito: Contar con una base de datos de personal calificado que cumpla con los perfiles establecidos por el Instituto.</a:t>
            </a:r>
          </a:p>
          <a:p>
            <a:pPr algn="just"/>
            <a:r>
              <a:rPr lang="es-SV" dirty="0"/>
              <a:t>Su Definición: Es el proceso de búsqueda interna o externa, mediante el cual ISDEMU informa a la población sobre plazas o vacantes permanentes o eventuales para que personas interesadas presenten su perfil.</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12</a:t>
            </a:fld>
            <a:endParaRPr lang="es-SV"/>
          </a:p>
        </p:txBody>
      </p:sp>
    </p:spTree>
    <p:extLst>
      <p:ext uri="{BB962C8B-B14F-4D97-AF65-F5344CB8AC3E}">
        <p14:creationId xmlns:p14="http://schemas.microsoft.com/office/powerpoint/2010/main" val="91558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1560" y="944880"/>
            <a:ext cx="10302240" cy="5135880"/>
          </a:xfrm>
        </p:spPr>
        <p:txBody>
          <a:bodyPr>
            <a:normAutofit fontScale="90000"/>
          </a:bodyPr>
          <a:lstStyle/>
          <a:p>
            <a:pPr algn="ctr"/>
            <a:r>
              <a:rPr lang="es-SV" dirty="0"/>
              <a:t>La Política 1 “Preselección de Personal” tiene como propósito: Contar con una base de datos de personal calificado que cumpla con los perfiles establecidos por el Instituto.</a:t>
            </a:r>
            <a:br>
              <a:rPr lang="es-SV" dirty="0"/>
            </a:br>
            <a:r>
              <a:rPr lang="es-SV" dirty="0"/>
              <a:t>Su Definición: Es el proceso de búsqueda interna o externa, mediante el cual ISDEMU informa a la población sobre plazas o vacantes permanentes o eventuales para que personas interesadas presenten su perfil.</a:t>
            </a:r>
            <a:br>
              <a:rPr lang="es-SV" dirty="0"/>
            </a:b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13</a:t>
            </a:fld>
            <a:endParaRPr lang="es-SV"/>
          </a:p>
        </p:txBody>
      </p:sp>
    </p:spTree>
    <p:extLst>
      <p:ext uri="{BB962C8B-B14F-4D97-AF65-F5344CB8AC3E}">
        <p14:creationId xmlns:p14="http://schemas.microsoft.com/office/powerpoint/2010/main" val="293618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96557"/>
            <a:ext cx="10515600" cy="1146176"/>
          </a:xfrm>
        </p:spPr>
        <p:txBody>
          <a:bodyPr>
            <a:normAutofit/>
          </a:bodyPr>
          <a:lstStyle/>
          <a:p>
            <a:pPr algn="ctr"/>
            <a:r>
              <a:rPr lang="es-SV" sz="4000" dirty="0"/>
              <a:t>Política 1 “Preselección de Personal</a:t>
            </a:r>
            <a:r>
              <a:rPr lang="es-SV" sz="4000" dirty="0" smtClean="0"/>
              <a:t>”</a:t>
            </a:r>
            <a:br>
              <a:rPr lang="es-SV" sz="4000" dirty="0" smtClean="0"/>
            </a:br>
            <a:r>
              <a:rPr lang="es-SV" sz="2800" dirty="0"/>
              <a:t>NORMAS</a:t>
            </a:r>
            <a:r>
              <a:rPr lang="es-SV" sz="2800" dirty="0" smtClean="0"/>
              <a:t>:</a:t>
            </a:r>
            <a:endParaRPr lang="es-SV" sz="2800" dirty="0"/>
          </a:p>
        </p:txBody>
      </p:sp>
      <p:sp>
        <p:nvSpPr>
          <p:cNvPr id="3" name="Marcador de contenido 2"/>
          <p:cNvSpPr>
            <a:spLocks noGrp="1"/>
          </p:cNvSpPr>
          <p:nvPr>
            <p:ph idx="1"/>
          </p:nvPr>
        </p:nvSpPr>
        <p:spPr>
          <a:xfrm>
            <a:off x="685800" y="1722120"/>
            <a:ext cx="10668000" cy="4454843"/>
          </a:xfrm>
        </p:spPr>
        <p:txBody>
          <a:bodyPr>
            <a:noAutofit/>
          </a:bodyPr>
          <a:lstStyle/>
          <a:p>
            <a:pPr algn="just"/>
            <a:r>
              <a:rPr lang="es-SV" sz="2400" dirty="0" smtClean="0"/>
              <a:t>1.4.1 </a:t>
            </a:r>
            <a:r>
              <a:rPr lang="es-SV" sz="2400" dirty="0"/>
              <a:t>Las personas aspirantes a laborar en el Instituto deberán llenar los requisitos definidos en el Art. 9 del Reglamento Interno de Trabajo.</a:t>
            </a:r>
          </a:p>
          <a:p>
            <a:pPr algn="just"/>
            <a:r>
              <a:rPr lang="es-SV" sz="2400" dirty="0"/>
              <a:t>1.4.2 El Instituto deberá contar con los manuales administrativos, particularmente, Manual Descriptivo de Puestos claros y precisos que definan el perfil personal y profesional, de las candidatas y candidatos a contratar.</a:t>
            </a:r>
          </a:p>
          <a:p>
            <a:pPr algn="just"/>
            <a:r>
              <a:rPr lang="es-SV" sz="2400" dirty="0"/>
              <a:t>1.4.3 Cuando exista necesidad de recurso humano, se dará prioridad a la búsqueda interna de candidatas y candidatos como parte de la política de ascensos y promociones y valorar al talento humano. Agotada esta fuente, se procederá a la búsqueda de recurso externo.</a:t>
            </a:r>
          </a:p>
          <a:p>
            <a:pPr algn="just"/>
            <a:r>
              <a:rPr lang="es-SV" sz="2400" dirty="0"/>
              <a:t>1.4.4 Cuando se solicite la creación de un nuevo puesto de trabajo, será responsabilidad de la jefatura de la dependencia solicitante, la elaboración de la descripción y requisitos del puesto en coordinación con </a:t>
            </a:r>
            <a:r>
              <a:rPr lang="es-SV" sz="2400" dirty="0" smtClean="0"/>
              <a:t>Recursos </a:t>
            </a:r>
            <a:r>
              <a:rPr lang="es-SV" sz="2400" dirty="0"/>
              <a:t>Humanos</a:t>
            </a:r>
            <a:r>
              <a:rPr lang="es-SV" sz="2400" dirty="0" smtClean="0"/>
              <a:t>.</a:t>
            </a:r>
            <a:endParaRPr lang="es-SV" sz="2400"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14</a:t>
            </a:fld>
            <a:endParaRPr lang="es-SV"/>
          </a:p>
        </p:txBody>
      </p:sp>
    </p:spTree>
    <p:extLst>
      <p:ext uri="{BB962C8B-B14F-4D97-AF65-F5344CB8AC3E}">
        <p14:creationId xmlns:p14="http://schemas.microsoft.com/office/powerpoint/2010/main" val="337123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lgn="just"/>
            <a:r>
              <a:rPr lang="es-SV" dirty="0"/>
              <a:t>1.4.5 Los requerimientos para plantear necesidades de personal deberán ser debidamente autorizados por la jefatura de la dependencia solicitante, la presentará a la Unidad de Recursos Humanos, quien evaluará la factibilidad de cumplir con la solicitud. </a:t>
            </a:r>
          </a:p>
          <a:p>
            <a:pPr algn="just"/>
            <a:r>
              <a:rPr lang="es-SV" dirty="0"/>
              <a:t>1.4.6 La Unidad de Recursos Humanos deberá informar por escrito a la dependencia solicitante si el requerimiento de personal procede o no. </a:t>
            </a:r>
          </a:p>
          <a:p>
            <a:pPr algn="just"/>
            <a:r>
              <a:rPr lang="es-SV" dirty="0"/>
              <a:t>1.4.7 La persona candidata debe entregar su currículo y documentación de soporte del mismo.</a:t>
            </a:r>
          </a:p>
          <a:p>
            <a:pPr algn="just"/>
            <a:r>
              <a:rPr lang="es-SV" dirty="0"/>
              <a:t>1.4.8 La Unidad de Recursos Humanos verificará que las candidatas o candidatos no tengan algún parentesco con el personal involucrado en los procedimientos de integración (ya sea de Unidad de Recursos Humanos como de la dependencia solicitante</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15</a:t>
            </a:fld>
            <a:endParaRPr lang="es-SV"/>
          </a:p>
        </p:txBody>
      </p:sp>
      <p:sp>
        <p:nvSpPr>
          <p:cNvPr id="5" name="Título 1"/>
          <p:cNvSpPr>
            <a:spLocks noGrp="1"/>
          </p:cNvSpPr>
          <p:nvPr>
            <p:ph type="title"/>
          </p:nvPr>
        </p:nvSpPr>
        <p:spPr>
          <a:xfrm>
            <a:off x="838200" y="365126"/>
            <a:ext cx="10515600" cy="1146176"/>
          </a:xfrm>
        </p:spPr>
        <p:txBody>
          <a:bodyPr>
            <a:normAutofit/>
          </a:bodyPr>
          <a:lstStyle/>
          <a:p>
            <a:pPr algn="ctr"/>
            <a:r>
              <a:rPr lang="es-SV" dirty="0"/>
              <a:t>Política 1 “Preselección de Personal</a:t>
            </a:r>
            <a:r>
              <a:rPr lang="es-SV" dirty="0" smtClean="0"/>
              <a:t>”</a:t>
            </a:r>
            <a:r>
              <a:rPr lang="es-SV" sz="4000" dirty="0" smtClean="0"/>
              <a:t/>
            </a:r>
            <a:br>
              <a:rPr lang="es-SV" sz="4000" dirty="0" smtClean="0"/>
            </a:br>
            <a:r>
              <a:rPr lang="es-SV" sz="2800" dirty="0"/>
              <a:t>NORMAS</a:t>
            </a:r>
            <a:r>
              <a:rPr lang="es-SV" sz="2800" dirty="0" smtClean="0"/>
              <a:t>:</a:t>
            </a:r>
            <a:endParaRPr lang="es-SV" sz="2800" dirty="0"/>
          </a:p>
        </p:txBody>
      </p:sp>
    </p:spTree>
    <p:extLst>
      <p:ext uri="{BB962C8B-B14F-4D97-AF65-F5344CB8AC3E}">
        <p14:creationId xmlns:p14="http://schemas.microsoft.com/office/powerpoint/2010/main" val="17920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011679"/>
            <a:ext cx="10515600" cy="4165283"/>
          </a:xfrm>
        </p:spPr>
        <p:txBody>
          <a:bodyPr/>
          <a:lstStyle/>
          <a:p>
            <a:r>
              <a:rPr lang="es-SV" dirty="0"/>
              <a:t>1.4.9. La Unidad de Recursos Humanos ingresará a la base de datos la información de las candidatas y candidatos para continuar con el procedimiento de selección.</a:t>
            </a:r>
          </a:p>
          <a:p>
            <a:r>
              <a:rPr lang="es-SV" dirty="0"/>
              <a:t>1.4.10 Durante todo el proceso de selección de personal, se debe tener la observancia y cumplimiento de la Ley de Equiparación de Oportunidades para las personas con discapacidad y Decreto # 56 del Órgano Ejecutivo, sobre Disposiciones para evitar toda forma de discriminación en la administración pública, por razones de identidad de género y/o de orientación sexual</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16</a:t>
            </a:fld>
            <a:endParaRPr lang="es-SV"/>
          </a:p>
        </p:txBody>
      </p:sp>
      <p:sp>
        <p:nvSpPr>
          <p:cNvPr id="5" name="Título 1"/>
          <p:cNvSpPr>
            <a:spLocks noGrp="1"/>
          </p:cNvSpPr>
          <p:nvPr>
            <p:ph type="title"/>
          </p:nvPr>
        </p:nvSpPr>
        <p:spPr>
          <a:xfrm>
            <a:off x="838200" y="365126"/>
            <a:ext cx="10515600" cy="1146176"/>
          </a:xfrm>
        </p:spPr>
        <p:txBody>
          <a:bodyPr>
            <a:normAutofit/>
          </a:bodyPr>
          <a:lstStyle/>
          <a:p>
            <a:pPr algn="ctr"/>
            <a:r>
              <a:rPr lang="es-SV" dirty="0"/>
              <a:t>Política 1 “Preselección de Personal</a:t>
            </a:r>
            <a:r>
              <a:rPr lang="es-SV" dirty="0" smtClean="0"/>
              <a:t>”</a:t>
            </a:r>
            <a:br>
              <a:rPr lang="es-SV" dirty="0" smtClean="0"/>
            </a:br>
            <a:r>
              <a:rPr lang="es-SV" sz="3200" dirty="0"/>
              <a:t>NORMAS</a:t>
            </a:r>
            <a:r>
              <a:rPr lang="es-SV" sz="3200" dirty="0" smtClean="0"/>
              <a:t>:</a:t>
            </a:r>
            <a:endParaRPr lang="es-SV" sz="3200" dirty="0"/>
          </a:p>
        </p:txBody>
      </p:sp>
    </p:spTree>
    <p:extLst>
      <p:ext uri="{BB962C8B-B14F-4D97-AF65-F5344CB8AC3E}">
        <p14:creationId xmlns:p14="http://schemas.microsoft.com/office/powerpoint/2010/main" val="218404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447165"/>
            <a:ext cx="10515600" cy="4496435"/>
          </a:xfrm>
        </p:spPr>
        <p:txBody>
          <a:bodyPr>
            <a:normAutofit fontScale="90000"/>
          </a:bodyPr>
          <a:lstStyle/>
          <a:p>
            <a:pPr algn="ctr"/>
            <a:r>
              <a:rPr lang="es-SV" dirty="0"/>
              <a:t>P</a:t>
            </a:r>
            <a:r>
              <a:rPr lang="es-SV" dirty="0" smtClean="0"/>
              <a:t>olítica </a:t>
            </a:r>
            <a:r>
              <a:rPr lang="es-SV" dirty="0"/>
              <a:t>2 </a:t>
            </a:r>
            <a:r>
              <a:rPr lang="es-SV" b="1" dirty="0"/>
              <a:t>“Selección de Personal</a:t>
            </a:r>
            <a:r>
              <a:rPr lang="es-SV" b="1" dirty="0" smtClean="0"/>
              <a:t>”</a:t>
            </a:r>
            <a:br>
              <a:rPr lang="es-SV" b="1" dirty="0" smtClean="0"/>
            </a:br>
            <a:r>
              <a:rPr lang="es-SV" b="1" dirty="0" smtClean="0"/>
              <a:t/>
            </a:r>
            <a:br>
              <a:rPr lang="es-SV" b="1" dirty="0" smtClean="0"/>
            </a:br>
            <a:r>
              <a:rPr lang="es-SV" b="1" dirty="0" smtClean="0"/>
              <a:t>T</a:t>
            </a:r>
            <a:r>
              <a:rPr lang="es-SV" dirty="0" smtClean="0"/>
              <a:t>iene </a:t>
            </a:r>
            <a:r>
              <a:rPr lang="es-SV" dirty="0"/>
              <a:t>como propósito: Realizar proceso técnico que permita escoger entre un grupo de aspirantes, candidatas y candidatos idóneos para cubrir plazas nuevas o vacantes en las diferentes dependencias del Instituto.</a:t>
            </a:r>
            <a:br>
              <a:rPr lang="es-SV" dirty="0"/>
            </a:b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17</a:t>
            </a:fld>
            <a:endParaRPr lang="es-SV"/>
          </a:p>
        </p:txBody>
      </p:sp>
    </p:spTree>
    <p:extLst>
      <p:ext uri="{BB962C8B-B14F-4D97-AF65-F5344CB8AC3E}">
        <p14:creationId xmlns:p14="http://schemas.microsoft.com/office/powerpoint/2010/main" val="197474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smtClean="0"/>
              <a:t>NORMAS</a:t>
            </a:r>
            <a:endParaRPr lang="es-SV" sz="3200" dirty="0"/>
          </a:p>
        </p:txBody>
      </p:sp>
      <p:sp>
        <p:nvSpPr>
          <p:cNvPr id="3" name="Marcador de contenido 2"/>
          <p:cNvSpPr>
            <a:spLocks noGrp="1"/>
          </p:cNvSpPr>
          <p:nvPr>
            <p:ph idx="1"/>
          </p:nvPr>
        </p:nvSpPr>
        <p:spPr/>
        <p:txBody>
          <a:bodyPr/>
          <a:lstStyle/>
          <a:p>
            <a:pPr algn="just"/>
            <a:r>
              <a:rPr lang="es-SV" dirty="0"/>
              <a:t>2.4.1 La Unidad de Recursos Humanos será responsable de gestionar y coordinar la aplicación de los procedimientos técnicos para la selección de los mejores talentos, en base a mérito y aptitud.</a:t>
            </a:r>
          </a:p>
          <a:p>
            <a:pPr algn="just"/>
            <a:r>
              <a:rPr lang="es-SV" dirty="0"/>
              <a:t>2.4.2 De acuerdo al Art. 12, literal b) del Reglamento de Normas Técnicas de Control Interno Específicas de ISDEMU, para seleccionar a la persona que ocupará una vacante se realizará entrevistas, pruebas de idoneidad, verificación de datos y referencias, examen médico general excepto VIH y pruebas de embarazo, a efecto de determinar la capacidad técnica y profesional experiencia, honestidad y que no exista impedimento legal o ético para desempeñar el cargo.</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18</a:t>
            </a:fld>
            <a:endParaRPr lang="es-SV"/>
          </a:p>
        </p:txBody>
      </p:sp>
    </p:spTree>
    <p:extLst>
      <p:ext uri="{BB962C8B-B14F-4D97-AF65-F5344CB8AC3E}">
        <p14:creationId xmlns:p14="http://schemas.microsoft.com/office/powerpoint/2010/main" val="282575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sz="4000" dirty="0"/>
          </a:p>
        </p:txBody>
      </p:sp>
      <p:sp>
        <p:nvSpPr>
          <p:cNvPr id="3" name="Marcador de contenido 2"/>
          <p:cNvSpPr>
            <a:spLocks noGrp="1"/>
          </p:cNvSpPr>
          <p:nvPr>
            <p:ph idx="1"/>
          </p:nvPr>
        </p:nvSpPr>
        <p:spPr/>
        <p:txBody>
          <a:bodyPr>
            <a:normAutofit fontScale="92500" lnSpcReduction="20000"/>
          </a:bodyPr>
          <a:lstStyle/>
          <a:p>
            <a:pPr algn="just"/>
            <a:r>
              <a:rPr lang="es-SV" dirty="0"/>
              <a:t>2.4.3 Las Pruebas Psicológicas, serán definidas, aplicadas y valoradas por una persona externa profesional de la psicología, quien emitirá un informe detallando los resultados que se obtengan, así como la recomendación respecto a si la persona candidata continuará con el proceso o no.</a:t>
            </a:r>
          </a:p>
          <a:p>
            <a:pPr algn="just"/>
            <a:r>
              <a:rPr lang="es-SV" dirty="0"/>
              <a:t>2.4.4 Las pruebas de conocimientos técnicos, deben ser diseñadas, aplicadas y evaluadas por la unidad organizativa donde la persona prestará sus servicios. Los resultados junto con el o los instrumentos utilizados deberán ser entregados a la Unidad de Recursos Humanos, en donde se concentrarán en un expediente correspondiente a cada candidata o candidato.</a:t>
            </a:r>
          </a:p>
          <a:p>
            <a:pPr algn="just"/>
            <a:r>
              <a:rPr lang="es-SV" dirty="0"/>
              <a:t>2.4.5 Para determinar que la persona candidata pase a la entrevista de selección, deberá haber aprobado todas las pruebas psicológicas y técnicas</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19</a:t>
            </a:fld>
            <a:endParaRPr lang="es-SV"/>
          </a:p>
        </p:txBody>
      </p:sp>
    </p:spTree>
    <p:extLst>
      <p:ext uri="{BB962C8B-B14F-4D97-AF65-F5344CB8AC3E}">
        <p14:creationId xmlns:p14="http://schemas.microsoft.com/office/powerpoint/2010/main" val="204153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0576" y="1518205"/>
            <a:ext cx="10005811" cy="4689976"/>
          </a:xfrm>
        </p:spPr>
        <p:txBody>
          <a:bodyPr>
            <a:noAutofit/>
          </a:bodyPr>
          <a:lstStyle/>
          <a:p>
            <a:pPr marL="0" indent="0" algn="ctr">
              <a:buNone/>
            </a:pPr>
            <a:r>
              <a:rPr lang="es-SV" sz="4000" dirty="0"/>
              <a:t>Los procedimientos de selección y contratación </a:t>
            </a:r>
            <a:r>
              <a:rPr lang="es-SV" sz="4000" dirty="0" smtClean="0"/>
              <a:t>de </a:t>
            </a:r>
            <a:r>
              <a:rPr lang="es-SV" sz="4000" dirty="0"/>
              <a:t>personal </a:t>
            </a:r>
            <a:r>
              <a:rPr lang="es-SV" sz="4000" dirty="0" smtClean="0"/>
              <a:t>por Ley </a:t>
            </a:r>
            <a:r>
              <a:rPr lang="es-SV" sz="4000" dirty="0"/>
              <a:t>de Salarios o </a:t>
            </a:r>
            <a:r>
              <a:rPr lang="es-SV" sz="4000" dirty="0" smtClean="0"/>
              <a:t>Contratos </a:t>
            </a:r>
            <a:r>
              <a:rPr lang="es-SV" sz="4000" dirty="0"/>
              <a:t>se </a:t>
            </a:r>
            <a:r>
              <a:rPr lang="es-SV" sz="4000" dirty="0" smtClean="0"/>
              <a:t>encuentran establecidos </a:t>
            </a:r>
            <a:r>
              <a:rPr lang="es-SV" sz="4000" dirty="0"/>
              <a:t>en el Manual de Procedimientos del Instituto Salvadoreño para el Desarrollo de la </a:t>
            </a:r>
            <a:r>
              <a:rPr lang="es-SV" sz="4000" dirty="0" smtClean="0"/>
              <a:t>Mujer, </a:t>
            </a:r>
            <a:r>
              <a:rPr lang="es-SV" sz="4000" dirty="0"/>
              <a:t>donde se establece el Proceso 10.1”Integración de Personal” y el Procedimiento 10.1.1 “Selección de Personal</a:t>
            </a:r>
            <a:r>
              <a:rPr lang="es-SV" sz="4000" dirty="0" smtClean="0"/>
              <a:t>”.</a:t>
            </a:r>
            <a:endParaRPr lang="es-SV" sz="3600"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a:t>
            </a:fld>
            <a:endParaRPr lang="es-SV"/>
          </a:p>
        </p:txBody>
      </p:sp>
    </p:spTree>
    <p:extLst>
      <p:ext uri="{BB962C8B-B14F-4D97-AF65-F5344CB8AC3E}">
        <p14:creationId xmlns:p14="http://schemas.microsoft.com/office/powerpoint/2010/main" val="816949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sz="4000" dirty="0"/>
          </a:p>
        </p:txBody>
      </p:sp>
      <p:sp>
        <p:nvSpPr>
          <p:cNvPr id="3" name="Marcador de contenido 2"/>
          <p:cNvSpPr>
            <a:spLocks noGrp="1"/>
          </p:cNvSpPr>
          <p:nvPr>
            <p:ph idx="1"/>
          </p:nvPr>
        </p:nvSpPr>
        <p:spPr/>
        <p:txBody>
          <a:bodyPr>
            <a:normAutofit lnSpcReduction="10000"/>
          </a:bodyPr>
          <a:lstStyle/>
          <a:p>
            <a:pPr algn="just"/>
            <a:r>
              <a:rPr lang="es-SV" dirty="0"/>
              <a:t>2.4.6 La Unidad de Recursos Humanos Institucional o el órgano rector, según el caso, llamará a entrevista a las y los postulantes que hubieren aprobado satisfactoriamente los exámenes psicológicos y de aptitudes.</a:t>
            </a:r>
          </a:p>
          <a:p>
            <a:pPr algn="just"/>
            <a:r>
              <a:rPr lang="es-SV" dirty="0"/>
              <a:t>2.4.7 La entrevista de selección debe ser realizada por la jefatura de la unidad organizativa donde la persona a contratar se desempeñará. </a:t>
            </a:r>
          </a:p>
          <a:p>
            <a:pPr algn="just"/>
            <a:r>
              <a:rPr lang="es-SV" dirty="0"/>
              <a:t>2.4.8 La entrevista versará acerca de los conocimientos requeridos para el puesto de trabajo, la experiencia, metas laborales y demás aspectos que demuestren la aptitud del entrevistado. De la entrevista se guardará copia física o electrónica en el expediente individual del postulante</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20</a:t>
            </a:fld>
            <a:endParaRPr lang="es-SV"/>
          </a:p>
        </p:txBody>
      </p:sp>
    </p:spTree>
    <p:extLst>
      <p:ext uri="{BB962C8B-B14F-4D97-AF65-F5344CB8AC3E}">
        <p14:creationId xmlns:p14="http://schemas.microsoft.com/office/powerpoint/2010/main" val="761662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dirty="0"/>
          </a:p>
        </p:txBody>
      </p:sp>
      <p:sp>
        <p:nvSpPr>
          <p:cNvPr id="3" name="Marcador de contenido 2"/>
          <p:cNvSpPr>
            <a:spLocks noGrp="1"/>
          </p:cNvSpPr>
          <p:nvPr>
            <p:ph idx="1"/>
          </p:nvPr>
        </p:nvSpPr>
        <p:spPr/>
        <p:txBody>
          <a:bodyPr>
            <a:normAutofit lnSpcReduction="10000"/>
          </a:bodyPr>
          <a:lstStyle/>
          <a:p>
            <a:pPr algn="just"/>
            <a:r>
              <a:rPr lang="es-SV" dirty="0"/>
              <a:t>2.4.9 Durante todo el proceso de selección de personal, se debe tener la observancia y cumplimiento de la Ley de Equiparación de Oportunidades para las personas con discapacidad y Decreto # 56 del Órgano Ejecutivo, sobre Disposiciones para evitar toda forma de discriminación en la administración pública, por razones de identidad de género y/o de orientación sexual. </a:t>
            </a:r>
          </a:p>
          <a:p>
            <a:pPr algn="just"/>
            <a:r>
              <a:rPr lang="es-SV" dirty="0"/>
              <a:t>2.4.10 Las personas que, habiéndose incluido en la lista de elegibles no resulten nombradas para el cargo, serán incluidas en el Registro de Elegibles que al efecto llevará la Unidad de Recursos Humanos, para ser consideradas en otros o futuros puestos vacantes de la misma naturaleza en ISDEMU. Dicho registro se mantendrá vigente por un año, debiendo depurarse anualmente.</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21</a:t>
            </a:fld>
            <a:endParaRPr lang="es-SV"/>
          </a:p>
        </p:txBody>
      </p:sp>
    </p:spTree>
    <p:extLst>
      <p:ext uri="{BB962C8B-B14F-4D97-AF65-F5344CB8AC3E}">
        <p14:creationId xmlns:p14="http://schemas.microsoft.com/office/powerpoint/2010/main" val="60554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SV" sz="3800" dirty="0"/>
              <a:t>La Política 3 </a:t>
            </a:r>
            <a:r>
              <a:rPr lang="es-SV" sz="3800" b="1" dirty="0"/>
              <a:t>“Contratación”</a:t>
            </a:r>
            <a:r>
              <a:rPr lang="es-SV" sz="3800" dirty="0"/>
              <a:t> tiene como propósito: Integrar al recurso humano idóneo para ocupar el cargo procurando el crecimiento y mejora institucional para brindar un servicio con calidad y calidez a la población.</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22</a:t>
            </a:fld>
            <a:endParaRPr lang="es-SV"/>
          </a:p>
        </p:txBody>
      </p:sp>
    </p:spTree>
    <p:extLst>
      <p:ext uri="{BB962C8B-B14F-4D97-AF65-F5344CB8AC3E}">
        <p14:creationId xmlns:p14="http://schemas.microsoft.com/office/powerpoint/2010/main" val="3268862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SV" dirty="0"/>
              <a:t>Política 3 </a:t>
            </a:r>
            <a:r>
              <a:rPr lang="es-SV" b="1" dirty="0"/>
              <a:t>“Contratación</a:t>
            </a:r>
            <a:r>
              <a:rPr lang="es-SV" b="1" dirty="0" smtClean="0"/>
              <a:t>”</a:t>
            </a:r>
            <a:r>
              <a:rPr lang="es-SV" dirty="0"/>
              <a:t/>
            </a:r>
            <a:br>
              <a:rPr lang="es-SV" dirty="0"/>
            </a:br>
            <a:r>
              <a:rPr lang="es-SV" sz="3600" dirty="0"/>
              <a:t>NORMAS</a:t>
            </a:r>
            <a:r>
              <a:rPr lang="es-SV" sz="3600" dirty="0" smtClean="0"/>
              <a:t>:</a:t>
            </a:r>
            <a:endParaRPr lang="es-SV" sz="3600" dirty="0"/>
          </a:p>
        </p:txBody>
      </p:sp>
      <p:sp>
        <p:nvSpPr>
          <p:cNvPr id="3" name="Marcador de contenido 2"/>
          <p:cNvSpPr>
            <a:spLocks noGrp="1"/>
          </p:cNvSpPr>
          <p:nvPr>
            <p:ph idx="1"/>
          </p:nvPr>
        </p:nvSpPr>
        <p:spPr/>
        <p:txBody>
          <a:bodyPr>
            <a:normAutofit fontScale="85000" lnSpcReduction="10000"/>
          </a:bodyPr>
          <a:lstStyle/>
          <a:p>
            <a:pPr algn="just"/>
            <a:r>
              <a:rPr lang="es-SV" dirty="0"/>
              <a:t>3.4.1 El nombramiento o contratación del nuevo personal o en su caso, del personal interno seleccionado para ocupar el cargo, deberá ser aprobado por la Dirección Ejecutiva, quien nombrará a la persona idónea para el puesto. Dicho nombramiento deberá notificarse a los demás postulantes en la lista de elegibles. </a:t>
            </a:r>
          </a:p>
          <a:p>
            <a:pPr algn="just"/>
            <a:r>
              <a:rPr lang="es-SV" dirty="0"/>
              <a:t>3.4.2 En el período de prueba se garantizarán todos los derechos correspondientes a la persona nombrada o contratada, excepto el de estabilidad laboral.</a:t>
            </a:r>
          </a:p>
          <a:p>
            <a:pPr algn="just"/>
            <a:r>
              <a:rPr lang="es-SV" dirty="0"/>
              <a:t>3.4.3 La persona nombrada o contratada deberá pasar un período de prueba de tres meses, contados a partir de la fecha en que se tome posesión del cargo o empleo.</a:t>
            </a:r>
          </a:p>
          <a:p>
            <a:pPr algn="just"/>
            <a:r>
              <a:rPr lang="es-SV" dirty="0"/>
              <a:t>3.4.4 El nombramiento y salario correspondiente a la persona que ocupe el cargo, estará de acuerdo a la categoría existente, sea por Ley de Salario o por Contrato</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23</a:t>
            </a:fld>
            <a:endParaRPr lang="es-SV"/>
          </a:p>
        </p:txBody>
      </p:sp>
    </p:spTree>
    <p:extLst>
      <p:ext uri="{BB962C8B-B14F-4D97-AF65-F5344CB8AC3E}">
        <p14:creationId xmlns:p14="http://schemas.microsoft.com/office/powerpoint/2010/main" val="2049075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SV" dirty="0"/>
              <a:t>3.4.5 La persona encargada del registro y control administrativo, tendrá la responsabilidad de actualizar los movimientos e ingresos nuevos de personal.</a:t>
            </a:r>
          </a:p>
          <a:p>
            <a:pPr algn="just"/>
            <a:r>
              <a:rPr lang="es-SV" dirty="0"/>
              <a:t>3.4.6. De acuerdo al Art. 38 Inc. 1º. Ord. 1º. </a:t>
            </a:r>
            <a:r>
              <a:rPr lang="es-SV" dirty="0" err="1"/>
              <a:t>Cn</a:t>
            </a:r>
            <a:r>
              <a:rPr lang="es-SV" dirty="0"/>
              <a:t> del Código de Trabajo, las y los trabajadores que en una misma organización que en idénticas circunstancias desarrollen una labor igual, devengarán igual remuneración cualquiera que sea su sexo, edad, raza, color, nacionalidad, opinión política o creencia religiosa; siempre y cuando exista disponibilidad presupuestaria y un estudio técnico favorable de la Unidad de Recursos Humanos. </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24</a:t>
            </a:fld>
            <a:endParaRPr lang="es-SV"/>
          </a:p>
        </p:txBody>
      </p:sp>
      <p:sp>
        <p:nvSpPr>
          <p:cNvPr id="5" name="Título 1"/>
          <p:cNvSpPr>
            <a:spLocks noGrp="1"/>
          </p:cNvSpPr>
          <p:nvPr>
            <p:ph type="title"/>
          </p:nvPr>
        </p:nvSpPr>
        <p:spPr>
          <a:xfrm>
            <a:off x="838200" y="365125"/>
            <a:ext cx="10515600" cy="1325563"/>
          </a:xfrm>
        </p:spPr>
        <p:txBody>
          <a:bodyPr>
            <a:normAutofit/>
          </a:bodyPr>
          <a:lstStyle/>
          <a:p>
            <a:pPr algn="ctr"/>
            <a:r>
              <a:rPr lang="es-SV" dirty="0"/>
              <a:t>Política 3 </a:t>
            </a:r>
            <a:r>
              <a:rPr lang="es-SV" b="1" dirty="0"/>
              <a:t>“Contratación</a:t>
            </a:r>
            <a:r>
              <a:rPr lang="es-SV" b="1" dirty="0" smtClean="0"/>
              <a:t>”</a:t>
            </a:r>
            <a:r>
              <a:rPr lang="es-SV" dirty="0"/>
              <a:t/>
            </a:r>
            <a:br>
              <a:rPr lang="es-SV" dirty="0"/>
            </a:br>
            <a:r>
              <a:rPr lang="es-SV" sz="3600" dirty="0"/>
              <a:t>NORMAS</a:t>
            </a:r>
            <a:r>
              <a:rPr lang="es-SV" sz="3600" dirty="0" smtClean="0"/>
              <a:t>:</a:t>
            </a:r>
            <a:endParaRPr lang="es-SV" sz="3600" dirty="0"/>
          </a:p>
        </p:txBody>
      </p:sp>
    </p:spTree>
    <p:extLst>
      <p:ext uri="{BB962C8B-B14F-4D97-AF65-F5344CB8AC3E}">
        <p14:creationId xmlns:p14="http://schemas.microsoft.com/office/powerpoint/2010/main" val="2686261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lgn="just"/>
            <a:r>
              <a:rPr lang="es-SV" dirty="0"/>
              <a:t>3.4.7 Al haber transcurrido dos meses y quince días del período de prueba, la jefatura de la dependencia, deberá emitir un informe sobre el desempeño de la persona candidata. Dicho informe deberá ser considerado por el Director o Directora Ejecutiva para la emisión de la resolución de ingreso definitivo. En caso que el informe sea negativo, el Director o la Directora Ejecutiva lo evaluará y de considerarlo conveniente, se llamará en su lugar a cualquiera de las y las personas postulantes restantes de la terna preseleccionada a fin de ser nombrada en período de prueba. Si existe informe negativo de esta segunda elegida, o ésta se negare a aceptar el llamamiento, se llamará a la tercera persona postulante elegible. Si existe informe negativo de la tercera elegible, o esta se negare a aceptar el llamamiento, se declarará desierta la plaza y se abrirá nuevamente el proceso de ingreso mediante convocatoria pública</a:t>
            </a:r>
            <a:r>
              <a:rPr lang="es-SV" dirty="0" smtClean="0"/>
              <a:t>.</a:t>
            </a: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25</a:t>
            </a:fld>
            <a:endParaRPr lang="es-SV"/>
          </a:p>
        </p:txBody>
      </p:sp>
      <p:sp>
        <p:nvSpPr>
          <p:cNvPr id="5" name="Título 1"/>
          <p:cNvSpPr>
            <a:spLocks noGrp="1"/>
          </p:cNvSpPr>
          <p:nvPr>
            <p:ph type="title"/>
          </p:nvPr>
        </p:nvSpPr>
        <p:spPr>
          <a:xfrm>
            <a:off x="838200" y="365125"/>
            <a:ext cx="10515600" cy="1325563"/>
          </a:xfrm>
        </p:spPr>
        <p:txBody>
          <a:bodyPr>
            <a:normAutofit/>
          </a:bodyPr>
          <a:lstStyle/>
          <a:p>
            <a:pPr algn="ctr"/>
            <a:r>
              <a:rPr lang="es-SV" dirty="0"/>
              <a:t>Política 3 </a:t>
            </a:r>
            <a:r>
              <a:rPr lang="es-SV" b="1" dirty="0"/>
              <a:t>“Contratación</a:t>
            </a:r>
            <a:r>
              <a:rPr lang="es-SV" b="1" dirty="0" smtClean="0"/>
              <a:t>”</a:t>
            </a:r>
            <a:r>
              <a:rPr lang="es-SV" dirty="0"/>
              <a:t/>
            </a:r>
            <a:br>
              <a:rPr lang="es-SV" dirty="0"/>
            </a:br>
            <a:r>
              <a:rPr lang="es-SV" sz="3600" dirty="0"/>
              <a:t>NORMAS</a:t>
            </a:r>
            <a:r>
              <a:rPr lang="es-SV" sz="3600" dirty="0" smtClean="0"/>
              <a:t>:</a:t>
            </a:r>
            <a:endParaRPr lang="es-SV" sz="3600" dirty="0"/>
          </a:p>
        </p:txBody>
      </p:sp>
    </p:spTree>
    <p:extLst>
      <p:ext uri="{BB962C8B-B14F-4D97-AF65-F5344CB8AC3E}">
        <p14:creationId xmlns:p14="http://schemas.microsoft.com/office/powerpoint/2010/main" val="245582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346959"/>
            <a:ext cx="10515600" cy="3830003"/>
          </a:xfrm>
        </p:spPr>
        <p:txBody>
          <a:bodyPr>
            <a:normAutofit/>
          </a:bodyPr>
          <a:lstStyle/>
          <a:p>
            <a:pPr algn="just"/>
            <a:r>
              <a:rPr lang="es-SV" sz="3200" dirty="0"/>
              <a:t>3.4.8 Todo el personal deberá cumplir con los días y horas de trabajo, descanso semanal, asuetos y vacaciones establecidos en el Reglamento Interno del ISDEMU vigente</a:t>
            </a:r>
            <a:r>
              <a:rPr lang="es-SV" sz="3200" dirty="0" smtClean="0"/>
              <a:t>.</a:t>
            </a:r>
            <a:endParaRPr lang="es-SV" sz="3200"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26</a:t>
            </a:fld>
            <a:endParaRPr lang="es-SV"/>
          </a:p>
        </p:txBody>
      </p:sp>
      <p:sp>
        <p:nvSpPr>
          <p:cNvPr id="5" name="Título 1"/>
          <p:cNvSpPr>
            <a:spLocks noGrp="1"/>
          </p:cNvSpPr>
          <p:nvPr>
            <p:ph type="title"/>
          </p:nvPr>
        </p:nvSpPr>
        <p:spPr>
          <a:xfrm>
            <a:off x="838200" y="685165"/>
            <a:ext cx="10515600" cy="1325563"/>
          </a:xfrm>
        </p:spPr>
        <p:txBody>
          <a:bodyPr>
            <a:normAutofit/>
          </a:bodyPr>
          <a:lstStyle/>
          <a:p>
            <a:pPr algn="ctr"/>
            <a:r>
              <a:rPr lang="es-SV" dirty="0"/>
              <a:t>Política 3 </a:t>
            </a:r>
            <a:r>
              <a:rPr lang="es-SV" b="1" dirty="0"/>
              <a:t>“Contratación</a:t>
            </a:r>
            <a:r>
              <a:rPr lang="es-SV" b="1" dirty="0" smtClean="0"/>
              <a:t>”</a:t>
            </a:r>
            <a:r>
              <a:rPr lang="es-SV" dirty="0"/>
              <a:t/>
            </a:r>
            <a:br>
              <a:rPr lang="es-SV" dirty="0"/>
            </a:br>
            <a:r>
              <a:rPr lang="es-SV" sz="3600" dirty="0"/>
              <a:t>NORMAS</a:t>
            </a:r>
            <a:r>
              <a:rPr lang="es-SV" sz="3600" dirty="0" smtClean="0"/>
              <a:t>:</a:t>
            </a:r>
            <a:endParaRPr lang="es-SV" sz="3600" dirty="0"/>
          </a:p>
        </p:txBody>
      </p:sp>
    </p:spTree>
    <p:extLst>
      <p:ext uri="{BB962C8B-B14F-4D97-AF65-F5344CB8AC3E}">
        <p14:creationId xmlns:p14="http://schemas.microsoft.com/office/powerpoint/2010/main" val="157264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5840" y="410368"/>
            <a:ext cx="10515600" cy="1325563"/>
          </a:xfrm>
        </p:spPr>
        <p:txBody>
          <a:bodyPr>
            <a:normAutofit/>
          </a:bodyPr>
          <a:lstStyle/>
          <a:p>
            <a:pPr algn="r"/>
            <a:r>
              <a:rPr lang="es-SV" sz="4300" b="1" dirty="0"/>
              <a:t>Procedimiento 10.1.1 “Selección de Personal</a:t>
            </a:r>
            <a:r>
              <a:rPr lang="es-SV" sz="4300" b="1" dirty="0" smtClean="0"/>
              <a:t>”</a:t>
            </a:r>
            <a:endParaRPr lang="es-SV" sz="4300" b="1"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3</a:t>
            </a:fld>
            <a:endParaRPr lang="es-SV"/>
          </a:p>
        </p:txBody>
      </p:sp>
      <p:graphicFrame>
        <p:nvGraphicFramePr>
          <p:cNvPr id="7" name="Tabla 6"/>
          <p:cNvGraphicFramePr>
            <a:graphicFrameLocks noGrp="1"/>
          </p:cNvGraphicFramePr>
          <p:nvPr>
            <p:extLst>
              <p:ext uri="{D42A27DB-BD31-4B8C-83A1-F6EECF244321}">
                <p14:modId xmlns:p14="http://schemas.microsoft.com/office/powerpoint/2010/main" val="4224099007"/>
              </p:ext>
            </p:extLst>
          </p:nvPr>
        </p:nvGraphicFramePr>
        <p:xfrm>
          <a:off x="502920" y="1874520"/>
          <a:ext cx="11186160" cy="4251960"/>
        </p:xfrm>
        <a:graphic>
          <a:graphicData uri="http://schemas.openxmlformats.org/drawingml/2006/table">
            <a:tbl>
              <a:tblPr firstRow="1" firstCol="1" bandRow="1">
                <a:tableStyleId>{5C22544A-7EE6-4342-B048-85BDC9FD1C3A}</a:tableStyleId>
              </a:tblPr>
              <a:tblGrid>
                <a:gridCol w="908730"/>
                <a:gridCol w="2352465"/>
                <a:gridCol w="5827213"/>
                <a:gridCol w="2097752"/>
              </a:tblGrid>
              <a:tr h="1169090">
                <a:tc>
                  <a:txBody>
                    <a:bodyPr/>
                    <a:lstStyle/>
                    <a:p>
                      <a:pPr algn="ctr">
                        <a:lnSpc>
                          <a:spcPct val="120000"/>
                        </a:lnSpc>
                        <a:spcBef>
                          <a:spcPts val="200"/>
                        </a:spcBef>
                        <a:spcAft>
                          <a:spcPts val="0"/>
                        </a:spcAft>
                      </a:pPr>
                      <a:r>
                        <a:rPr lang="es-ES_tradnl" sz="1600" dirty="0">
                          <a:effectLst/>
                        </a:rPr>
                        <a:t>PASO</a:t>
                      </a:r>
                      <a:endParaRPr lang="es-SV" sz="1800" b="1" i="1" dirty="0">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dirty="0">
                          <a:effectLst/>
                        </a:rPr>
                        <a:t>RESPONSABLE</a:t>
                      </a:r>
                      <a:endParaRPr lang="es-SV" sz="1800" b="1" i="1" dirty="0">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rPr>
                        <a:t>NOMBRE DEL FORMATO RELACIONADO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Recibe currículos de candidatas/os potenciales a cubrir la plaza.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a:effectLst/>
                        </a:rPr>
                        <a:t>Currículo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4282">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Revisa cada currículo comparando los requisitos del puesto y el perfil del candidato para determinar si cumple con los requisitos mínimos para desempeñar el cargo.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smtClean="0">
                          <a:effectLst/>
                        </a:rPr>
                        <a:t>No aplica</a:t>
                      </a:r>
                      <a:r>
                        <a:rPr lang="es-ES" sz="1600" dirty="0">
                          <a:effectLst/>
                        </a:rPr>
                        <a:t>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Selecciona un grupo de candidatas/os que cumplen con las exigencias para ocupar el cargo.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Contacta a las personas seleccionadas y se comunica con ellos para señalar fecha y hora de entrevista.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a:effectLst/>
                        </a:rPr>
                        <a:t>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dirty="0">
                          <a:effectLst/>
                        </a:rPr>
                        <a:t>Recibe a candidato y efectúa entrevista administrativa, corroborando la información obtenida del currículo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a:effectLst/>
                        </a:rPr>
                        <a:t>Formato de entrevista</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1020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4</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smtClean="0"/>
              <a:t>Procedimiento 10.1.1 “Selección de Personal”</a:t>
            </a:r>
            <a:endParaRPr lang="es-SV" sz="4300" b="1" dirty="0"/>
          </a:p>
        </p:txBody>
      </p:sp>
      <p:graphicFrame>
        <p:nvGraphicFramePr>
          <p:cNvPr id="6" name="Tabla 5"/>
          <p:cNvGraphicFramePr>
            <a:graphicFrameLocks noGrp="1"/>
          </p:cNvGraphicFramePr>
          <p:nvPr>
            <p:extLst>
              <p:ext uri="{D42A27DB-BD31-4B8C-83A1-F6EECF244321}">
                <p14:modId xmlns:p14="http://schemas.microsoft.com/office/powerpoint/2010/main" val="1639311915"/>
              </p:ext>
            </p:extLst>
          </p:nvPr>
        </p:nvGraphicFramePr>
        <p:xfrm>
          <a:off x="472440" y="1920160"/>
          <a:ext cx="11186160" cy="4251960"/>
        </p:xfrm>
        <a:graphic>
          <a:graphicData uri="http://schemas.openxmlformats.org/drawingml/2006/table">
            <a:tbl>
              <a:tblPr firstRow="1" firstCol="1" bandRow="1">
                <a:tableStyleId>{5C22544A-7EE6-4342-B048-85BDC9FD1C3A}</a:tableStyleId>
              </a:tblPr>
              <a:tblGrid>
                <a:gridCol w="908730"/>
                <a:gridCol w="2352465"/>
                <a:gridCol w="5827213"/>
                <a:gridCol w="2097752"/>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06</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Unidad Solicitante</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Enseguida coordina con la unidad solicitante la administración de la entrevista técnica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400"/>
                        </a:spcBef>
                        <a:spcAft>
                          <a:spcPts val="0"/>
                        </a:spcAft>
                      </a:pPr>
                      <a:r>
                        <a:rPr lang="es-ES" sz="1600">
                          <a:effectLst/>
                          <a:latin typeface="+mn-lt"/>
                          <a:ea typeface="Times New Roman" panose="02020603050405020304" pitchFamily="18" charset="0"/>
                          <a:cs typeface="Times New Roman" panose="02020603050405020304" pitchFamily="18" charset="0"/>
                        </a:rPr>
                        <a:t>Formato de entrevista técnica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07</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Unidad Solicitante</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Obtenidos los resultados de la entrevista técnica, selecciona candidatas/os que pasarán a la siguiente etapa: realización de pruebas psicológicas, técnicas y de conocimientos.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400"/>
                        </a:spcBef>
                        <a:spcAft>
                          <a:spcPts val="0"/>
                        </a:spcAft>
                      </a:pPr>
                      <a:r>
                        <a:rPr lang="es-ES" sz="1600">
                          <a:effectLst/>
                          <a:latin typeface="+mn-lt"/>
                          <a:ea typeface="Times New Roman" panose="02020603050405020304" pitchFamily="18" charset="0"/>
                          <a:cs typeface="Times New Roman" panose="02020603050405020304" pitchFamily="18" charset="0"/>
                        </a:rPr>
                        <a:t> </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08</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 comunica con candidatas/os para especificar el día, hora y lugar en que se realizarán las pruebas psicométricas.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Pruebas en línea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09</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Solicita los subcontratación de servicios de evaluación psicológica, técnica y de conocimientos a postulantes.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 </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10</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Revisa el informe psicológico emitido por la empresa que oferta el servicio.</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mn-lt"/>
                          <a:ea typeface="Times New Roman" panose="02020603050405020304" pitchFamily="18" charset="0"/>
                          <a:cs typeface="Times New Roman" panose="02020603050405020304" pitchFamily="18" charset="0"/>
                        </a:rPr>
                        <a:t>Informe</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81524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5</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smtClean="0"/>
              <a:t>Procedimiento 10.1.1 “Selección de Personal”</a:t>
            </a:r>
            <a:endParaRPr lang="es-SV" sz="4300" b="1" dirty="0"/>
          </a:p>
        </p:txBody>
      </p:sp>
      <p:graphicFrame>
        <p:nvGraphicFramePr>
          <p:cNvPr id="6" name="Tabla 5"/>
          <p:cNvGraphicFramePr>
            <a:graphicFrameLocks noGrp="1"/>
          </p:cNvGraphicFramePr>
          <p:nvPr>
            <p:extLst>
              <p:ext uri="{D42A27DB-BD31-4B8C-83A1-F6EECF244321}">
                <p14:modId xmlns:p14="http://schemas.microsoft.com/office/powerpoint/2010/main" val="3831578746"/>
              </p:ext>
            </p:extLst>
          </p:nvPr>
        </p:nvGraphicFramePr>
        <p:xfrm>
          <a:off x="472440" y="1920160"/>
          <a:ext cx="11186160" cy="4138549"/>
        </p:xfrm>
        <a:graphic>
          <a:graphicData uri="http://schemas.openxmlformats.org/drawingml/2006/table">
            <a:tbl>
              <a:tblPr firstRow="1" firstCol="1" bandRow="1">
                <a:tableStyleId>{5C22544A-7EE6-4342-B048-85BDC9FD1C3A}</a:tableStyleId>
              </a:tblPr>
              <a:tblGrid>
                <a:gridCol w="908730"/>
                <a:gridCol w="2352465"/>
                <a:gridCol w="5827213"/>
                <a:gridCol w="2097752"/>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11</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Verifica referencias de empleos anteriores, identificando las funciones que realizaba en su puesto de trabajo, carácter y relaciones interpersonales del candidato.</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Formato de verificación de referencias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12</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Elabora informe de entrevista, verificación de referencias y lo presenta a la 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13</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Revisa informe y establece los candidatos elegibles de acuerdo a las calificaciones obtenidas, desempeño en la entrevista y verificación de referencias. </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14</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Remite informe a Jefatura solicitante para que opine sobre las candidatas elegibles. </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943634"/>
                          </a:solidFill>
                          <a:effectLst/>
                          <a:latin typeface="+mn-lt"/>
                          <a:ea typeface="Times New Roman" panose="02020603050405020304" pitchFamily="18" charset="0"/>
                          <a:cs typeface="Times New Roman" panose="02020603050405020304" pitchFamily="18" charset="0"/>
                        </a:rPr>
                        <a:t> </a:t>
                      </a:r>
                      <a:endParaRPr lang="es-SV" sz="200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3334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6</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smtClean="0"/>
              <a:t>Procedimiento 10.1.1 “Selección de Personal”</a:t>
            </a:r>
            <a:endParaRPr lang="es-SV" sz="4300" b="1" dirty="0"/>
          </a:p>
        </p:txBody>
      </p:sp>
      <p:graphicFrame>
        <p:nvGraphicFramePr>
          <p:cNvPr id="6" name="Tabla 5"/>
          <p:cNvGraphicFramePr>
            <a:graphicFrameLocks noGrp="1"/>
          </p:cNvGraphicFramePr>
          <p:nvPr>
            <p:extLst>
              <p:ext uri="{D42A27DB-BD31-4B8C-83A1-F6EECF244321}">
                <p14:modId xmlns:p14="http://schemas.microsoft.com/office/powerpoint/2010/main" val="2381757742"/>
              </p:ext>
            </p:extLst>
          </p:nvPr>
        </p:nvGraphicFramePr>
        <p:xfrm>
          <a:off x="472440" y="1920160"/>
          <a:ext cx="11186160" cy="4437274"/>
        </p:xfrm>
        <a:graphic>
          <a:graphicData uri="http://schemas.openxmlformats.org/drawingml/2006/table">
            <a:tbl>
              <a:tblPr firstRow="1" firstCol="1" bandRow="1">
                <a:tableStyleId>{5C22544A-7EE6-4342-B048-85BDC9FD1C3A}</a:tableStyleId>
              </a:tblPr>
              <a:tblGrid>
                <a:gridCol w="908730"/>
                <a:gridCol w="2352465"/>
                <a:gridCol w="5827213"/>
                <a:gridCol w="2097752"/>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15</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 de dependencia solicitante.</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Selecciona candidata idónea para cubrir el puesto y comunica la decisión a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16</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Informa al Despacho de la decisión comunicada por la Jefatura Solicitante.</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17</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 comunica con la candidata seleccionada para realizar oferta de trabajo.</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18</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Si la candidata acepta oferta de trabajo, le indica la fecha en que debe presentarse con la documentación necesaria para iniciar el procedimiento de contratación. Si la candidata no acepta oferta de trabajo, se decide por la segunda opción o se buscan nuevas candidatas.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943634"/>
                          </a:solidFill>
                          <a:effectLst/>
                          <a:latin typeface="+mn-lt"/>
                          <a:ea typeface="Times New Roman" panose="02020603050405020304" pitchFamily="18" charset="0"/>
                          <a:cs typeface="Times New Roman" panose="02020603050405020304" pitchFamily="18" charset="0"/>
                        </a:rPr>
                        <a:t> </a:t>
                      </a:r>
                      <a:endParaRPr lang="es-SV" sz="200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39723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3520" y="365125"/>
            <a:ext cx="9860280" cy="1325563"/>
          </a:xfrm>
        </p:spPr>
        <p:txBody>
          <a:bodyPr>
            <a:normAutofit fontScale="90000"/>
          </a:bodyPr>
          <a:lstStyle/>
          <a:p>
            <a:pPr algn="ctr"/>
            <a:r>
              <a:rPr lang="es-SV" b="1" dirty="0"/>
              <a:t>P</a:t>
            </a:r>
            <a:r>
              <a:rPr lang="es-SV" b="1" dirty="0" smtClean="0"/>
              <a:t>rocedimiento </a:t>
            </a:r>
            <a:r>
              <a:rPr lang="es-SV" b="1" dirty="0"/>
              <a:t>10.1.2 “Solicitud de autorización de nombramiento o contratación” </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7</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2378599474"/>
              </p:ext>
            </p:extLst>
          </p:nvPr>
        </p:nvGraphicFramePr>
        <p:xfrm>
          <a:off x="746760" y="1981200"/>
          <a:ext cx="10607039" cy="4319271"/>
        </p:xfrm>
        <a:graphic>
          <a:graphicData uri="http://schemas.openxmlformats.org/drawingml/2006/table">
            <a:tbl>
              <a:tblPr firstRow="1" firstCol="1" bandRow="1">
                <a:tableStyleId>{5C22544A-7EE6-4342-B048-85BDC9FD1C3A}</a:tableStyleId>
              </a:tblPr>
              <a:tblGrid>
                <a:gridCol w="876943"/>
                <a:gridCol w="2117758"/>
                <a:gridCol w="5775803"/>
                <a:gridCol w="1836535"/>
              </a:tblGrid>
              <a:tr h="1188212">
                <a:tc>
                  <a:txBody>
                    <a:bodyPr/>
                    <a:lstStyle/>
                    <a:p>
                      <a:pPr algn="ctr">
                        <a:lnSpc>
                          <a:spcPct val="120000"/>
                        </a:lnSpc>
                        <a:spcBef>
                          <a:spcPts val="200"/>
                        </a:spcBef>
                        <a:spcAft>
                          <a:spcPts val="0"/>
                        </a:spcAft>
                      </a:pPr>
                      <a:r>
                        <a:rPr lang="es-ES_tradnl" sz="1600">
                          <a:effectLst/>
                        </a:rPr>
                        <a:t>PASO</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rPr>
                        <a:t>RESPONSABLE</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4394">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Solicita el listado de las plazas vacantes, para verificar la plaza que ha de cubrir.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Oficio de la DGP-MH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4394">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Verifica su denominación, salario, régimen y partida y sub partida si aplica.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Registro de plazas vacantes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8787">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Solicita a la postulante sus atestados: cv, título académico, fotocopia de los registros de DUI, NIT, NUP e ISSS y demás documentos de ingreso al Instituto y entrega una copia a la Jefatura de RRHH.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Registros de ingreso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63181">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Completa el anexo 1, el formulario de información básica del puesto a cubrir, según el instructivo de Normas para el Trámite de autorización de nombramiento y contratación de personal de la administración pública y junto con los atestados prepara Oficio de remisión a la DGP-MH.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Anexo 1, Anexo Información básica y Formato de Oficio de la DGP</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84450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8</a:t>
            </a:fld>
            <a:endParaRPr lang="es-SV"/>
          </a:p>
        </p:txBody>
      </p:sp>
      <p:sp>
        <p:nvSpPr>
          <p:cNvPr id="5" name="Título 1"/>
          <p:cNvSpPr>
            <a:spLocks noGrp="1"/>
          </p:cNvSpPr>
          <p:nvPr>
            <p:ph type="title"/>
          </p:nvPr>
        </p:nvSpPr>
        <p:spPr>
          <a:xfrm>
            <a:off x="1493520" y="365125"/>
            <a:ext cx="9860280" cy="1325563"/>
          </a:xfrm>
        </p:spPr>
        <p:txBody>
          <a:bodyPr>
            <a:normAutofit fontScale="90000"/>
          </a:bodyPr>
          <a:lstStyle/>
          <a:p>
            <a:pPr algn="ctr"/>
            <a:r>
              <a:rPr lang="es-SV" b="1" dirty="0"/>
              <a:t>P</a:t>
            </a:r>
            <a:r>
              <a:rPr lang="es-SV" b="1" dirty="0" smtClean="0"/>
              <a:t>rocedimiento </a:t>
            </a:r>
            <a:r>
              <a:rPr lang="es-SV" b="1" dirty="0"/>
              <a:t>10.1.2 “Solicitud de autorización de nombramiento o contratación” </a:t>
            </a:r>
          </a:p>
        </p:txBody>
      </p:sp>
      <p:graphicFrame>
        <p:nvGraphicFramePr>
          <p:cNvPr id="6" name="Tabla 5"/>
          <p:cNvGraphicFramePr>
            <a:graphicFrameLocks noGrp="1"/>
          </p:cNvGraphicFramePr>
          <p:nvPr>
            <p:extLst>
              <p:ext uri="{D42A27DB-BD31-4B8C-83A1-F6EECF244321}">
                <p14:modId xmlns:p14="http://schemas.microsoft.com/office/powerpoint/2010/main" val="2807505801"/>
              </p:ext>
            </p:extLst>
          </p:nvPr>
        </p:nvGraphicFramePr>
        <p:xfrm>
          <a:off x="746760" y="1981200"/>
          <a:ext cx="10607039" cy="4123182"/>
        </p:xfrm>
        <a:graphic>
          <a:graphicData uri="http://schemas.openxmlformats.org/drawingml/2006/table">
            <a:tbl>
              <a:tblPr firstRow="1" firstCol="1" bandRow="1">
                <a:tableStyleId>{5C22544A-7EE6-4342-B048-85BDC9FD1C3A}</a:tableStyleId>
              </a:tblPr>
              <a:tblGrid>
                <a:gridCol w="876943"/>
                <a:gridCol w="2117758"/>
                <a:gridCol w="5775803"/>
                <a:gridCol w="1836535"/>
              </a:tblGrid>
              <a:tr h="1188212">
                <a:tc>
                  <a:txBody>
                    <a:bodyPr/>
                    <a:lstStyle/>
                    <a:p>
                      <a:pPr algn="ctr">
                        <a:lnSpc>
                          <a:spcPct val="120000"/>
                        </a:lnSpc>
                        <a:spcBef>
                          <a:spcPts val="200"/>
                        </a:spcBef>
                        <a:spcAft>
                          <a:spcPts val="0"/>
                        </a:spcAft>
                      </a:pPr>
                      <a:r>
                        <a:rPr lang="es-ES_tradnl" sz="1800" dirty="0">
                          <a:effectLst/>
                          <a:latin typeface="+mn-lt"/>
                        </a:rPr>
                        <a:t>PASO</a:t>
                      </a:r>
                      <a:endParaRPr lang="es-SV" sz="18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800">
                          <a:effectLst/>
                          <a:latin typeface="+mn-lt"/>
                        </a:rPr>
                        <a:t>RESPONSABLE</a:t>
                      </a:r>
                      <a:endParaRPr lang="es-SV" sz="18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800">
                          <a:effectLst/>
                          <a:latin typeface="+mn-lt"/>
                        </a:rPr>
                        <a:t>DESCRIPCIÓN</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800">
                          <a:effectLst/>
                          <a:latin typeface="+mn-lt"/>
                        </a:rPr>
                        <a:t>NOMBRE DEL FORMATO RELACIONADO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r>
              <a:tr h="354394">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05</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Tramita en el Despacho, la firma del Oficio.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Oficio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r>
              <a:tr h="354394">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06</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Remite con el Oficio firmado de remisión, los anexos descritos, el CV y atestados (título académico, NIT y DUI) de la postulante, Resolución o Acuerdo de plaza vacante y Resolución razonada de la necesidad de cubrir el puesto requerido, a la DGP-MH para el trámite respectivo.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Registros varios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r>
              <a:tr h="708787">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07</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Recibe autorización de nombramiento emitida por la DGP-MH, con el cual procede a oficializar el acto administrativo y convoca a la nueva empleada.</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latin typeface="+mn-lt"/>
                          <a:ea typeface="Times New Roman" panose="02020603050405020304" pitchFamily="18" charset="0"/>
                          <a:cs typeface="Times New Roman" panose="02020603050405020304" pitchFamily="18" charset="0"/>
                        </a:rPr>
                        <a:t>Oficio de autorización de la DGP</a:t>
                      </a:r>
                      <a:endParaRPr lang="es-SV" sz="1800" dirty="0">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41230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365125"/>
            <a:ext cx="9890760" cy="1325563"/>
          </a:xfrm>
        </p:spPr>
        <p:txBody>
          <a:bodyPr/>
          <a:lstStyle/>
          <a:p>
            <a:pPr algn="ctr"/>
            <a:r>
              <a:rPr lang="es-SV" b="1" dirty="0"/>
              <a:t>P</a:t>
            </a:r>
            <a:r>
              <a:rPr lang="es-SV" b="1" dirty="0" smtClean="0"/>
              <a:t>rocedimiento </a:t>
            </a:r>
            <a:r>
              <a:rPr lang="es-SV" b="1" dirty="0"/>
              <a:t>10.1.3 “Nombramiento de personal por ley de salarios”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9</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887647652"/>
              </p:ext>
            </p:extLst>
          </p:nvPr>
        </p:nvGraphicFramePr>
        <p:xfrm>
          <a:off x="579120" y="2042162"/>
          <a:ext cx="10896600" cy="4536378"/>
        </p:xfrm>
        <a:graphic>
          <a:graphicData uri="http://schemas.openxmlformats.org/drawingml/2006/table">
            <a:tbl>
              <a:tblPr firstRow="1" firstCol="1" bandRow="1">
                <a:tableStyleId>{5C22544A-7EE6-4342-B048-85BDC9FD1C3A}</a:tableStyleId>
              </a:tblPr>
              <a:tblGrid>
                <a:gridCol w="900883"/>
                <a:gridCol w="2175570"/>
                <a:gridCol w="5933476"/>
                <a:gridCol w="1886671"/>
              </a:tblGrid>
              <a:tr h="1206802">
                <a:tc>
                  <a:txBody>
                    <a:bodyPr/>
                    <a:lstStyle/>
                    <a:p>
                      <a:pPr algn="ctr">
                        <a:lnSpc>
                          <a:spcPct val="120000"/>
                        </a:lnSpc>
                        <a:spcBef>
                          <a:spcPts val="200"/>
                        </a:spcBef>
                        <a:spcAft>
                          <a:spcPts val="0"/>
                        </a:spcAft>
                      </a:pPr>
                      <a:r>
                        <a:rPr lang="es-ES_tradnl" sz="1600">
                          <a:effectLst/>
                        </a:rPr>
                        <a:t>PASO</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rPr>
                        <a:t>RESPONSABLE</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9938">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s-MX" sz="1600">
                          <a:effectLst/>
                        </a:rPr>
                        <a:t>Elabora Acuerdo de Nombramiento por Ley de Salarios.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Acuerdo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9876">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Recibe copia de Oficio de Autorización emitida por el Ministerio de Hacienda, para celebrar nombramiento con la persona seleccionada.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Oficio emitido por el 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9876">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Encargada de Planillas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Ingresa información de la empleada al SIRH-MH con los datos de: la plaza, salario, ubicación y cifra presupuestaria asignada, partida y sub partida.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Reporte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03669">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9705" algn="ctr">
                        <a:lnSpc>
                          <a:spcPct val="120000"/>
                        </a:lnSpc>
                        <a:spcAft>
                          <a:spcPts val="0"/>
                        </a:spcAft>
                      </a:pPr>
                      <a:r>
                        <a:rPr lang="es-MX" sz="1600">
                          <a:effectLst/>
                        </a:rPr>
                        <a:t>Técnica  de Recursos Humanos</a:t>
                      </a:r>
                      <a:endParaRPr lang="es-SV"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Tramita la firma de Acuerdo de nombramiento de la Dirección Ejecutiva.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Acuerdo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19876">
                <a:tc>
                  <a:txBody>
                    <a:bodyPr/>
                    <a:lstStyle/>
                    <a:p>
                      <a:pPr algn="ctr">
                        <a:lnSpc>
                          <a:spcPct val="107000"/>
                        </a:lnSpc>
                        <a:spcAft>
                          <a:spcPts val="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9705" algn="ctr">
                        <a:lnSpc>
                          <a:spcPct val="120000"/>
                        </a:lnSpc>
                        <a:spcAft>
                          <a:spcPts val="0"/>
                        </a:spcAft>
                      </a:pPr>
                      <a:r>
                        <a:rPr lang="es-MX" sz="1600">
                          <a:effectLst/>
                        </a:rPr>
                        <a:t>Técnica  de Recursos Humanos</a:t>
                      </a:r>
                      <a:endParaRPr lang="es-SV"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Entrega una copia para colocarla en el expediente administrativo y una copia para la Unidad Financiera Institucional.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err="1">
                          <a:effectLst/>
                        </a:rPr>
                        <a:t>Acuerdo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1786856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2815</Words>
  <Application>Microsoft Office PowerPoint</Application>
  <PresentationFormat>Personalizado</PresentationFormat>
  <Paragraphs>275</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UNIDAD DE RECURSOS HUMANOS DE ISDEMU     PROCEDIMIENTOS DE SELECCIÓN Y CONTRATACIÓN  ACTUALIZACIÓN AL 23 DE OCTUBRE DE 2020 </vt:lpstr>
      <vt:lpstr>Presentación de PowerPoint</vt:lpstr>
      <vt:lpstr>Procedimiento 10.1.1 “Selección de Personal”</vt:lpstr>
      <vt:lpstr>Presentación de PowerPoint</vt:lpstr>
      <vt:lpstr>Presentación de PowerPoint</vt:lpstr>
      <vt:lpstr>Presentación de PowerPoint</vt:lpstr>
      <vt:lpstr>Procedimiento 10.1.2 “Solicitud de autorización de nombramiento o contratación” </vt:lpstr>
      <vt:lpstr>Procedimiento 10.1.2 “Solicitud de autorización de nombramiento o contratación” </vt:lpstr>
      <vt:lpstr>Procedimiento 10.1.3 “Nombramiento de personal por ley de salarios”</vt:lpstr>
      <vt:lpstr>Procedimiento 10.1.4 “contratación por servicios personales”</vt:lpstr>
      <vt:lpstr>Procedimiento 10.1.4 “contratación por servicios personales”</vt:lpstr>
      <vt:lpstr>Manual de Políticas y Normas del Recurso Humano de ISDEMU</vt:lpstr>
      <vt:lpstr>La Política 1 “Preselección de Personal” tiene como propósito: Contar con una base de datos de personal calificado que cumpla con los perfiles establecidos por el Instituto. Su Definición: Es el proceso de búsqueda interna o externa, mediante el cual ISDEMU informa a la población sobre plazas o vacantes permanentes o eventuales para que personas interesadas presenten su perfil. </vt:lpstr>
      <vt:lpstr>Política 1 “Preselección de Personal” NORMAS:</vt:lpstr>
      <vt:lpstr>Política 1 “Preselección de Personal” NORMAS:</vt:lpstr>
      <vt:lpstr>Política 1 “Preselección de Personal” NORMAS:</vt:lpstr>
      <vt:lpstr>Política 2 “Selección de Personal”  Tiene como propósito: Realizar proceso técnico que permita escoger entre un grupo de aspirantes, candidatas y candidatos idóneos para cubrir plazas nuevas o vacantes en las diferentes dependencias del Instituto. </vt:lpstr>
      <vt:lpstr>Política 2 “Selección de Personal” NORMAS</vt:lpstr>
      <vt:lpstr>Política 2 “Selección de Personal” NORMAS</vt:lpstr>
      <vt:lpstr>Política 2 “Selección de Personal” NORMAS</vt:lpstr>
      <vt:lpstr>Política 2 “Selección de Personal” NORMAS</vt:lpstr>
      <vt:lpstr>Presentación de PowerPoint</vt:lpstr>
      <vt:lpstr>Política 3 “Contratación” NORMAS:</vt:lpstr>
      <vt:lpstr>Política 3 “Contratación” NORMAS:</vt:lpstr>
      <vt:lpstr>Política 3 “Contratación” NORMAS:</vt:lpstr>
      <vt:lpstr>Política 3 “Contratación” NORMAS: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ORGANIZATIVA DEL INSTITUTO SALVADOREÑO PARA EL DESARROLLO DE LA MUJER</dc:title>
  <dc:creator>Leticia Esmeralda Villanueva Martinez</dc:creator>
  <cp:lastModifiedBy>María Dolores Rosa</cp:lastModifiedBy>
  <cp:revision>54</cp:revision>
  <dcterms:created xsi:type="dcterms:W3CDTF">2020-02-12T20:08:24Z</dcterms:created>
  <dcterms:modified xsi:type="dcterms:W3CDTF">2020-10-30T22:15:49Z</dcterms:modified>
</cp:coreProperties>
</file>