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  <p:sldMasterId id="2147483675" r:id="rId3"/>
    <p:sldMasterId id="2147483687" r:id="rId4"/>
    <p:sldMasterId id="2147483663" r:id="rId5"/>
  </p:sldMasterIdLst>
  <p:notesMasterIdLst>
    <p:notesMasterId r:id="rId25"/>
  </p:notesMasterIdLst>
  <p:sldIdLst>
    <p:sldId id="256" r:id="rId6"/>
    <p:sldId id="381" r:id="rId7"/>
    <p:sldId id="293" r:id="rId8"/>
    <p:sldId id="353" r:id="rId9"/>
    <p:sldId id="275" r:id="rId10"/>
    <p:sldId id="355" r:id="rId11"/>
    <p:sldId id="354" r:id="rId12"/>
    <p:sldId id="296" r:id="rId13"/>
    <p:sldId id="326" r:id="rId14"/>
    <p:sldId id="325" r:id="rId15"/>
    <p:sldId id="372" r:id="rId16"/>
    <p:sldId id="373" r:id="rId17"/>
    <p:sldId id="375" r:id="rId18"/>
    <p:sldId id="378" r:id="rId19"/>
    <p:sldId id="380" r:id="rId20"/>
    <p:sldId id="280" r:id="rId21"/>
    <p:sldId id="298" r:id="rId22"/>
    <p:sldId id="279" r:id="rId23"/>
    <p:sldId id="259" r:id="rId24"/>
  </p:sldIdLst>
  <p:sldSz cx="9144000" cy="6858000" type="screen4x3"/>
  <p:notesSz cx="7010400" cy="923607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89DA"/>
    <a:srgbClr val="13509C"/>
    <a:srgbClr val="188DC9"/>
    <a:srgbClr val="192B63"/>
    <a:srgbClr val="C6D2E6"/>
    <a:srgbClr val="83A6B5"/>
    <a:srgbClr val="8DA7DD"/>
    <a:srgbClr val="011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945" autoAdjust="0"/>
  </p:normalViewPr>
  <p:slideViewPr>
    <p:cSldViewPr snapToGrid="0" snapToObjects="1">
      <p:cViewPr varScale="1">
        <p:scale>
          <a:sx n="88" d="100"/>
          <a:sy n="88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5E683-6427-44EA-88EC-2D4333E9B258}" type="datetimeFigureOut">
              <a:rPr lang="es-MX" smtClean="0"/>
              <a:pPr/>
              <a:t>03/04/2018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7A7C5-A1B1-4147-BCB6-A237AFE41FE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697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A7C5-A1B1-4147-BCB6-A237AFE41FE9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479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A7C5-A1B1-4147-BCB6-A237AFE41FE9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3909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7A7C5-A1B1-4147-BCB6-A237AFE41FE9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754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" y="-10160"/>
            <a:ext cx="9157546" cy="68681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778250" y="819151"/>
            <a:ext cx="5330190" cy="3784600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439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93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712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17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832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42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C68E70-2079-48D2-909C-54F899283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E5D6DE4-7786-4B84-BDFF-67420DC80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95C50A2-A7EF-4547-B193-FAF5C5BB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D1148DB-DB6E-42E9-9609-8E7F344D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270B64C-46EE-42FF-A2DA-53041863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95308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FF1943-E838-4144-91C4-FE5FBFC5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9235C61-F61B-46CC-9E56-E79C5151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A719340-C432-4F8B-BFBD-B4B07BB3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1515B59-14B8-42EC-BC86-CB70881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15290A-FBAC-414B-A4FB-9AE4B012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64393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763A36-134C-446B-9668-82FC9317F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FACE8EC-A965-4545-89CE-68A1DBA76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B340B8-5DEB-4DFE-815E-F168FC42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C2C0513-96F3-491F-A3C9-6A144D253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4203C8-FDE5-4B57-B088-9CF2D36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3678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2CDAF6-447B-42F9-8075-3FFDE7CC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DB5665-60C2-4C48-A562-3CDB52FAD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C64836E-A0E5-46C6-B756-FBA282C0A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26B93A8-D0F6-43FE-B80F-69E757CB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783B44A-F062-49D6-9BF0-79F560EB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F31688F-F458-4635-9F75-D266C968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6884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0CD1D7-C89C-463C-BF31-A65F6BEC6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6CB5D14-143B-4851-80E2-4B8570150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2210099-EC94-49E3-B82B-E55991EE6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57FE2213-6E9D-427F-BBAD-DF261396F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28D7E13-BC5B-4D19-A54E-7C6BD994D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CFDF32D-8C57-4A38-823F-40E4299C8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22B57FA-8BD8-470E-B3DB-7A347430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0225E2F3-BA98-47D0-B06A-1B409A90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3209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705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A0ACD0-73F2-4486-8BEB-C2B115CB9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8D7BD3A-188C-49B7-B5FA-0D0FF8EA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AD18960-EBE3-4A8D-8260-0AC61090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CD7C274-C578-4DCA-8BF9-A956D295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52182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FD72568-F555-44C4-8634-B2E0A45B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F1718950-E4EA-4D9C-AF30-691E2B52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991B908-7741-4078-8CD7-E64936F4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36518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C7EF0C-7ED9-4170-9D6E-96D122B5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1670731-80BF-4CC7-9820-7E056222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4E09FEF-B1D4-484C-9444-5B63D4130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990220D-D6A0-486F-9E6B-C34B2C03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610B7DF-5D4C-422A-96B7-E62C481F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091510D-35A1-4E80-8B72-0EA78BEF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22782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F1416E-1A45-4CF6-82C0-A52676DA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90CE03D0-6195-4424-83AD-6CA6DF381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8D4E917-7F12-4DE8-AF56-D1A5596F6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08E02E-DD38-4D7B-A9D4-D8C74119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D59653A-6F30-4EA6-B5B1-8CAA1C8A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3152CD-5436-4414-95BF-509037FE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59569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0A8320-C70E-4CAE-BBFE-F258AFA6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8C3FEF5-0557-486B-904C-50F36CDDE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5D9D8F8-4D1A-4C88-BA7F-9B33C1BB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F264386-B4F3-4A30-9063-E18C97DD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035CAC-6666-4A5B-8E62-6CC989B9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22364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C6FA60A-95D2-4FBD-914B-929DCE74C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371D1A4-76A3-4DDC-BF5C-940EF4B50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B42B392-DBBA-429E-ACDE-DA9CFD96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FAC348F-32DF-4EE6-8B3F-614AB8BB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8F12726-0D7F-4A0F-9D4D-DBAC5413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9F80D8E-0566-47A7-A86B-E117B8A08F4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39993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038A86-79FE-45ED-9569-63A8467AC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0D09E21-6450-41D2-A5AF-2D74884FF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D769DDC-8F31-49CB-BFD4-B91600A4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B5E2098-408E-4A9D-9748-3935F7D7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77625DD-3F70-4A0B-9BB3-6EF89066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53377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BA2A68-6183-4D73-8AAB-894D2C67F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F71F96-E124-4571-8BE6-64472A38E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93CD660-F4EC-41A2-BDF9-DEE7122D7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6109220-541A-4D28-BEFC-23F6C458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0FE0052-F89C-4D01-AB8A-1F7EDBBD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21217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37D5B9-F026-4DFE-A961-B8FA60BF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B13FC40-5E11-4572-B931-ED88027F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97CAB1-7FA7-4318-8776-04FE1A01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CD956B7-9A8F-4D79-A997-09261CE0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E85E757-420B-444C-A64C-B7F4C7C0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67939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602B6D-FEBD-4B85-BA6F-900A0D00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05E1B14-F746-4CB8-8EBE-1A185B1D2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A19453E-B5E9-4849-8501-D1FA30FE7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368E4D8-810D-48F0-8855-5EE0589E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CBC18E8-ABEA-4493-845D-12C2908D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A3E7FF7-A986-4DAE-9ADE-4B7BE4E6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9838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29528"/>
            <a:ext cx="9183370" cy="688752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8575" y="2198370"/>
            <a:ext cx="6546850" cy="1362075"/>
          </a:xfrm>
        </p:spPr>
        <p:txBody>
          <a:bodyPr anchor="ctr">
            <a:normAutofit/>
          </a:bodyPr>
          <a:lstStyle>
            <a:lvl1pPr algn="ctr">
              <a:defRPr sz="4400" b="1" cap="all">
                <a:solidFill>
                  <a:srgbClr val="13509C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1685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3EC3E9-C4E3-43C3-874B-FE78712C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5F5D495-63FD-47BF-876A-C2E81AE16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BF1C4B-8A9F-4B72-9003-0FE604482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3FEABCD-BC8B-4825-941C-58D89084E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52FA19B-E9AD-4D02-BA3D-ABAB1557B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06F3DF1-363B-433D-8CB1-04A8C3133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DB4619A2-3F79-4533-A8DE-2AB68195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4F392F8-D0B7-4A40-8E76-4A380C9E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47542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07006E-DCB9-41C2-BF92-6E7E12FE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03CA64D-6F0B-46D1-9E08-01C3083E1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41B1139-4DC4-43E2-81F6-90F2F049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08E41D1-5C22-4656-8806-362F7222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51320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5371357-856B-4449-B491-3C684734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5496A79-015A-410A-A0BD-6D4B22E4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7EA2F12-6C15-445F-9EA1-7D220B03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09888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715A95-EF7D-4F51-976F-1E71113F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59F211-4177-437B-BDC3-863977825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DF4F039-05B8-4238-8F20-A7783FE99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60AECB1-0BC0-4AE8-ABFF-CEE5A02CB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7A83EDA-D1E1-4732-8604-4A68C495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3F0649F-85BC-41C6-96EF-E4C0ECE0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6402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983504-EBB5-43A6-841A-63678410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918A17B-7A1B-413F-A48C-33EE9378D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DD1E1BE-3EA1-4119-B7B0-A08042605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F357209-681C-4B51-B2D6-33F9C595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0E496D4-17B8-4319-912E-A81BF16C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1147F22-D55F-4B13-957C-9E16E7D5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9636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0E9FEE-E6C4-4966-ABEB-2846146B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2FD7D66-E7F1-4C69-8D16-5DD95F232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6357CE3-2343-41D3-B61C-10E57EA5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276D20D-6180-43B7-B87C-E8600068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1B7CB0-40EF-4382-A54E-0C87F573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9184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7C7DE09-166F-46B5-9FE8-E3957B9AF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E74E2CD-D0D6-4BDB-AF7E-BA6C7A32B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AB5FB2-4B05-4F39-9EAF-E38B620F0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1AD8748-342F-4796-91B1-E3DA6312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2AD24D0-82C3-40AA-8BBD-95BE28AA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26727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" y="-10160"/>
            <a:ext cx="9157546" cy="68681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778250" y="819151"/>
            <a:ext cx="5330190" cy="37846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446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  <a:prstGeom prst="rect">
            <a:avLst/>
          </a:prstGeo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595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29528"/>
            <a:ext cx="9183370" cy="688752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8575" y="2198370"/>
            <a:ext cx="6546850" cy="1362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 b="1" cap="all">
                <a:solidFill>
                  <a:srgbClr val="13509C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522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4990"/>
            <a:ext cx="9183370" cy="68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4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4990"/>
            <a:ext cx="9183370" cy="68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48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707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507479"/>
            <a:ext cx="7207250" cy="6451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5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913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15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100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847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08494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259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46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010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1867FF-487E-495E-8091-5B90BA93C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1C222FD-8F01-4EB0-9B63-BBDEA0EE3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900F612-83E5-48B4-A488-DDDAD738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3449B8C-9399-4969-9304-CB313654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3C9CD33-9C07-4577-B7DF-A2B6E56E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82040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E8D14FF-F29F-4DC6-A459-E5C7C29F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B8308BE-1468-42A6-946A-C9DB616B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23399C1-E99C-441E-AE09-A2216F46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807AF43-0E6B-4840-A546-5615D2C5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56"/>
          <a:stretch/>
        </p:blipFill>
        <p:spPr>
          <a:xfrm>
            <a:off x="-12700" y="5801193"/>
            <a:ext cx="9183370" cy="10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81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B86CCD-AF2E-4D4D-9468-AB4BD2F6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71BC887-3242-4916-9D33-409F65707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76D1F95-591B-47E2-9AD0-1A0904CA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3082534-2F43-45E1-AF5E-3BF320F9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B6E2A07-9248-43CB-817B-6CBD3D5A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17789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A5EAAB-C09E-42AD-BC6C-E97C5183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06BBD2D-26D2-48BC-B682-B35F12173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79FCB11-BB8C-4A77-AEC0-1000A8E3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EA7C978-728B-4604-931C-21D71E5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2B46CC1-3C33-4619-9625-8C38B2CB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94BF4D7-447E-4655-AC0B-29DB7B9E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34297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52A0D5-90DF-4A78-9D81-EF572FC4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CDF4A54-13BA-4A0A-BE0C-49A4CFB54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E026BE9-443D-4F83-92ED-D57E74B60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0A6685A-E57E-4ACD-B2FD-00F94C997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FEBD240-9536-4884-B81F-A4DC234F1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9AECDA5-E29D-4928-9EA9-5E19EC62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A5455806-1856-431C-B840-2EC549C6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1B29907-9F01-45BF-BECD-595DAF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28715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288F45-0CD7-4F35-93C5-8796650C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F92E36F-D24F-4A3D-8095-EDF42858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E6918D4-046A-4484-BD4D-E1E3D708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18287B6-206D-4FD0-8096-507A5ABE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051633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DFCE588-BE71-4283-8063-4B73AA53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EC5C52E-4F6E-4B9E-B102-CA1C6F2C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39AAE35-919C-4B9D-B70D-BF5E3E02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32016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E4F9B8-EB2A-4D8B-9EA7-BFCA6456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5573C58-8287-4AEF-A05D-258928981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E6964FB-E218-43C9-9F5A-9C2F86C3A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EE737FE-6C4E-4284-9454-E650BB4A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7590F8-A8CC-412E-8BAF-D58C1D94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F64CD5A-60C1-48FC-A0D3-EC37A23E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12058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06EAD6-B8E0-415F-8468-00A618B74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24801EC-8B6A-4825-8AD8-0143BC107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526C8E4-AB08-4CD0-B8DD-A629B4407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FCCA6A0-1B7C-4380-B54A-DC8076C1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5AACFD-4F3E-476C-A047-B088BDBBA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B320DAD-4FA1-43DA-9AA6-0DB69F3C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2516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A26140-24E7-40B8-BE79-B1F08A9E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28D361A-E631-4B34-9020-FA8CAE7DA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4F542B1-C4B5-4648-A707-470E103C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EE69856-EB7D-4E3D-B03C-A69CC050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5A9409C-E9E6-411D-ACB0-FFF9ACC3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3146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507479"/>
            <a:ext cx="7207250" cy="64516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215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CB624A4-BD1D-4F37-B1E6-F6C02BFE8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9E548EE-2683-4DB0-88DD-F3515C98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9852421-8F6C-4129-BC68-865A7F91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78C6040-9C34-497B-96F2-5E4C0A99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488577-FC7F-4C9C-90E0-675F4A6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272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25CB-EBDE-7F48-A19F-F3360712764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01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5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57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0"/>
            <a:ext cx="914400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426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2" r:id="rId5"/>
    <p:sldLayoutId id="2147483653" r:id="rId6"/>
    <p:sldLayoutId id="2147483654" r:id="rId7"/>
    <p:sldLayoutId id="2147483655" r:id="rId8"/>
    <p:sldLayoutId id="2147483701" r:id="rId9"/>
    <p:sldLayoutId id="2147483656" r:id="rId10"/>
    <p:sldLayoutId id="2147483657" r:id="rId11"/>
    <p:sldLayoutId id="2147483658" r:id="rId12"/>
    <p:sldLayoutId id="2147483659" r:id="rId13"/>
    <p:sldLayoutId id="2147483661" r:id="rId14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600" b="1" kern="1200">
          <a:solidFill>
            <a:srgbClr val="011B3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3509C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D6FA7DD-9162-4349-9E89-062569C33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8"/>
          <a:stretch/>
        </p:blipFill>
        <p:spPr>
          <a:xfrm>
            <a:off x="0" y="4557010"/>
            <a:ext cx="9144000" cy="2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474770A-8616-49C6-BCD8-DB6299FF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A925BB8-48C5-44C4-897B-DA4B113F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FBDDFC9-FDB9-46CE-8316-A435EC855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0335D39-D5DF-4D2F-9AC9-B2B938F6F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649FED-382F-4DF7-BA3D-7C5DB4E79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89748-C4DE-4C02-8F27-0CFFE45D696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532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7"/>
          <a:stretch/>
        </p:blipFill>
        <p:spPr>
          <a:xfrm>
            <a:off x="10160" y="4676930"/>
            <a:ext cx="9144000" cy="21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600" b="1" kern="1200">
          <a:solidFill>
            <a:srgbClr val="011B3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3509C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A3B8FBE-C546-475F-9F4C-D832A222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CD0DF0D-1D71-4CE6-A40B-59FAB342D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5D1E7C1-E791-495A-B4A9-59147C153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A73BFD3-D2AD-46F7-8117-12AA0ED78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089647A-20F5-481F-B935-9530F24A6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0E93-6134-4B5C-999F-19A67B31D60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0436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82662" y="1717278"/>
            <a:ext cx="5361338" cy="2911818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s-SV" sz="2800" dirty="0"/>
              <a:t>Informe de resultados del “Convenio de Fortalecimiento a la Competitividad de la MIPYME y Apoyo al Emprendimiento”, suscrito con CENTROMYPE en el 2017.</a:t>
            </a:r>
            <a:endParaRPr lang="es-SV" sz="1100" dirty="0"/>
          </a:p>
        </p:txBody>
      </p:sp>
      <p:pic>
        <p:nvPicPr>
          <p:cNvPr id="3" name="Imagen 2" descr="LogoBandes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8" y="4641850"/>
            <a:ext cx="1955884" cy="20193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74020" y="4683193"/>
            <a:ext cx="363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rgbClr val="FFFFFF"/>
                </a:solidFill>
              </a:rPr>
              <a:t>Lic. Carlos Granados</a:t>
            </a:r>
          </a:p>
          <a:p>
            <a:pPr algn="ctr"/>
            <a:r>
              <a:rPr lang="es-ES" sz="1600" i="1" dirty="0">
                <a:solidFill>
                  <a:srgbClr val="FFFFFF"/>
                </a:solidFill>
              </a:rPr>
              <a:t>Dirección de Gestión</a:t>
            </a:r>
          </a:p>
          <a:p>
            <a:pPr algn="ctr"/>
            <a:r>
              <a:rPr lang="es-ES" sz="1600" i="1" dirty="0">
                <a:solidFill>
                  <a:srgbClr val="FFFFFF"/>
                </a:solidFill>
              </a:rPr>
              <a:t>16 de Febrero 2018</a:t>
            </a:r>
          </a:p>
        </p:txBody>
      </p:sp>
    </p:spTree>
    <p:extLst>
      <p:ext uri="{BB962C8B-B14F-4D97-AF65-F5344CB8AC3E}">
        <p14:creationId xmlns:p14="http://schemas.microsoft.com/office/powerpoint/2010/main" val="146397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</p:spPr>
        <p:txBody>
          <a:bodyPr/>
          <a:lstStyle/>
          <a:p>
            <a:r>
              <a:rPr lang="es-SV" dirty="0"/>
              <a:t>Resultados al 31-12-2017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A2C5151-0B98-4908-998D-67F1C3F19855}"/>
              </a:ext>
            </a:extLst>
          </p:cNvPr>
          <p:cNvSpPr txBox="1"/>
          <p:nvPr/>
        </p:nvSpPr>
        <p:spPr>
          <a:xfrm>
            <a:off x="1388167" y="6161626"/>
            <a:ext cx="6475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dirty="0"/>
              <a:t>Se impartieron 280 horas de formación con 736 participantes a los eventos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ABA4253-D048-48F1-9AA1-367B1053F354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F597A0A-A2E2-43A6-AE73-FEB09CA6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12" y="1197610"/>
            <a:ext cx="7524488" cy="48577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407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52331" y="412730"/>
            <a:ext cx="7207250" cy="75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11B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dirty="0"/>
              <a:t>Resultados del Convenio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255C0A4-7F66-4FB0-A204-C7732AFD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05" y="3371780"/>
            <a:ext cx="2626924" cy="22166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07FFC4B-6932-46E1-8B03-4C0AB340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134" y="3429000"/>
            <a:ext cx="2446645" cy="23065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58CF658-5B6D-4BE4-82C4-84C883D6D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989" y="3304249"/>
            <a:ext cx="2626924" cy="23901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7638C00-8349-4A00-A213-76DD31E79E6B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83" y="1356553"/>
            <a:ext cx="8289614" cy="150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74908" y="0"/>
            <a:ext cx="7207250" cy="75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11B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dirty="0"/>
              <a:t>Resultados del Convenio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8B9AE69-FBFA-43CF-B6B9-1A066AD8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 b="6734"/>
          <a:stretch/>
        </p:blipFill>
        <p:spPr>
          <a:xfrm>
            <a:off x="62062" y="3534237"/>
            <a:ext cx="4878533" cy="18167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C81BA19-6C2A-414C-930D-867D38155555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22" y="644828"/>
            <a:ext cx="7460008" cy="27751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489" y="5423103"/>
            <a:ext cx="2275837" cy="12785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153" y="4066787"/>
            <a:ext cx="3279951" cy="21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0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08896" y="480257"/>
            <a:ext cx="7207250" cy="75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11B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dirty="0"/>
              <a:t>Resultados del Convenio 2017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01E8319-0F1E-4258-B94B-B88BAE8000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96" y="2707103"/>
            <a:ext cx="6406052" cy="330868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92D3241-9AF3-4C45-867E-0E06BCE36250}"/>
              </a:ext>
            </a:extLst>
          </p:cNvPr>
          <p:cNvSpPr txBox="1"/>
          <p:nvPr/>
        </p:nvSpPr>
        <p:spPr>
          <a:xfrm>
            <a:off x="8724860" y="5916551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98" y="1444039"/>
            <a:ext cx="8895702" cy="11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9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33142E-48DE-4220-9A3C-5FC0D642DC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4880" y="114300"/>
            <a:ext cx="8077200" cy="644525"/>
          </a:xfrm>
          <a:prstGeom prst="rect">
            <a:avLst/>
          </a:prstGeom>
        </p:spPr>
        <p:txBody>
          <a:bodyPr/>
          <a:lstStyle/>
          <a:p>
            <a:r>
              <a:rPr lang="es-SV" sz="4000" b="1" dirty="0">
                <a:latin typeface="+mn-lt"/>
              </a:rPr>
              <a:t>Personas atendidas por territorio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B4CA7C2-A6D8-44DD-9628-A5CCF6DF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758825"/>
            <a:ext cx="7897986" cy="56818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A777C11-84CF-4563-9023-DBC0B8212484}"/>
              </a:ext>
            </a:extLst>
          </p:cNvPr>
          <p:cNvSpPr txBox="1"/>
          <p:nvPr/>
        </p:nvSpPr>
        <p:spPr>
          <a:xfrm>
            <a:off x="8454577" y="6061202"/>
            <a:ext cx="41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31104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Casos de Éxito- Testimoniales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57" y="1208234"/>
            <a:ext cx="2122024" cy="2151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382" y="1218858"/>
            <a:ext cx="3358253" cy="2151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200" y="1218859"/>
            <a:ext cx="2866772" cy="2151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450" y="4336473"/>
            <a:ext cx="2586101" cy="145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394" y="4336473"/>
            <a:ext cx="2650749" cy="145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/>
          </p:cNvPr>
          <p:cNvSpPr txBox="1"/>
          <p:nvPr/>
        </p:nvSpPr>
        <p:spPr>
          <a:xfrm>
            <a:off x="8454577" y="6061202"/>
            <a:ext cx="41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0" name="Rectángulo 9">
            <a:extLst/>
          </p:cNvPr>
          <p:cNvSpPr/>
          <p:nvPr/>
        </p:nvSpPr>
        <p:spPr>
          <a:xfrm>
            <a:off x="35685" y="3308073"/>
            <a:ext cx="22685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SV" sz="9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SV" sz="1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Pro Natural – Edna Marisol Cabrera González</a:t>
            </a:r>
          </a:p>
          <a:p>
            <a:pPr algn="just"/>
            <a:r>
              <a:rPr lang="es-SV" sz="900" dirty="0">
                <a:latin typeface="Century Gothic" panose="020B0502020202020204" pitchFamily="34" charset="0"/>
              </a:rPr>
              <a:t>Procesadora de productos naturales, especialmente miel y moringa. Servicios: Onceava edición proceso de formación, plan de negocios y diseño de imagen</a:t>
            </a:r>
          </a:p>
        </p:txBody>
      </p:sp>
      <p:sp>
        <p:nvSpPr>
          <p:cNvPr id="11" name="Rectángulo 10">
            <a:extLst/>
          </p:cNvPr>
          <p:cNvSpPr/>
          <p:nvPr/>
        </p:nvSpPr>
        <p:spPr>
          <a:xfrm>
            <a:off x="2560075" y="3348073"/>
            <a:ext cx="3487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SV" sz="10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SV" sz="10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Deliciously</a:t>
            </a:r>
            <a:r>
              <a:rPr lang="es-SV" sz="1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Natural – Susana </a:t>
            </a:r>
            <a:r>
              <a:rPr lang="es-SV" sz="10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Liseth</a:t>
            </a:r>
            <a:r>
              <a:rPr lang="es-SV" sz="1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Hernández Morán</a:t>
            </a:r>
          </a:p>
          <a:p>
            <a:pPr algn="just"/>
            <a:r>
              <a:rPr lang="es-SV" sz="1000" dirty="0">
                <a:latin typeface="Century Gothic" panose="020B0502020202020204" pitchFamily="34" charset="0"/>
              </a:rPr>
              <a:t>Elaboración de Jabones, </a:t>
            </a:r>
            <a:r>
              <a:rPr lang="es-SV" sz="1000" dirty="0" err="1">
                <a:latin typeface="Century Gothic" panose="020B0502020202020204" pitchFamily="34" charset="0"/>
              </a:rPr>
              <a:t>shampoos</a:t>
            </a:r>
            <a:r>
              <a:rPr lang="es-SV" sz="1000" dirty="0">
                <a:latin typeface="Century Gothic" panose="020B0502020202020204" pitchFamily="34" charset="0"/>
              </a:rPr>
              <a:t> y otros productos naturales : Onceava edición proceso de formación, plan de negocios y diseño de imagen </a:t>
            </a:r>
          </a:p>
        </p:txBody>
      </p:sp>
      <p:sp>
        <p:nvSpPr>
          <p:cNvPr id="12" name="Rectángulo 11">
            <a:extLst/>
          </p:cNvPr>
          <p:cNvSpPr/>
          <p:nvPr/>
        </p:nvSpPr>
        <p:spPr>
          <a:xfrm>
            <a:off x="4596001" y="5662854"/>
            <a:ext cx="36024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SV" sz="9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SV" sz="1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Productos Artesanales La Carreta – Claudia </a:t>
            </a:r>
            <a:r>
              <a:rPr lang="es-SV" sz="10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Katiana</a:t>
            </a:r>
            <a:r>
              <a:rPr lang="es-SV" sz="1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Reyes</a:t>
            </a:r>
            <a:endParaRPr lang="es-SV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s-SV" sz="900" dirty="0">
                <a:latin typeface="Century Gothic" panose="020B0502020202020204" pitchFamily="34" charset="0"/>
              </a:rPr>
              <a:t>Alimentos envasados artesanalmente y cosmética artesanal natural.  Servicios: Onceava edición proceso de formación, plan de negocios y diseño de imagen</a:t>
            </a:r>
          </a:p>
        </p:txBody>
      </p:sp>
      <p:sp>
        <p:nvSpPr>
          <p:cNvPr id="13" name="Rectángulo 12">
            <a:extLst/>
          </p:cNvPr>
          <p:cNvSpPr/>
          <p:nvPr/>
        </p:nvSpPr>
        <p:spPr>
          <a:xfrm>
            <a:off x="1420604" y="5863240"/>
            <a:ext cx="3060071" cy="6617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SV" sz="9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r>
              <a:rPr lang="es-SV" sz="1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Flipar – Rosa Alejandra Arce Chavarría</a:t>
            </a:r>
            <a:endParaRPr lang="es-SV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s-SV" sz="900" dirty="0">
                <a:latin typeface="Century Gothic" panose="020B0502020202020204" pitchFamily="34" charset="0"/>
              </a:rPr>
              <a:t>Firma de diseño multidisciplinar.  Servicios: Séptima edición proceso de formación, plan de negocios y diseño de imagen</a:t>
            </a:r>
          </a:p>
        </p:txBody>
      </p:sp>
      <p:sp>
        <p:nvSpPr>
          <p:cNvPr id="15" name="Rectángulo 14">
            <a:extLst/>
          </p:cNvPr>
          <p:cNvSpPr/>
          <p:nvPr/>
        </p:nvSpPr>
        <p:spPr>
          <a:xfrm>
            <a:off x="6124829" y="3474699"/>
            <a:ext cx="301917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SV" sz="9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SV" sz="1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Cubicada – Miguel José Herrera Laínez</a:t>
            </a:r>
            <a:endParaRPr lang="es-SV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s-SV" sz="900" dirty="0">
                <a:latin typeface="Century Gothic" panose="020B0502020202020204" pitchFamily="34" charset="0"/>
              </a:rPr>
              <a:t>Elaboración de muebles y artículos de madera para diseñadores con tecnología computarizada.  </a:t>
            </a:r>
          </a:p>
          <a:p>
            <a:r>
              <a:rPr lang="es-SV" sz="900" dirty="0">
                <a:latin typeface="Century Gothic" panose="020B0502020202020204" pitchFamily="34" charset="0"/>
              </a:rPr>
              <a:t>Servicio: Afinamiento de plan de negocios</a:t>
            </a:r>
          </a:p>
        </p:txBody>
      </p:sp>
    </p:spTree>
    <p:extLst>
      <p:ext uri="{BB962C8B-B14F-4D97-AF65-F5344CB8AC3E}">
        <p14:creationId xmlns:p14="http://schemas.microsoft.com/office/powerpoint/2010/main" val="8788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79685" y="1604956"/>
            <a:ext cx="7600013" cy="3830128"/>
          </a:xfrm>
        </p:spPr>
        <p:txBody>
          <a:bodyPr>
            <a:normAutofit/>
          </a:bodyPr>
          <a:lstStyle/>
          <a:p>
            <a:r>
              <a:rPr lang="es-SV" sz="3600" dirty="0"/>
              <a:t>ESTADOS FINANCIEROS al 31 DE DICIEMBRE DE 2017</a:t>
            </a:r>
            <a:endParaRPr lang="es-SV" sz="2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DC58E0A-9EF2-4787-AB62-E5229F9BD929}"/>
              </a:ext>
            </a:extLst>
          </p:cNvPr>
          <p:cNvSpPr txBox="1"/>
          <p:nvPr/>
        </p:nvSpPr>
        <p:spPr>
          <a:xfrm>
            <a:off x="8247025" y="2077030"/>
            <a:ext cx="41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A8D8C6F-4497-46E1-9950-F5D392A69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868" y="228600"/>
            <a:ext cx="5372264" cy="617487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4BA0B5C-D440-457A-9F32-A956F7B12B31}"/>
              </a:ext>
            </a:extLst>
          </p:cNvPr>
          <p:cNvSpPr txBox="1"/>
          <p:nvPr/>
        </p:nvSpPr>
        <p:spPr>
          <a:xfrm>
            <a:off x="8454577" y="6061202"/>
            <a:ext cx="41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3859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2350" y="406146"/>
            <a:ext cx="7706014" cy="1202618"/>
          </a:xfrm>
        </p:spPr>
        <p:txBody>
          <a:bodyPr>
            <a:noAutofit/>
          </a:bodyPr>
          <a:lstStyle/>
          <a:p>
            <a:r>
              <a:rPr lang="es-SV" sz="2800" dirty="0"/>
              <a:t>ESTADO DE INGRESOS Y GASTOS ACUMULADOS AL 31 DE DICIEMBRE DE 2017 </a:t>
            </a:r>
            <a:br>
              <a:rPr lang="es-SV" sz="2800" dirty="0"/>
            </a:br>
            <a:r>
              <a:rPr lang="es-SV" sz="2400" dirty="0"/>
              <a:t>En dólares de los Estados Unidos de América</a:t>
            </a:r>
            <a:endParaRPr lang="es-SV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A40C85D-04E9-414B-B8B9-ED2023418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34" y="1770202"/>
            <a:ext cx="6450799" cy="46816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81CFEA1-8F16-4C19-9889-085966B17AC8}"/>
              </a:ext>
            </a:extLst>
          </p:cNvPr>
          <p:cNvSpPr txBox="1"/>
          <p:nvPr/>
        </p:nvSpPr>
        <p:spPr>
          <a:xfrm>
            <a:off x="8454577" y="6061202"/>
            <a:ext cx="41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78250" y="1949450"/>
            <a:ext cx="5330190" cy="1511300"/>
          </a:xfrm>
        </p:spPr>
        <p:txBody>
          <a:bodyPr/>
          <a:lstStyle/>
          <a:p>
            <a:r>
              <a:rPr lang="es-ES" dirty="0"/>
              <a:t>MUCHAS GRACIAS</a:t>
            </a:r>
          </a:p>
        </p:txBody>
      </p:sp>
      <p:pic>
        <p:nvPicPr>
          <p:cNvPr id="5" name="Imagen 4" descr="LogoBandes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7" y="4152900"/>
            <a:ext cx="2028353" cy="2094118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173908" y="6398623"/>
            <a:ext cx="2222442" cy="307777"/>
            <a:chOff x="1746283" y="6241534"/>
            <a:chExt cx="2222442" cy="307777"/>
          </a:xfrm>
        </p:grpSpPr>
        <p:sp>
          <p:nvSpPr>
            <p:cNvPr id="7" name="Rectángulo 6"/>
            <p:cNvSpPr/>
            <p:nvPr/>
          </p:nvSpPr>
          <p:spPr>
            <a:xfrm>
              <a:off x="1873280" y="6241534"/>
              <a:ext cx="20954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SV" sz="1400" dirty="0">
                  <a:solidFill>
                    <a:srgbClr val="011B37"/>
                  </a:solidFill>
                </a:rPr>
                <a:t>Facebook.com/BANDESAL</a:t>
              </a:r>
            </a:p>
          </p:txBody>
        </p:sp>
        <p:pic>
          <p:nvPicPr>
            <p:cNvPr id="8" name="Imagen 7" descr="faceboo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283" y="6325976"/>
              <a:ext cx="194733" cy="194733"/>
            </a:xfrm>
            <a:prstGeom prst="rect">
              <a:avLst/>
            </a:prstGeom>
          </p:spPr>
        </p:pic>
      </p:grpSp>
      <p:grpSp>
        <p:nvGrpSpPr>
          <p:cNvPr id="9" name="Agrupar 8"/>
          <p:cNvGrpSpPr/>
          <p:nvPr/>
        </p:nvGrpSpPr>
        <p:grpSpPr>
          <a:xfrm>
            <a:off x="2906870" y="6395422"/>
            <a:ext cx="1495830" cy="307777"/>
            <a:chOff x="4726895" y="6238333"/>
            <a:chExt cx="1495830" cy="307777"/>
          </a:xfrm>
        </p:grpSpPr>
        <p:sp>
          <p:nvSpPr>
            <p:cNvPr id="10" name="Rectángulo 9"/>
            <p:cNvSpPr/>
            <p:nvPr/>
          </p:nvSpPr>
          <p:spPr>
            <a:xfrm>
              <a:off x="4845425" y="6238333"/>
              <a:ext cx="13773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SV" sz="1400" dirty="0">
                  <a:solidFill>
                    <a:srgbClr val="011B37"/>
                  </a:solidFill>
                </a:rPr>
                <a:t>@BanDesarrollo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895" y="6325976"/>
              <a:ext cx="194733" cy="194733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5055840" y="6395422"/>
            <a:ext cx="1901970" cy="307777"/>
            <a:chOff x="6844115" y="6238333"/>
            <a:chExt cx="1901970" cy="307777"/>
          </a:xfrm>
        </p:grpSpPr>
        <p:sp>
          <p:nvSpPr>
            <p:cNvPr id="13" name="Rectángulo 12"/>
            <p:cNvSpPr/>
            <p:nvPr/>
          </p:nvSpPr>
          <p:spPr>
            <a:xfrm>
              <a:off x="6958416" y="6238333"/>
              <a:ext cx="17876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SV" sz="1400" dirty="0">
                  <a:solidFill>
                    <a:srgbClr val="011B37"/>
                  </a:solidFill>
                </a:rPr>
                <a:t>www.bandesal.gob.sv</a:t>
              </a: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115" y="6325976"/>
              <a:ext cx="194733" cy="194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09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MARCO LEGAL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7610"/>
            <a:ext cx="8229600" cy="4928553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s-SV" sz="2600" dirty="0"/>
              <a:t>Que de conformidad a lo establecido en el Art. 2 de la Ley del Sistema Financiero para Fomento al Desarrollo, el BDES tiene como principal objetivo promover, con apoyo financiero y técnico, el desarrollo de proyectos de inversión viables y rentables de los sectores productivos del país, a fin de contribuir a: </a:t>
            </a:r>
          </a:p>
          <a:p>
            <a:pPr marL="914400" lvl="1" indent="-514350" algn="just">
              <a:buFont typeface="+mj-lt"/>
              <a:buAutoNum type="alphaLcParenR"/>
            </a:pPr>
            <a:r>
              <a:rPr lang="es-SV" sz="2600" dirty="0"/>
              <a:t>Promover el crecimiento y desarrollo de todos los sectores productivos; </a:t>
            </a:r>
          </a:p>
          <a:p>
            <a:pPr marL="914400" lvl="1" indent="-514350" algn="just">
              <a:buFont typeface="+mj-lt"/>
              <a:buAutoNum type="alphaLcParenR"/>
            </a:pPr>
            <a:r>
              <a:rPr lang="es-SV" sz="2600" dirty="0"/>
              <a:t>Promover el desarrollo y competitividad de los empresarios; </a:t>
            </a:r>
          </a:p>
          <a:p>
            <a:pPr marL="914400" lvl="1" indent="-514350" algn="just">
              <a:buFont typeface="+mj-lt"/>
              <a:buAutoNum type="alphaLcParenR"/>
            </a:pPr>
            <a:r>
              <a:rPr lang="es-SV" sz="2600" dirty="0"/>
              <a:t>Propiciar el desarrollo de la micro, pequeña y mediana empresa; </a:t>
            </a:r>
          </a:p>
          <a:p>
            <a:pPr marL="914400" lvl="1" indent="-514350" algn="just">
              <a:buFont typeface="+mj-lt"/>
              <a:buAutoNum type="alphaLcParenR"/>
            </a:pPr>
            <a:r>
              <a:rPr lang="es-SV" sz="2600" dirty="0"/>
              <a:t>Promover el desarrollo de las exportaciones del país; </a:t>
            </a:r>
          </a:p>
          <a:p>
            <a:pPr marL="914400" lvl="1" indent="-514350" algn="just">
              <a:buFont typeface="+mj-lt"/>
              <a:buAutoNum type="alphaLcParenR"/>
            </a:pPr>
            <a:r>
              <a:rPr lang="es-SV" sz="2600" dirty="0"/>
              <a:t>La generación de empleo; y, </a:t>
            </a:r>
          </a:p>
          <a:p>
            <a:pPr marL="914400" lvl="1" indent="-514350" algn="just">
              <a:buFont typeface="+mj-lt"/>
              <a:buAutoNum type="alphaLcParenR"/>
            </a:pPr>
            <a:r>
              <a:rPr lang="es-SV" sz="2600" dirty="0"/>
              <a:t>Mejorar los servicios de educación y salud.</a:t>
            </a:r>
          </a:p>
          <a:p>
            <a:pPr lvl="0" algn="just"/>
            <a:r>
              <a:rPr lang="es-SV" sz="2600" dirty="0"/>
              <a:t>Que el Art. 4 LSFFD establece como una de las facultades del BDES, la de suscribir convenios de cooperación con instituciones o entidades nacionales o internacionales que cumplan con nuestros objetivos.</a:t>
            </a:r>
          </a:p>
          <a:p>
            <a:pPr lvl="0" algn="just"/>
            <a:r>
              <a:rPr lang="es-SV" sz="2600" dirty="0"/>
              <a:t>Que el Art. 16 LSFFD, define que la Dirección y Administración del Banco de Desarrollo de El Salvador, estará a cargo de una Junta Directiva, la cual deberá cumplir con las atribuciones y funciones que dicha Ley establecen. </a:t>
            </a:r>
          </a:p>
          <a:p>
            <a:pPr lvl="0" algn="just"/>
            <a:r>
              <a:rPr lang="es-SV" sz="2600" dirty="0"/>
              <a:t>Que el Art. 95 LSFFD, establece que el BDES, sucede por ministerio de ley en todos sus bienes, derechos y obligaciones al Banco Multisectorial de Inversiones (BMI).</a:t>
            </a:r>
          </a:p>
          <a:p>
            <a:endParaRPr lang="es-SV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C708B1D-6B58-4A7A-8F8E-BF913EE9E937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4341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298575" y="2564948"/>
            <a:ext cx="6546850" cy="1362075"/>
          </a:xfrm>
        </p:spPr>
        <p:txBody>
          <a:bodyPr>
            <a:normAutofit fontScale="90000"/>
          </a:bodyPr>
          <a:lstStyle/>
          <a:p>
            <a:r>
              <a:rPr lang="es-SV" dirty="0"/>
              <a:t>I. Acerca de la fundación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C708B1D-6B58-4A7A-8F8E-BF913EE9E937}"/>
              </a:ext>
            </a:extLst>
          </p:cNvPr>
          <p:cNvSpPr txBox="1"/>
          <p:nvPr/>
        </p:nvSpPr>
        <p:spPr>
          <a:xfrm>
            <a:off x="8146534" y="1771652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78C1443-52D3-4751-BD3D-785751BB2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6" b="12647"/>
          <a:stretch/>
        </p:blipFill>
        <p:spPr>
          <a:xfrm>
            <a:off x="419723" y="123488"/>
            <a:ext cx="8139658" cy="67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1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</p:spPr>
        <p:txBody>
          <a:bodyPr/>
          <a:lstStyle/>
          <a:p>
            <a:r>
              <a:rPr lang="es-SV" dirty="0"/>
              <a:t>JUNTA DIRECTIVA 2017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60874" y="2038661"/>
            <a:ext cx="87541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402013" algn="l"/>
              </a:tabLst>
            </a:pPr>
            <a:r>
              <a:rPr lang="es-MX" sz="2000" dirty="0"/>
              <a:t>Directora Presidenta:		Ingeniera Etna Mabel Artiga de </a:t>
            </a:r>
            <a:r>
              <a:rPr lang="es-MX" sz="2000" dirty="0" err="1"/>
              <a:t>Soundy</a:t>
            </a:r>
            <a:endParaRPr lang="es-MX" sz="2000" dirty="0"/>
          </a:p>
          <a:p>
            <a:pPr>
              <a:tabLst>
                <a:tab pos="3402013" algn="l"/>
              </a:tabLst>
            </a:pPr>
            <a:r>
              <a:rPr lang="es-MX" sz="2000" dirty="0"/>
              <a:t>Directora Secretaria:		Ingeniera Diana María Rivera de Fuentes</a:t>
            </a:r>
          </a:p>
          <a:p>
            <a:pPr>
              <a:tabLst>
                <a:tab pos="3402013" algn="l"/>
              </a:tabLst>
            </a:pPr>
            <a:r>
              <a:rPr lang="es-MX" sz="2000" dirty="0"/>
              <a:t>Primera Directora Propietaria:		Licenciada Luz Emérita Murillo Quijada</a:t>
            </a:r>
          </a:p>
          <a:p>
            <a:pPr>
              <a:tabLst>
                <a:tab pos="3402013" algn="l"/>
              </a:tabLst>
            </a:pPr>
            <a:r>
              <a:rPr lang="es-MX" sz="2000" dirty="0"/>
              <a:t>Segundo Director Propietario:		Licenciado Nelson Guillermo </a:t>
            </a:r>
            <a:r>
              <a:rPr lang="es-MX" sz="2000" dirty="0" err="1"/>
              <a:t>Peñate</a:t>
            </a:r>
            <a:r>
              <a:rPr lang="es-MX" sz="2000" dirty="0"/>
              <a:t> Guerra</a:t>
            </a:r>
          </a:p>
          <a:p>
            <a:pPr>
              <a:tabLst>
                <a:tab pos="3402013" algn="l"/>
              </a:tabLst>
            </a:pPr>
            <a:r>
              <a:rPr lang="es-MX" sz="2000" dirty="0"/>
              <a:t>Director Suplente:		Ingeniero Rafael Antonio Ibarra Fernández</a:t>
            </a:r>
          </a:p>
          <a:p>
            <a:pPr>
              <a:tabLst>
                <a:tab pos="3402013" algn="l"/>
              </a:tabLst>
            </a:pPr>
            <a:r>
              <a:rPr lang="es-MX" sz="2000" dirty="0"/>
              <a:t>Director Suplente:		Licenciado Carlos Mauricio Granados</a:t>
            </a:r>
          </a:p>
          <a:p>
            <a:pPr>
              <a:tabLst>
                <a:tab pos="3402013" algn="l"/>
              </a:tabLst>
            </a:pPr>
            <a:r>
              <a:rPr lang="es-MX" sz="2000" dirty="0"/>
              <a:t>Director Suplente:		Licenciada Elvira Marta Valenzuela de </a:t>
            </a:r>
            <a:r>
              <a:rPr lang="es-MX" sz="2000" dirty="0" err="1"/>
              <a:t>Beaudry</a:t>
            </a:r>
            <a:endParaRPr lang="es-MX" sz="2000" dirty="0"/>
          </a:p>
          <a:p>
            <a:pPr>
              <a:tabLst>
                <a:tab pos="3402013" algn="l"/>
              </a:tabLst>
            </a:pPr>
            <a:r>
              <a:rPr lang="es-MX" sz="2000" dirty="0"/>
              <a:t>Director Suplente:		Licenciado Oscar Orlando Hernández Peña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C708B1D-6B58-4A7A-8F8E-BF913EE9E937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F7A21A2-2C0A-4F5B-B798-B8D641656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8" t="1639" r="1681" b="1422"/>
          <a:stretch/>
        </p:blipFill>
        <p:spPr>
          <a:xfrm>
            <a:off x="1196009" y="149902"/>
            <a:ext cx="6808739" cy="63558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93E484FB-A1C2-429F-B892-88C7FB5F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9291" y="6342973"/>
            <a:ext cx="2057400" cy="365125"/>
          </a:xfrm>
        </p:spPr>
        <p:txBody>
          <a:bodyPr/>
          <a:lstStyle/>
          <a:p>
            <a:fld id="{538F0E93-6134-4B5C-999F-19A67B31D60E}" type="slidenum">
              <a:rPr lang="es-SV" smtClean="0"/>
              <a:t>6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4992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61E52A9-29F8-45A4-9F16-905922CFB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72"/>
          <a:stretch/>
        </p:blipFill>
        <p:spPr>
          <a:xfrm>
            <a:off x="-1" y="1314490"/>
            <a:ext cx="4455625" cy="44711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17186AF-7984-42DC-AC0D-FA2D4CA5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53683"/>
            <a:ext cx="4572003" cy="4777702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5C8A03D2-9DA4-44A8-9D03-C7311EF9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Servicios ofrecidos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C768D85-B697-47BC-AF58-EA334781F584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1473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22350" y="552450"/>
            <a:ext cx="7207250" cy="645160"/>
          </a:xfrm>
        </p:spPr>
        <p:txBody>
          <a:bodyPr/>
          <a:lstStyle/>
          <a:p>
            <a:r>
              <a:rPr lang="es-SV" dirty="0"/>
              <a:t>Antecedentes del Convenio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4294967295"/>
          </p:nvPr>
        </p:nvSpPr>
        <p:spPr>
          <a:xfrm>
            <a:off x="546652" y="1618234"/>
            <a:ext cx="8050696" cy="4334774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sz="2600" b="1" dirty="0"/>
              <a:t>“</a:t>
            </a:r>
            <a:r>
              <a:rPr lang="es-SV" sz="2600" b="1" dirty="0"/>
              <a:t>Programa de Fortalecimiento a la Competitividad de la MIPYME y apoyo al emprendimiento” Convenio 2017</a:t>
            </a:r>
            <a:endParaRPr lang="es-SV" sz="2600" dirty="0"/>
          </a:p>
          <a:p>
            <a:pPr marL="0" indent="0" algn="just">
              <a:buNone/>
            </a:pPr>
            <a:r>
              <a:rPr lang="es-SV" sz="2600" dirty="0"/>
              <a:t> </a:t>
            </a:r>
          </a:p>
          <a:p>
            <a:pPr algn="just"/>
            <a:r>
              <a:rPr lang="es-SV" sz="2600" dirty="0"/>
              <a:t>Monto aprobado :	 $325,000.00</a:t>
            </a:r>
          </a:p>
          <a:p>
            <a:pPr algn="just"/>
            <a:endParaRPr lang="es-SV" sz="2600" dirty="0"/>
          </a:p>
          <a:p>
            <a:pPr algn="just"/>
            <a:r>
              <a:rPr lang="es-SV" sz="2600" dirty="0"/>
              <a:t>Aprobación: 			JD-5/2017 de 3 de febrero 2017 y ratificado por:		 JD-09/2017 de  3 de marzo de 2017</a:t>
            </a:r>
          </a:p>
          <a:p>
            <a:pPr marL="0" indent="0" algn="just">
              <a:buNone/>
            </a:pPr>
            <a:endParaRPr lang="es-SV" sz="2600" dirty="0"/>
          </a:p>
          <a:p>
            <a:pPr algn="just"/>
            <a:r>
              <a:rPr lang="es-SV" sz="2600" dirty="0"/>
              <a:t>Fecha de suscripción: 28 de febrero 2017 </a:t>
            </a:r>
          </a:p>
          <a:p>
            <a:pPr marL="0" indent="0" algn="just">
              <a:buNone/>
            </a:pPr>
            <a:endParaRPr lang="es-SV" sz="2600" dirty="0"/>
          </a:p>
          <a:p>
            <a:endParaRPr lang="es-SV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DE83711-03F7-4A42-AD6B-2D33A99A01D4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350" y="404170"/>
            <a:ext cx="7207250" cy="759124"/>
          </a:xfrm>
        </p:spPr>
        <p:txBody>
          <a:bodyPr>
            <a:normAutofit/>
          </a:bodyPr>
          <a:lstStyle/>
          <a:p>
            <a:r>
              <a:rPr lang="es-SV" dirty="0"/>
              <a:t>Plan de Trabajo y presupuesto 2017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773EE3C-FE82-445B-8BA8-4335404BCB57}"/>
              </a:ext>
            </a:extLst>
          </p:cNvPr>
          <p:cNvSpPr txBox="1"/>
          <p:nvPr/>
        </p:nvSpPr>
        <p:spPr>
          <a:xfrm>
            <a:off x="8473105" y="6080760"/>
            <a:ext cx="4263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0B426FC-E4B6-4CD2-B2BB-F415CB30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49" y="1291407"/>
            <a:ext cx="7135089" cy="5033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3B86913-7B5C-4E87-8042-00C3811C1E87}"/>
              </a:ext>
            </a:extLst>
          </p:cNvPr>
          <p:cNvSpPr/>
          <p:nvPr/>
        </p:nvSpPr>
        <p:spPr>
          <a:xfrm>
            <a:off x="1532422" y="6308020"/>
            <a:ext cx="61871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200" dirty="0"/>
              <a:t>* Al menos 780 participantes y 272 horas de formación</a:t>
            </a:r>
          </a:p>
        </p:txBody>
      </p:sp>
    </p:spTree>
    <p:extLst>
      <p:ext uri="{BB962C8B-B14F-4D97-AF65-F5344CB8AC3E}">
        <p14:creationId xmlns:p14="http://schemas.microsoft.com/office/powerpoint/2010/main" val="592066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23960</TotalTime>
  <Words>397</Words>
  <Application>Microsoft Office PowerPoint</Application>
  <PresentationFormat>Presentación en pantalla (4:3)</PresentationFormat>
  <Paragraphs>83</Paragraphs>
  <Slides>19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Tema de Office</vt:lpstr>
      <vt:lpstr>2_Diseño personalizado</vt:lpstr>
      <vt:lpstr>1_Diseño personalizado</vt:lpstr>
      <vt:lpstr>1_Tema de Office</vt:lpstr>
      <vt:lpstr>Diseño personalizado</vt:lpstr>
      <vt:lpstr>Informe de resultados del “Convenio de Fortalecimiento a la Competitividad de la MIPYME y Apoyo al Emprendimiento”, suscrito con CENTROMYPE en el 2017.</vt:lpstr>
      <vt:lpstr>MARCO LEGAL</vt:lpstr>
      <vt:lpstr>I. Acerca de la fundación</vt:lpstr>
      <vt:lpstr>Presentación de PowerPoint</vt:lpstr>
      <vt:lpstr>JUNTA DIRECTIVA 2017</vt:lpstr>
      <vt:lpstr>Presentación de PowerPoint</vt:lpstr>
      <vt:lpstr>Servicios ofrecidos</vt:lpstr>
      <vt:lpstr>Antecedentes del Convenio</vt:lpstr>
      <vt:lpstr>Plan de Trabajo y presupuesto 2017</vt:lpstr>
      <vt:lpstr>Resultados al 31-12-2017</vt:lpstr>
      <vt:lpstr>Presentación de PowerPoint</vt:lpstr>
      <vt:lpstr>Presentación de PowerPoint</vt:lpstr>
      <vt:lpstr>Presentación de PowerPoint</vt:lpstr>
      <vt:lpstr>Personas atendidas por territorio</vt:lpstr>
      <vt:lpstr>Casos de Éxito- Testimoniales</vt:lpstr>
      <vt:lpstr>ESTADOS FINANCIEROS al 31 DE DICIEMBRE DE 2017</vt:lpstr>
      <vt:lpstr>Presentación de PowerPoint</vt:lpstr>
      <vt:lpstr>ESTADO DE INGRESOS Y GASTOS ACUMULADOS AL 31 DE DICIEMBRE DE 2017  En dólares de los Estados Unidos de América</vt:lpstr>
      <vt:lpstr>MUCHAS GRACIAS</vt:lpstr>
    </vt:vector>
  </TitlesOfParts>
  <Company>BANDESAL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bandesal bandesal</dc:creator>
  <cp:lastModifiedBy>Roberto Méndez</cp:lastModifiedBy>
  <cp:revision>490</cp:revision>
  <cp:lastPrinted>2017-12-05T19:40:41Z</cp:lastPrinted>
  <dcterms:created xsi:type="dcterms:W3CDTF">2015-09-16T22:43:41Z</dcterms:created>
  <dcterms:modified xsi:type="dcterms:W3CDTF">2018-04-03T17:44:33Z</dcterms:modified>
</cp:coreProperties>
</file>